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3" r:id="rId5"/>
  </p:sldMasterIdLst>
  <p:notesMasterIdLst>
    <p:notesMasterId r:id="rId37"/>
  </p:notesMasterIdLst>
  <p:sldIdLst>
    <p:sldId id="2529" r:id="rId6"/>
    <p:sldId id="338" r:id="rId7"/>
    <p:sldId id="330" r:id="rId8"/>
    <p:sldId id="348" r:id="rId9"/>
    <p:sldId id="349" r:id="rId10"/>
    <p:sldId id="350" r:id="rId11"/>
    <p:sldId id="336" r:id="rId12"/>
    <p:sldId id="334" r:id="rId13"/>
    <p:sldId id="2556" r:id="rId14"/>
    <p:sldId id="346" r:id="rId15"/>
    <p:sldId id="2532" r:id="rId16"/>
    <p:sldId id="2537" r:id="rId17"/>
    <p:sldId id="351" r:id="rId18"/>
    <p:sldId id="474" r:id="rId19"/>
    <p:sldId id="2544" r:id="rId20"/>
    <p:sldId id="2545" r:id="rId21"/>
    <p:sldId id="484" r:id="rId22"/>
    <p:sldId id="2546" r:id="rId23"/>
    <p:sldId id="2542" r:id="rId24"/>
    <p:sldId id="506" r:id="rId25"/>
    <p:sldId id="2543" r:id="rId26"/>
    <p:sldId id="2547" r:id="rId27"/>
    <p:sldId id="2548" r:id="rId28"/>
    <p:sldId id="2557" r:id="rId29"/>
    <p:sldId id="2552" r:id="rId30"/>
    <p:sldId id="1134" r:id="rId31"/>
    <p:sldId id="2553" r:id="rId32"/>
    <p:sldId id="485" r:id="rId33"/>
    <p:sldId id="2554" r:id="rId34"/>
    <p:sldId id="2555" r:id="rId35"/>
    <p:sldId id="253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956CA1-E5E4-9FB0-7678-B839DCF81BB9}" name="Toby Howard" initials="TH" userId="S::thoward@MessagePartnersPR.com::159c3cd6-d825-4af6-b152-1ddc34e58ab0" providerId="AD"/>
  <p188:author id="{DC39BEFD-46D1-4C88-118D-19C15B603CED}" name="Sara Matthews" initials="SM" userId="S::smatthews@MessagePartnersPR.com::abf6c24d-b6b2-47c1-996f-2c3086cfb6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4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8" autoAdjust="0"/>
    <p:restoredTop sz="94651"/>
  </p:normalViewPr>
  <p:slideViewPr>
    <p:cSldViewPr snapToGrid="0">
      <p:cViewPr varScale="1">
        <p:scale>
          <a:sx n="78" d="100"/>
          <a:sy n="78" d="100"/>
        </p:scale>
        <p:origin x="1075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enny\OneDrive\RWJF%20Affordability\WBNS%20figures%20on%20health%20care%20affordability%20-%20050426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231938200679534E-2"/>
          <c:y val="5.9241032370953628E-2"/>
          <c:w val="0.96511110500270292"/>
          <c:h val="0.766253280839894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1'!$B$2</c:f>
              <c:strCache>
                <c:ptCount val="1"/>
                <c:pt idx="0">
                  <c:v>Adults ages 18 to 64</c:v>
                </c:pt>
              </c:strCache>
            </c:strRef>
          </c:tx>
          <c:spPr>
            <a:solidFill>
              <a:srgbClr val="1696D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D2D2D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74-4DD5-9614-9F52672D60F6}"/>
              </c:ext>
            </c:extLst>
          </c:dPt>
          <c:dPt>
            <c:idx val="2"/>
            <c:invertIfNegative val="0"/>
            <c:bubble3D val="0"/>
            <c:spPr>
              <a:solidFill>
                <a:srgbClr val="D2D2D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74-4DD5-9614-9F52672D60F6}"/>
              </c:ext>
            </c:extLst>
          </c:dPt>
          <c:dPt>
            <c:idx val="3"/>
            <c:invertIfNegative val="0"/>
            <c:bubble3D val="0"/>
            <c:spPr>
              <a:solidFill>
                <a:srgbClr val="D2D2D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74-4DD5-9614-9F52672D60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Lato"/>
                    <a:ea typeface="Lato"/>
                    <a:cs typeface="Lato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1'!$A$3:$A$6</c:f>
              <c:strCache>
                <c:ptCount val="4"/>
                <c:pt idx="0">
                  <c:v>Any difficulty affording health care</c:v>
                </c:pt>
                <c:pt idx="1">
                  <c:v>Problems paying family medical bills in past 12 months</c:v>
                </c:pt>
                <c:pt idx="2">
                  <c:v>Unmet health care need in family because of costs in past 12 months</c:v>
                </c:pt>
                <c:pt idx="3">
                  <c:v>Family currently has medical debt</c:v>
                </c:pt>
              </c:strCache>
            </c:strRef>
          </c:cat>
          <c:val>
            <c:numRef>
              <c:f>'figure 1'!$B$3:$B$6</c:f>
              <c:numCache>
                <c:formatCode>0.0%</c:formatCode>
                <c:ptCount val="4"/>
                <c:pt idx="0">
                  <c:v>0.46007160316851098</c:v>
                </c:pt>
                <c:pt idx="1">
                  <c:v>0.16945922932767801</c:v>
                </c:pt>
                <c:pt idx="2">
                  <c:v>0.34884584031580301</c:v>
                </c:pt>
                <c:pt idx="3">
                  <c:v>0.29386430671373898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74-4DD5-9614-9F52672D60F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514407359"/>
        <c:axId val="514404479"/>
      </c:barChart>
      <c:catAx>
        <c:axId val="5144073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4404479"/>
        <c:crosses val="autoZero"/>
        <c:auto val="1"/>
        <c:lblAlgn val="ctr"/>
        <c:lblOffset val="100"/>
        <c:noMultiLvlLbl val="0"/>
      </c:catAx>
      <c:valAx>
        <c:axId val="514404479"/>
        <c:scaling>
          <c:orientation val="minMax"/>
        </c:scaling>
        <c:delete val="1"/>
        <c:axPos val="l"/>
        <c:majorGridlines>
          <c:spPr>
            <a:ln w="12700" cap="flat" cmpd="sng" algn="ctr">
              <a:solidFill>
                <a:srgbClr val="D9D9D9"/>
              </a:solidFill>
              <a:prstDash val="sysDot"/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514407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Lato"/>
          <a:ea typeface="Lato"/>
          <a:cs typeface="Lato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51864E-A877-45B2-AC02-A9806FF567A4}" type="doc">
      <dgm:prSet loTypeId="urn:microsoft.com/office/officeart/2018/2/layout/IconCircleList" loCatId="icon" qsTypeId="urn:microsoft.com/office/officeart/2005/8/quickstyle/simple1#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831EAAE-7236-4BE5-8CDB-12FE4D6FD33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Higher prices for </a:t>
          </a:r>
          <a:br>
            <a:rPr lang="en-US" dirty="0"/>
          </a:br>
          <a:r>
            <a:rPr lang="en-US" dirty="0"/>
            <a:t>health services and prescription drugs</a:t>
          </a:r>
        </a:p>
      </dgm:t>
    </dgm:pt>
    <dgm:pt modelId="{8E38AD76-A550-4E52-BE45-C50790D0FB86}" type="parTrans" cxnId="{FA9EAF39-FEB1-431D-B03B-AF576FA03620}">
      <dgm:prSet/>
      <dgm:spPr/>
      <dgm:t>
        <a:bodyPr/>
        <a:lstStyle/>
        <a:p>
          <a:endParaRPr lang="en-US"/>
        </a:p>
      </dgm:t>
    </dgm:pt>
    <dgm:pt modelId="{81201134-C349-424B-8620-EBB31288BDDA}" type="sibTrans" cxnId="{FA9EAF39-FEB1-431D-B03B-AF576FA0362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4FF0F3F-0446-4CB3-8137-B8AFE323BD6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Higher administrative costs and burden</a:t>
          </a:r>
        </a:p>
      </dgm:t>
    </dgm:pt>
    <dgm:pt modelId="{791AC77A-BBEB-4CE7-AEBB-FF2A2ADAFB84}" type="parTrans" cxnId="{24C23B96-3CE7-4C49-ACAA-D805D29885FD}">
      <dgm:prSet/>
      <dgm:spPr/>
      <dgm:t>
        <a:bodyPr/>
        <a:lstStyle/>
        <a:p>
          <a:endParaRPr lang="en-US"/>
        </a:p>
      </dgm:t>
    </dgm:pt>
    <dgm:pt modelId="{59E256B3-CBE9-4951-8D59-EE1096E2F34D}" type="sibTrans" cxnId="{24C23B96-3CE7-4C49-ACAA-D805D29885F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3155D0C-D815-46C0-978F-91F57059F4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More uninsurance and medical debt</a:t>
          </a:r>
        </a:p>
      </dgm:t>
    </dgm:pt>
    <dgm:pt modelId="{2C082C55-56AB-4107-AFB4-3B6E3FA89A72}" type="parTrans" cxnId="{7F97C48E-C2D2-4F02-AC0F-ED69D4E4E35B}">
      <dgm:prSet/>
      <dgm:spPr/>
      <dgm:t>
        <a:bodyPr/>
        <a:lstStyle/>
        <a:p>
          <a:endParaRPr lang="en-US"/>
        </a:p>
      </dgm:t>
    </dgm:pt>
    <dgm:pt modelId="{C84F91C0-FCBC-47F3-94B5-7BBED15C7BF8}" type="sibTrans" cxnId="{7F97C48E-C2D2-4F02-AC0F-ED69D4E4E35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64D790D-C4D8-4015-A2C7-AEC294F31BC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Poorer health outcomes</a:t>
          </a:r>
        </a:p>
      </dgm:t>
    </dgm:pt>
    <dgm:pt modelId="{C157AEB8-717D-493C-B4E0-B93E9DCF4777}" type="parTrans" cxnId="{86D0CF6B-BCE2-4390-84D2-8CCAB71A7D3E}">
      <dgm:prSet/>
      <dgm:spPr/>
      <dgm:t>
        <a:bodyPr/>
        <a:lstStyle/>
        <a:p>
          <a:endParaRPr lang="en-US"/>
        </a:p>
      </dgm:t>
    </dgm:pt>
    <dgm:pt modelId="{04C72FEC-E049-444A-BBB4-65CE20F41742}" type="sibTrans" cxnId="{86D0CF6B-BCE2-4390-84D2-8CCAB71A7D3E}">
      <dgm:prSet/>
      <dgm:spPr/>
      <dgm:t>
        <a:bodyPr/>
        <a:lstStyle/>
        <a:p>
          <a:endParaRPr lang="en-US"/>
        </a:p>
      </dgm:t>
    </dgm:pt>
    <dgm:pt modelId="{876ED7A9-FA4C-499A-A111-FBC65BE42260}" type="pres">
      <dgm:prSet presAssocID="{A551864E-A877-45B2-AC02-A9806FF567A4}" presName="root" presStyleCnt="0">
        <dgm:presLayoutVars>
          <dgm:dir/>
          <dgm:resizeHandles val="exact"/>
        </dgm:presLayoutVars>
      </dgm:prSet>
      <dgm:spPr/>
    </dgm:pt>
    <dgm:pt modelId="{0CC6FFB1-F41C-47B9-A986-B5D0BD373ADF}" type="pres">
      <dgm:prSet presAssocID="{A551864E-A877-45B2-AC02-A9806FF567A4}" presName="container" presStyleCnt="0">
        <dgm:presLayoutVars>
          <dgm:dir/>
          <dgm:resizeHandles val="exact"/>
        </dgm:presLayoutVars>
      </dgm:prSet>
      <dgm:spPr/>
    </dgm:pt>
    <dgm:pt modelId="{038F5D54-47E8-4162-A6D8-C29BDA22B9DC}" type="pres">
      <dgm:prSet presAssocID="{B831EAAE-7236-4BE5-8CDB-12FE4D6FD333}" presName="compNode" presStyleCnt="0"/>
      <dgm:spPr/>
    </dgm:pt>
    <dgm:pt modelId="{1B31F375-5E07-4F04-8751-C18C4108A4CD}" type="pres">
      <dgm:prSet presAssocID="{B831EAAE-7236-4BE5-8CDB-12FE4D6FD333}" presName="iconBgRect" presStyleLbl="bgShp" presStyleIdx="0" presStyleCnt="4"/>
      <dgm:spPr/>
    </dgm:pt>
    <dgm:pt modelId="{B49C4AF0-50F6-4752-B73B-3DBC8314F049}" type="pres">
      <dgm:prSet presAssocID="{B831EAAE-7236-4BE5-8CDB-12FE4D6FD333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8BE6C5FA-E704-4FDA-A26C-AD1EF02A62E5}" type="pres">
      <dgm:prSet presAssocID="{B831EAAE-7236-4BE5-8CDB-12FE4D6FD333}" presName="spaceRect" presStyleCnt="0"/>
      <dgm:spPr/>
    </dgm:pt>
    <dgm:pt modelId="{B65BEE7B-6A44-432D-883E-EA81D6A07892}" type="pres">
      <dgm:prSet presAssocID="{B831EAAE-7236-4BE5-8CDB-12FE4D6FD333}" presName="textRect" presStyleLbl="revTx" presStyleIdx="0" presStyleCnt="4">
        <dgm:presLayoutVars>
          <dgm:chMax val="1"/>
          <dgm:chPref val="1"/>
        </dgm:presLayoutVars>
      </dgm:prSet>
      <dgm:spPr/>
    </dgm:pt>
    <dgm:pt modelId="{5015065C-DB88-49D2-9ED4-EE6383CBCB05}" type="pres">
      <dgm:prSet presAssocID="{81201134-C349-424B-8620-EBB31288BDDA}" presName="sibTrans" presStyleLbl="sibTrans2D1" presStyleIdx="0" presStyleCnt="0"/>
      <dgm:spPr/>
    </dgm:pt>
    <dgm:pt modelId="{B186EF5B-BDAE-403B-B0DF-8F270AD5924F}" type="pres">
      <dgm:prSet presAssocID="{64FF0F3F-0446-4CB3-8137-B8AFE323BD6B}" presName="compNode" presStyleCnt="0"/>
      <dgm:spPr/>
    </dgm:pt>
    <dgm:pt modelId="{1AD0D49A-A66C-4AE3-BEF6-145285BF8799}" type="pres">
      <dgm:prSet presAssocID="{64FF0F3F-0446-4CB3-8137-B8AFE323BD6B}" presName="iconBgRect" presStyleLbl="bgShp" presStyleIdx="1" presStyleCnt="4"/>
      <dgm:spPr/>
    </dgm:pt>
    <dgm:pt modelId="{329F4F44-2327-4EEB-93C8-8E953CBE8433}" type="pres">
      <dgm:prSet presAssocID="{64FF0F3F-0446-4CB3-8137-B8AFE323BD6B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1178468E-BC5E-4AC8-89BA-38D0EA62116B}" type="pres">
      <dgm:prSet presAssocID="{64FF0F3F-0446-4CB3-8137-B8AFE323BD6B}" presName="spaceRect" presStyleCnt="0"/>
      <dgm:spPr/>
    </dgm:pt>
    <dgm:pt modelId="{49C5427B-810C-41BF-9804-86C7C115D38D}" type="pres">
      <dgm:prSet presAssocID="{64FF0F3F-0446-4CB3-8137-B8AFE323BD6B}" presName="textRect" presStyleLbl="revTx" presStyleIdx="1" presStyleCnt="4">
        <dgm:presLayoutVars>
          <dgm:chMax val="1"/>
          <dgm:chPref val="1"/>
        </dgm:presLayoutVars>
      </dgm:prSet>
      <dgm:spPr/>
    </dgm:pt>
    <dgm:pt modelId="{0752A3E4-C700-4EFA-BC4B-63AB23F8ADB4}" type="pres">
      <dgm:prSet presAssocID="{59E256B3-CBE9-4951-8D59-EE1096E2F34D}" presName="sibTrans" presStyleLbl="sibTrans2D1" presStyleIdx="0" presStyleCnt="0"/>
      <dgm:spPr/>
    </dgm:pt>
    <dgm:pt modelId="{DE5F938B-D636-496D-8092-392264CA4422}" type="pres">
      <dgm:prSet presAssocID="{A3155D0C-D815-46C0-978F-91F57059F492}" presName="compNode" presStyleCnt="0"/>
      <dgm:spPr/>
    </dgm:pt>
    <dgm:pt modelId="{3891A252-DFB6-4EA5-948B-FEEF9E0CB85B}" type="pres">
      <dgm:prSet presAssocID="{A3155D0C-D815-46C0-978F-91F57059F492}" presName="iconBgRect" presStyleLbl="bgShp" presStyleIdx="2" presStyleCnt="4"/>
      <dgm:spPr/>
    </dgm:pt>
    <dgm:pt modelId="{0057F7C1-F5D7-4588-B90D-36B310FB2F46}" type="pres">
      <dgm:prSet presAssocID="{A3155D0C-D815-46C0-978F-91F57059F492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al"/>
        </a:ext>
      </dgm:extLst>
    </dgm:pt>
    <dgm:pt modelId="{8926540A-BB6E-4AD1-B743-9DAEA08906FD}" type="pres">
      <dgm:prSet presAssocID="{A3155D0C-D815-46C0-978F-91F57059F492}" presName="spaceRect" presStyleCnt="0"/>
      <dgm:spPr/>
    </dgm:pt>
    <dgm:pt modelId="{1ABF7EF3-57F4-44A2-9707-F42BD5D3CC49}" type="pres">
      <dgm:prSet presAssocID="{A3155D0C-D815-46C0-978F-91F57059F492}" presName="textRect" presStyleLbl="revTx" presStyleIdx="2" presStyleCnt="4">
        <dgm:presLayoutVars>
          <dgm:chMax val="1"/>
          <dgm:chPref val="1"/>
        </dgm:presLayoutVars>
      </dgm:prSet>
      <dgm:spPr/>
    </dgm:pt>
    <dgm:pt modelId="{BA3F26E3-0F11-42F3-BDD5-56A1B3BEE0A5}" type="pres">
      <dgm:prSet presAssocID="{C84F91C0-FCBC-47F3-94B5-7BBED15C7BF8}" presName="sibTrans" presStyleLbl="sibTrans2D1" presStyleIdx="0" presStyleCnt="0"/>
      <dgm:spPr/>
    </dgm:pt>
    <dgm:pt modelId="{F622CB39-7202-4D93-BEA7-677250D24832}" type="pres">
      <dgm:prSet presAssocID="{964D790D-C4D8-4015-A2C7-AEC294F31BCF}" presName="compNode" presStyleCnt="0"/>
      <dgm:spPr/>
    </dgm:pt>
    <dgm:pt modelId="{0BA17DD6-7183-4254-82A9-93A5D78CC840}" type="pres">
      <dgm:prSet presAssocID="{964D790D-C4D8-4015-A2C7-AEC294F31BCF}" presName="iconBgRect" presStyleLbl="bgShp" presStyleIdx="3" presStyleCnt="4"/>
      <dgm:spPr/>
    </dgm:pt>
    <dgm:pt modelId="{0107124A-FABC-4651-B6B3-B4C17556E52D}" type="pres">
      <dgm:prSet presAssocID="{964D790D-C4D8-4015-A2C7-AEC294F31BCF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20A709FE-2082-4144-B493-49C6289F46AC}" type="pres">
      <dgm:prSet presAssocID="{964D790D-C4D8-4015-A2C7-AEC294F31BCF}" presName="spaceRect" presStyleCnt="0"/>
      <dgm:spPr/>
    </dgm:pt>
    <dgm:pt modelId="{8E337181-573E-405A-8D66-1AD85EBD9D81}" type="pres">
      <dgm:prSet presAssocID="{964D790D-C4D8-4015-A2C7-AEC294F31BC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E296710-D5AA-431C-9D06-061E98699A12}" type="presOf" srcId="{B831EAAE-7236-4BE5-8CDB-12FE4D6FD333}" destId="{B65BEE7B-6A44-432D-883E-EA81D6A07892}" srcOrd="0" destOrd="0" presId="urn:microsoft.com/office/officeart/2018/2/layout/IconCircleList"/>
    <dgm:cxn modelId="{FA9EAF39-FEB1-431D-B03B-AF576FA03620}" srcId="{A551864E-A877-45B2-AC02-A9806FF567A4}" destId="{B831EAAE-7236-4BE5-8CDB-12FE4D6FD333}" srcOrd="0" destOrd="0" parTransId="{8E38AD76-A550-4E52-BE45-C50790D0FB86}" sibTransId="{81201134-C349-424B-8620-EBB31288BDDA}"/>
    <dgm:cxn modelId="{B144543F-893B-4F6F-9A7C-E8186074C197}" type="presOf" srcId="{964D790D-C4D8-4015-A2C7-AEC294F31BCF}" destId="{8E337181-573E-405A-8D66-1AD85EBD9D81}" srcOrd="0" destOrd="0" presId="urn:microsoft.com/office/officeart/2018/2/layout/IconCircleList"/>
    <dgm:cxn modelId="{2D52475C-91C5-4824-9F88-661C36ACB074}" type="presOf" srcId="{59E256B3-CBE9-4951-8D59-EE1096E2F34D}" destId="{0752A3E4-C700-4EFA-BC4B-63AB23F8ADB4}" srcOrd="0" destOrd="0" presId="urn:microsoft.com/office/officeart/2018/2/layout/IconCircleList"/>
    <dgm:cxn modelId="{43DAA349-DB5E-485D-B429-79B3A5119115}" type="presOf" srcId="{A3155D0C-D815-46C0-978F-91F57059F492}" destId="{1ABF7EF3-57F4-44A2-9707-F42BD5D3CC49}" srcOrd="0" destOrd="0" presId="urn:microsoft.com/office/officeart/2018/2/layout/IconCircleList"/>
    <dgm:cxn modelId="{86D0CF6B-BCE2-4390-84D2-8CCAB71A7D3E}" srcId="{A551864E-A877-45B2-AC02-A9806FF567A4}" destId="{964D790D-C4D8-4015-A2C7-AEC294F31BCF}" srcOrd="3" destOrd="0" parTransId="{C157AEB8-717D-493C-B4E0-B93E9DCF4777}" sibTransId="{04C72FEC-E049-444A-BBB4-65CE20F41742}"/>
    <dgm:cxn modelId="{29223274-EBEB-4897-9938-627C2E0CEC86}" type="presOf" srcId="{64FF0F3F-0446-4CB3-8137-B8AFE323BD6B}" destId="{49C5427B-810C-41BF-9804-86C7C115D38D}" srcOrd="0" destOrd="0" presId="urn:microsoft.com/office/officeart/2018/2/layout/IconCircleList"/>
    <dgm:cxn modelId="{7F97C48E-C2D2-4F02-AC0F-ED69D4E4E35B}" srcId="{A551864E-A877-45B2-AC02-A9806FF567A4}" destId="{A3155D0C-D815-46C0-978F-91F57059F492}" srcOrd="2" destOrd="0" parTransId="{2C082C55-56AB-4107-AFB4-3B6E3FA89A72}" sibTransId="{C84F91C0-FCBC-47F3-94B5-7BBED15C7BF8}"/>
    <dgm:cxn modelId="{24C23B96-3CE7-4C49-ACAA-D805D29885FD}" srcId="{A551864E-A877-45B2-AC02-A9806FF567A4}" destId="{64FF0F3F-0446-4CB3-8137-B8AFE323BD6B}" srcOrd="1" destOrd="0" parTransId="{791AC77A-BBEB-4CE7-AEBB-FF2A2ADAFB84}" sibTransId="{59E256B3-CBE9-4951-8D59-EE1096E2F34D}"/>
    <dgm:cxn modelId="{441512C4-7ECF-4F3B-B85F-5FB638303ADA}" type="presOf" srcId="{81201134-C349-424B-8620-EBB31288BDDA}" destId="{5015065C-DB88-49D2-9ED4-EE6383CBCB05}" srcOrd="0" destOrd="0" presId="urn:microsoft.com/office/officeart/2018/2/layout/IconCircleList"/>
    <dgm:cxn modelId="{A423A4DF-C560-4553-BBF7-4A72816EBB8A}" type="presOf" srcId="{A551864E-A877-45B2-AC02-A9806FF567A4}" destId="{876ED7A9-FA4C-499A-A111-FBC65BE42260}" srcOrd="0" destOrd="0" presId="urn:microsoft.com/office/officeart/2018/2/layout/IconCircleList"/>
    <dgm:cxn modelId="{ED5F8BFE-109D-43ED-9C22-0810B8AAC593}" type="presOf" srcId="{C84F91C0-FCBC-47F3-94B5-7BBED15C7BF8}" destId="{BA3F26E3-0F11-42F3-BDD5-56A1B3BEE0A5}" srcOrd="0" destOrd="0" presId="urn:microsoft.com/office/officeart/2018/2/layout/IconCircleList"/>
    <dgm:cxn modelId="{1F214697-4121-4A5F-95C4-090B6532792E}" type="presParOf" srcId="{876ED7A9-FA4C-499A-A111-FBC65BE42260}" destId="{0CC6FFB1-F41C-47B9-A986-B5D0BD373ADF}" srcOrd="0" destOrd="0" presId="urn:microsoft.com/office/officeart/2018/2/layout/IconCircleList"/>
    <dgm:cxn modelId="{1C839667-9121-4DDF-B7B1-D03C338B328B}" type="presParOf" srcId="{0CC6FFB1-F41C-47B9-A986-B5D0BD373ADF}" destId="{038F5D54-47E8-4162-A6D8-C29BDA22B9DC}" srcOrd="0" destOrd="0" presId="urn:microsoft.com/office/officeart/2018/2/layout/IconCircleList"/>
    <dgm:cxn modelId="{85E8729E-62EE-40A6-921A-DA08C5D9496D}" type="presParOf" srcId="{038F5D54-47E8-4162-A6D8-C29BDA22B9DC}" destId="{1B31F375-5E07-4F04-8751-C18C4108A4CD}" srcOrd="0" destOrd="0" presId="urn:microsoft.com/office/officeart/2018/2/layout/IconCircleList"/>
    <dgm:cxn modelId="{D43A6980-BE15-4342-803C-8F26DA38F726}" type="presParOf" srcId="{038F5D54-47E8-4162-A6D8-C29BDA22B9DC}" destId="{B49C4AF0-50F6-4752-B73B-3DBC8314F049}" srcOrd="1" destOrd="0" presId="urn:microsoft.com/office/officeart/2018/2/layout/IconCircleList"/>
    <dgm:cxn modelId="{9D772F75-D753-4A89-ADF9-DB5FC5F9024D}" type="presParOf" srcId="{038F5D54-47E8-4162-A6D8-C29BDA22B9DC}" destId="{8BE6C5FA-E704-4FDA-A26C-AD1EF02A62E5}" srcOrd="2" destOrd="0" presId="urn:microsoft.com/office/officeart/2018/2/layout/IconCircleList"/>
    <dgm:cxn modelId="{AEBAFCBB-8179-4FFA-A6E0-C2D9C5DD21BC}" type="presParOf" srcId="{038F5D54-47E8-4162-A6D8-C29BDA22B9DC}" destId="{B65BEE7B-6A44-432D-883E-EA81D6A07892}" srcOrd="3" destOrd="0" presId="urn:microsoft.com/office/officeart/2018/2/layout/IconCircleList"/>
    <dgm:cxn modelId="{1407819A-2B1C-4976-B541-45847B0C0F34}" type="presParOf" srcId="{0CC6FFB1-F41C-47B9-A986-B5D0BD373ADF}" destId="{5015065C-DB88-49D2-9ED4-EE6383CBCB05}" srcOrd="1" destOrd="0" presId="urn:microsoft.com/office/officeart/2018/2/layout/IconCircleList"/>
    <dgm:cxn modelId="{03BB1E24-1710-470E-969E-EDA245F6BE47}" type="presParOf" srcId="{0CC6FFB1-F41C-47B9-A986-B5D0BD373ADF}" destId="{B186EF5B-BDAE-403B-B0DF-8F270AD5924F}" srcOrd="2" destOrd="0" presId="urn:microsoft.com/office/officeart/2018/2/layout/IconCircleList"/>
    <dgm:cxn modelId="{B3A3F9E4-3AAC-4FE9-B86F-AE3D27FDA371}" type="presParOf" srcId="{B186EF5B-BDAE-403B-B0DF-8F270AD5924F}" destId="{1AD0D49A-A66C-4AE3-BEF6-145285BF8799}" srcOrd="0" destOrd="0" presId="urn:microsoft.com/office/officeart/2018/2/layout/IconCircleList"/>
    <dgm:cxn modelId="{25E72ADB-A792-445B-8FDC-34F566ED1A50}" type="presParOf" srcId="{B186EF5B-BDAE-403B-B0DF-8F270AD5924F}" destId="{329F4F44-2327-4EEB-93C8-8E953CBE8433}" srcOrd="1" destOrd="0" presId="urn:microsoft.com/office/officeart/2018/2/layout/IconCircleList"/>
    <dgm:cxn modelId="{07787C19-9DBE-4F2E-874F-93273826FD0E}" type="presParOf" srcId="{B186EF5B-BDAE-403B-B0DF-8F270AD5924F}" destId="{1178468E-BC5E-4AC8-89BA-38D0EA62116B}" srcOrd="2" destOrd="0" presId="urn:microsoft.com/office/officeart/2018/2/layout/IconCircleList"/>
    <dgm:cxn modelId="{936D53BF-9392-4F3E-AB40-D04373AA9D29}" type="presParOf" srcId="{B186EF5B-BDAE-403B-B0DF-8F270AD5924F}" destId="{49C5427B-810C-41BF-9804-86C7C115D38D}" srcOrd="3" destOrd="0" presId="urn:microsoft.com/office/officeart/2018/2/layout/IconCircleList"/>
    <dgm:cxn modelId="{FBE8AA70-52C7-42F0-9E3E-8D0D9684810A}" type="presParOf" srcId="{0CC6FFB1-F41C-47B9-A986-B5D0BD373ADF}" destId="{0752A3E4-C700-4EFA-BC4B-63AB23F8ADB4}" srcOrd="3" destOrd="0" presId="urn:microsoft.com/office/officeart/2018/2/layout/IconCircleList"/>
    <dgm:cxn modelId="{8687503F-5B6C-4092-87E9-BAB0456B150F}" type="presParOf" srcId="{0CC6FFB1-F41C-47B9-A986-B5D0BD373ADF}" destId="{DE5F938B-D636-496D-8092-392264CA4422}" srcOrd="4" destOrd="0" presId="urn:microsoft.com/office/officeart/2018/2/layout/IconCircleList"/>
    <dgm:cxn modelId="{5B7F61BD-9E51-4A92-9AD7-7D742FBA3A58}" type="presParOf" srcId="{DE5F938B-D636-496D-8092-392264CA4422}" destId="{3891A252-DFB6-4EA5-948B-FEEF9E0CB85B}" srcOrd="0" destOrd="0" presId="urn:microsoft.com/office/officeart/2018/2/layout/IconCircleList"/>
    <dgm:cxn modelId="{7BB8103B-5F40-471D-963D-7271C2F9980C}" type="presParOf" srcId="{DE5F938B-D636-496D-8092-392264CA4422}" destId="{0057F7C1-F5D7-4588-B90D-36B310FB2F46}" srcOrd="1" destOrd="0" presId="urn:microsoft.com/office/officeart/2018/2/layout/IconCircleList"/>
    <dgm:cxn modelId="{C97C4578-4DFF-4911-B931-A423B5AFA322}" type="presParOf" srcId="{DE5F938B-D636-496D-8092-392264CA4422}" destId="{8926540A-BB6E-4AD1-B743-9DAEA08906FD}" srcOrd="2" destOrd="0" presId="urn:microsoft.com/office/officeart/2018/2/layout/IconCircleList"/>
    <dgm:cxn modelId="{D16C4982-139A-4B1A-A0D4-1DBC0750E49F}" type="presParOf" srcId="{DE5F938B-D636-496D-8092-392264CA4422}" destId="{1ABF7EF3-57F4-44A2-9707-F42BD5D3CC49}" srcOrd="3" destOrd="0" presId="urn:microsoft.com/office/officeart/2018/2/layout/IconCircleList"/>
    <dgm:cxn modelId="{3DEB78F7-9683-4BC1-BF25-8B5B6F3C64A0}" type="presParOf" srcId="{0CC6FFB1-F41C-47B9-A986-B5D0BD373ADF}" destId="{BA3F26E3-0F11-42F3-BDD5-56A1B3BEE0A5}" srcOrd="5" destOrd="0" presId="urn:microsoft.com/office/officeart/2018/2/layout/IconCircleList"/>
    <dgm:cxn modelId="{C56FAF03-953C-4EF6-AB00-E557CF28DE63}" type="presParOf" srcId="{0CC6FFB1-F41C-47B9-A986-B5D0BD373ADF}" destId="{F622CB39-7202-4D93-BEA7-677250D24832}" srcOrd="6" destOrd="0" presId="urn:microsoft.com/office/officeart/2018/2/layout/IconCircleList"/>
    <dgm:cxn modelId="{1E3476B1-33E7-4BAF-A833-DFA2D4F7C05E}" type="presParOf" srcId="{F622CB39-7202-4D93-BEA7-677250D24832}" destId="{0BA17DD6-7183-4254-82A9-93A5D78CC840}" srcOrd="0" destOrd="0" presId="urn:microsoft.com/office/officeart/2018/2/layout/IconCircleList"/>
    <dgm:cxn modelId="{5AEAEF29-8CD1-45EC-BC1A-FECC4AB462DC}" type="presParOf" srcId="{F622CB39-7202-4D93-BEA7-677250D24832}" destId="{0107124A-FABC-4651-B6B3-B4C17556E52D}" srcOrd="1" destOrd="0" presId="urn:microsoft.com/office/officeart/2018/2/layout/IconCircleList"/>
    <dgm:cxn modelId="{4F5A2E96-426C-4D3F-AC8B-D47A8EFB4927}" type="presParOf" srcId="{F622CB39-7202-4D93-BEA7-677250D24832}" destId="{20A709FE-2082-4144-B493-49C6289F46AC}" srcOrd="2" destOrd="0" presId="urn:microsoft.com/office/officeart/2018/2/layout/IconCircleList"/>
    <dgm:cxn modelId="{E2CA6BBD-3CF7-41A8-8866-6077E02EAEF5}" type="presParOf" srcId="{F622CB39-7202-4D93-BEA7-677250D24832}" destId="{8E337181-573E-405A-8D66-1AD85EBD9D8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1F375-5E07-4F04-8751-C18C4108A4CD}">
      <dsp:nvSpPr>
        <dsp:cNvPr id="0" name=""/>
        <dsp:cNvSpPr/>
      </dsp:nvSpPr>
      <dsp:spPr>
        <a:xfrm>
          <a:off x="627976" y="15080"/>
          <a:ext cx="1317038" cy="131703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9C4AF0-50F6-4752-B73B-3DBC8314F049}">
      <dsp:nvSpPr>
        <dsp:cNvPr id="0" name=""/>
        <dsp:cNvSpPr/>
      </dsp:nvSpPr>
      <dsp:spPr>
        <a:xfrm>
          <a:off x="904554" y="291658"/>
          <a:ext cx="763882" cy="7638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5BEE7B-6A44-432D-883E-EA81D6A07892}">
      <dsp:nvSpPr>
        <dsp:cNvPr id="0" name=""/>
        <dsp:cNvSpPr/>
      </dsp:nvSpPr>
      <dsp:spPr>
        <a:xfrm>
          <a:off x="2227236" y="15080"/>
          <a:ext cx="3104447" cy="131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Higher prices for </a:t>
          </a:r>
          <a:br>
            <a:rPr lang="en-US" sz="2400" kern="1200" dirty="0"/>
          </a:br>
          <a:r>
            <a:rPr lang="en-US" sz="2400" kern="1200" dirty="0"/>
            <a:t>health services and prescription drugs</a:t>
          </a:r>
        </a:p>
      </dsp:txBody>
      <dsp:txXfrm>
        <a:off x="2227236" y="15080"/>
        <a:ext cx="3104447" cy="1317038"/>
      </dsp:txXfrm>
    </dsp:sp>
    <dsp:sp modelId="{1AD0D49A-A66C-4AE3-BEF6-145285BF8799}">
      <dsp:nvSpPr>
        <dsp:cNvPr id="0" name=""/>
        <dsp:cNvSpPr/>
      </dsp:nvSpPr>
      <dsp:spPr>
        <a:xfrm>
          <a:off x="5872610" y="15080"/>
          <a:ext cx="1317038" cy="131703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9F4F44-2327-4EEB-93C8-8E953CBE8433}">
      <dsp:nvSpPr>
        <dsp:cNvPr id="0" name=""/>
        <dsp:cNvSpPr/>
      </dsp:nvSpPr>
      <dsp:spPr>
        <a:xfrm>
          <a:off x="6149188" y="291658"/>
          <a:ext cx="763882" cy="7638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C5427B-810C-41BF-9804-86C7C115D38D}">
      <dsp:nvSpPr>
        <dsp:cNvPr id="0" name=""/>
        <dsp:cNvSpPr/>
      </dsp:nvSpPr>
      <dsp:spPr>
        <a:xfrm>
          <a:off x="7471870" y="15080"/>
          <a:ext cx="3104447" cy="131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Higher administrative costs and burden</a:t>
          </a:r>
        </a:p>
      </dsp:txBody>
      <dsp:txXfrm>
        <a:off x="7471870" y="15080"/>
        <a:ext cx="3104447" cy="1317038"/>
      </dsp:txXfrm>
    </dsp:sp>
    <dsp:sp modelId="{3891A252-DFB6-4EA5-948B-FEEF9E0CB85B}">
      <dsp:nvSpPr>
        <dsp:cNvPr id="0" name=""/>
        <dsp:cNvSpPr/>
      </dsp:nvSpPr>
      <dsp:spPr>
        <a:xfrm>
          <a:off x="627976" y="1877806"/>
          <a:ext cx="1317038" cy="131703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57F7C1-F5D7-4588-B90D-36B310FB2F46}">
      <dsp:nvSpPr>
        <dsp:cNvPr id="0" name=""/>
        <dsp:cNvSpPr/>
      </dsp:nvSpPr>
      <dsp:spPr>
        <a:xfrm>
          <a:off x="904554" y="2154384"/>
          <a:ext cx="763882" cy="7638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F7EF3-57F4-44A2-9707-F42BD5D3CC49}">
      <dsp:nvSpPr>
        <dsp:cNvPr id="0" name=""/>
        <dsp:cNvSpPr/>
      </dsp:nvSpPr>
      <dsp:spPr>
        <a:xfrm>
          <a:off x="2227236" y="1877806"/>
          <a:ext cx="3104447" cy="131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More uninsurance and medical debt</a:t>
          </a:r>
        </a:p>
      </dsp:txBody>
      <dsp:txXfrm>
        <a:off x="2227236" y="1877806"/>
        <a:ext cx="3104447" cy="1317038"/>
      </dsp:txXfrm>
    </dsp:sp>
    <dsp:sp modelId="{0BA17DD6-7183-4254-82A9-93A5D78CC840}">
      <dsp:nvSpPr>
        <dsp:cNvPr id="0" name=""/>
        <dsp:cNvSpPr/>
      </dsp:nvSpPr>
      <dsp:spPr>
        <a:xfrm>
          <a:off x="5872610" y="1877806"/>
          <a:ext cx="1317038" cy="131703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07124A-FABC-4651-B6B3-B4C17556E52D}">
      <dsp:nvSpPr>
        <dsp:cNvPr id="0" name=""/>
        <dsp:cNvSpPr/>
      </dsp:nvSpPr>
      <dsp:spPr>
        <a:xfrm>
          <a:off x="6149188" y="2154384"/>
          <a:ext cx="763882" cy="7638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37181-573E-405A-8D66-1AD85EBD9D81}">
      <dsp:nvSpPr>
        <dsp:cNvPr id="0" name=""/>
        <dsp:cNvSpPr/>
      </dsp:nvSpPr>
      <dsp:spPr>
        <a:xfrm>
          <a:off x="7471870" y="1877806"/>
          <a:ext cx="3104447" cy="131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Poorer health outcomes</a:t>
          </a:r>
        </a:p>
      </dsp:txBody>
      <dsp:txXfrm>
        <a:off x="7471870" y="1877806"/>
        <a:ext cx="3104447" cy="1317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0.02437</cdr:x>
      <cdr:y>0.86178</cdr:y>
    </cdr:from>
    <cdr:to>
      <cdr:x>1</cdr:x>
      <cdr:y>0.96196</cdr:y>
    </cdr:to>
    <cdr:pic>
      <cdr:nvPicPr>
        <cdr:cNvPr id="2" name="Picture 1">
          <a:extLst xmlns:a="http://schemas.openxmlformats.org/drawingml/2006/main">
            <a:ext uri="{FF2B5EF4-FFF2-40B4-BE49-F238E27FC236}">
              <a16:creationId xmlns:a16="http://schemas.microsoft.com/office/drawing/2014/main" id="{88A7B992-11B2-9388-9F78-4E1D111F294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74787" y="3975935"/>
          <a:ext cx="11002812" cy="462154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7B62A-DAA8-41E3-8F2B-4F855C0A77A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6535B-28DD-437A-ABB7-22517179D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89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8DAA6-A6E0-967C-BDC5-BE1E428B1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8E83D7-EB3D-B502-BBBE-9E3BAAE55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EF7C8C-8F7B-BD26-CA70-3B6C999E0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773DB-734A-3925-B62F-CA1BD1FA1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3C316-837B-4D3F-B4B8-BAFEF75845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5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10B79-A433-044A-A8FC-6C2E1104D2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86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321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1CF49-A368-7BFA-0DD4-AD93875DB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B7F21-4A6D-B9A8-E276-53F73428B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90BFE7-923C-54B3-A6AA-0427A6A0F1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891DA-0185-D49C-AD89-5C408CBB2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292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6B997-9731-19A5-69EA-0EFBF266A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5A4870-12F2-027E-83C3-FD93B5908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6635A0-2F93-766B-0815-C27EF950D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570CE-51DA-29FD-A813-036CE94DB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178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23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18204-C149-B2A6-C4D5-E8FEE7FCC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247E6C-880C-5B95-E18F-2039CBE57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A0F915-1B3C-75AC-2BEF-C8889F349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FA201-D25A-5B5E-D573-15183993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329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22744-7987-546F-787E-02FD207DA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B10889-EC97-13FD-AB7E-D9AE00956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364E35-6248-5489-5465-2747833DF3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68C2B2-1872-9310-4C10-68AF28995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914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0E202-B396-C2FA-D51F-499A0D053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C42463-598E-1452-4859-F2BC2F9E7B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CD40A2-EA60-1790-1A4E-35FC4CFF8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4C358-9E9C-6B25-CD5A-63A5C3753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10B79-A433-044A-A8FC-6C2E1104D2A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8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B69D4-3D1F-D06A-80A0-18B15FEA3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F917E8-5B73-E863-8D39-3AE33F664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3D23F2-C2ED-A8AF-23DF-B7E30D53E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31ABC-4006-20A2-F73D-DCED99322F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896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A7685-14B1-A07A-B9B1-1F19EF01C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B7727-2B76-39C8-55DF-8408EF3D8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5825F-3A56-34D0-2C9E-DF5D5BEC1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8BD50-FD9A-6EB4-7E54-049BE0BBB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8904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190A8-816A-B431-CFC1-4D159F2A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459D2D-369A-6C77-71C8-6FC9FFB67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D963C5-60CD-8D92-C91D-108F42E99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FB713-313C-87AC-6E74-07F11AFDFF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0046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E34FF-6298-B701-B950-B7BE21396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7F380-E966-23CD-ACEA-FADDB4032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E2BC52-C58C-075F-CB8F-4B29CACB5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679C1-3A0B-9A33-BAF2-00E4E30AF8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03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F5618-A223-5378-E7E3-CDF2A229D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7C76E6-36A6-41B4-DA89-34263B66D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78B4EA-303C-ED95-19FF-CDF881423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721C2-97C0-1B47-083B-1A1CFD13C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9858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0794B-3868-888A-9190-7F426A336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FF78F5-9198-5C25-A957-38C3A34F8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42979-A71B-C6BA-8018-33C2584D1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59D58-18D8-A0CC-6942-964958827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10B79-A433-044A-A8FC-6C2E1104D2A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146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04671-7EBA-CC1E-8512-D29754E50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31E7F8-525C-2F49-C813-1BE98A39C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C501A-89E4-30BA-7023-F92C483E0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834A2-DED1-52EF-233D-C3BB207800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580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10B79-A433-044A-A8FC-6C2E1104D2A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28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8E66-EABF-E59C-06EA-0F898F14C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AF737E-45B5-4D2B-0F1B-0CA9BF8BC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700B78-F0A7-18C7-0687-6FB19E6FF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7E250-AAFD-E1B7-C167-339D325FC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910B79-A433-044A-A8FC-6C2E1104D2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6127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10B79-A433-044A-A8FC-6C2E1104D2A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61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01CD2-6ADE-C79C-365E-0AA0336E3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042D1E-89C1-15EE-30DF-10C6955AA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61B52B-3846-04D0-1C87-484496C37E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A8DF2-27E7-94A2-49B9-DEFBD5259F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F3C316-837B-4D3F-B4B8-BAFEF75845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369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72C66-F593-FE41-4C52-416F1BCF7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DDBAE8-C6A3-2CBB-9D4B-65B348C02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780B8-CF3F-A061-9399-A718E6FDF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C4920-65EF-42BF-B3C7-0B132CE9F7EB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B544C-DD42-1427-5366-8F8933DF2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65AAC-2357-FB94-97C1-633905F2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7561D2-187A-16F6-2D51-84940FB518E9}"/>
              </a:ext>
            </a:extLst>
          </p:cNvPr>
          <p:cNvSpPr/>
          <p:nvPr userDrawn="1"/>
        </p:nvSpPr>
        <p:spPr>
          <a:xfrm>
            <a:off x="0" y="-1"/>
            <a:ext cx="12192000" cy="93462"/>
          </a:xfrm>
          <a:prstGeom prst="rect">
            <a:avLst/>
          </a:prstGeom>
          <a:solidFill>
            <a:srgbClr val="AF45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3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9F81E-9273-A7D4-7531-D39A7E17C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46A96-9A5E-2DD6-47E4-B09A33704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CE323-D930-FEBB-BD33-032062503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E56B-92D9-4718-BC3C-360526EBA035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18705-3544-8C59-0949-F929FBA9B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CF565-7D31-BB14-41F0-6E2D36C78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8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FED6B-CA82-FF27-C15A-C2693D0FC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65A14-BB79-F8BA-383D-2F24895FF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02AA7-97C9-C49A-6483-FCA5B09CE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FF6A2-35C7-489A-B8AF-68D62D5F5FD8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BACAE-D6CC-303E-C628-11B771793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5C6AD-787D-6EA6-D6AD-B571CFC0B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3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620BA-15DE-728C-1995-27E5A16D5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96664-1B9B-AA57-D5C2-041B45F525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FA84B-F908-35AE-2DBF-24316BB93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96E3FF-525F-108A-575A-0030A57A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7D9E-382A-400A-A551-D447EA802301}" type="datetime1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4B9CD-9BAA-42AC-7BDD-6F26A3E20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69E2E-1596-9931-BFFF-C41374D0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33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B254-2540-012B-DF0D-98092F42E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68F2E-E207-042C-4B3F-96C47B5FF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AE7747-4A07-8603-A9F9-C05630516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AC8453-7FCE-4837-EB65-EEEB8FF76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CB95D6-9604-64A6-1CE5-7E102AAFD0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0E496F-9D5B-562D-CE73-1EA1B4284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0917-38CA-4A9D-9D0C-A4CE935F8141}" type="datetime1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2F02F9-AA21-4FC7-E87B-61C3A2E6F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846CCA-EC82-40E7-3D86-4CF23108E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43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AC2C7-1EB3-4390-6EC1-B85F2DB06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AD0D02-3A34-1A31-D253-4CF5265CF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250B0-3514-4192-8345-2A92D5E3F045}" type="datetime1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0594C-347B-70F7-C4D0-C7B76C875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F2FBFF-A0EB-DA06-424C-96CD005F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29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76809-DD44-6FF0-8770-632C1AE34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7C845-AECC-4F49-BF53-8227B9E0F7A4}" type="datetime1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070AE8-CAAF-CDE2-D538-C89DAA230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CCA2A-88BA-F000-DC4B-34B830F9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80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CD79-38AF-C9EB-9DA2-7016A2CA5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826D5-46AD-8EB1-3008-875661FBC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6E75A-F6C3-07A7-A399-2B1AECD61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286ED-1F48-307D-34B6-68F738A1F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AF52A-FD49-4EA4-9902-A31E00F9D429}" type="datetime1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85B99-F625-FC6C-B9C2-50DDAF60D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EA851-1B8C-3531-8667-AA58FF96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0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FA0E9-27DC-29AF-6AE7-C56F2E1F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C03861-D76A-6E22-8B41-00CC47424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6997A-232B-24F7-B01D-3F330175A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9D2DE-46A5-CA0E-AB4F-C45191D51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45CA-3D5A-4235-B49A-8187BFF473F3}" type="datetime1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38C5F-EDB8-0DF1-C659-B7292E636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B1198-5BC9-176E-F34F-F4B48AC6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00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3FBB9-5525-1858-42B5-C8CEF8FE3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AE4B6-7A39-F474-2A2F-4015D4BDA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B3B48-A5CB-EA91-481A-728C486B9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FD3A-A976-4E63-B85B-7A5B77F2B6D3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F0618-3323-2B62-5FB9-327BBAA7E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877B2-4D78-3ECE-211D-0165F717A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4EF68C-ABCC-97C5-E374-4160EF1E3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95B652-9AED-6F49-B3B6-EEE7BE4D9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67974-8E8A-668D-660E-1551B252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3B21-F4D2-41CB-A46C-D16A95252B32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7B612-D1A2-51B7-56BF-1E7422678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BB2F5-416A-77A4-FFD9-776D4F61B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71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vider_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8E7EBD-8AC0-C847-E5A1-F44BE009E2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213C0-F242-4A96-9D75-E40A6276B2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171CA1-20FC-C885-E3BC-1BDEC138D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843" y="538716"/>
            <a:ext cx="9829303" cy="1775389"/>
          </a:xfrm>
        </p:spPr>
        <p:txBody>
          <a:bodyPr anchor="b">
            <a:no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DC7E675-E26B-40EB-DEE6-D703AEA60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9843" y="2365164"/>
            <a:ext cx="9829303" cy="691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821406-844B-1F9A-F1E5-FBA9AF37D392}"/>
              </a:ext>
            </a:extLst>
          </p:cNvPr>
          <p:cNvSpPr/>
          <p:nvPr userDrawn="1"/>
        </p:nvSpPr>
        <p:spPr>
          <a:xfrm>
            <a:off x="0" y="-1"/>
            <a:ext cx="12192000" cy="723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6AAF09-089B-5DD9-E8AC-8285340AD73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979020" y="6110744"/>
            <a:ext cx="1212980" cy="747256"/>
            <a:chOff x="0" y="5131276"/>
            <a:chExt cx="2802898" cy="1726724"/>
          </a:xfrm>
          <a:noFill/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E292D27-CB90-B465-4E44-E744028F8D26}"/>
                </a:ext>
              </a:extLst>
            </p:cNvPr>
            <p:cNvSpPr/>
            <p:nvPr userDrawn="1"/>
          </p:nvSpPr>
          <p:spPr>
            <a:xfrm>
              <a:off x="0" y="5131276"/>
              <a:ext cx="2802898" cy="17267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66F93287-87BC-3520-B43B-E498D19F72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40315" y="5537437"/>
              <a:ext cx="1722267" cy="91440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97DD85F-75D5-EC25-9464-C299F822AC42}"/>
              </a:ext>
            </a:extLst>
          </p:cNvPr>
          <p:cNvSpPr/>
          <p:nvPr userDrawn="1"/>
        </p:nvSpPr>
        <p:spPr>
          <a:xfrm>
            <a:off x="0" y="-1"/>
            <a:ext cx="12192000" cy="934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78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lose-up of a pink and white background&#10;&#10;Description automatically generated">
            <a:extLst>
              <a:ext uri="{FF2B5EF4-FFF2-40B4-BE49-F238E27FC236}">
                <a16:creationId xmlns:a16="http://schemas.microsoft.com/office/drawing/2014/main" id="{49E86393-4F54-551E-166D-5CB9E2659F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3532" y="0"/>
            <a:ext cx="12245532" cy="68852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1C2AEF-4061-D548-885A-99E0E8721F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773238"/>
            <a:ext cx="9829800" cy="1655762"/>
          </a:xfrm>
          <a:noFill/>
        </p:spPr>
        <p:txBody>
          <a:bodyPr anchor="b"/>
          <a:lstStyle>
            <a:lvl1pPr algn="l">
              <a:defRPr sz="6000" b="1" i="0">
                <a:solidFill>
                  <a:srgbClr val="0A2E43"/>
                </a:solidFill>
                <a:latin typeface="Museo Sans 700" panose="02000000000000000000" pitchFamily="2" charset="77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C350E-2F2A-FC47-8594-554D79FC8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1D344-1CFA-45B2-AB41-2DC1EAD5AA94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0BE23-71E6-694F-8141-5D0F11E3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007D3-155C-A44F-8CBD-EB9FE2804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120CA-A39C-EC40-B700-BF93AFFA8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2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0" rIns="0" anchor="t" anchorCtr="0">
            <a:noAutofit/>
          </a:bodyPr>
          <a:lstStyle>
            <a:lvl1pPr>
              <a:defRPr b="1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214658" cy="4367212"/>
          </a:xfrm>
        </p:spPr>
        <p:txBody>
          <a:bodyPr tIns="0" bIns="91440">
            <a:noAutofit/>
          </a:bodyPr>
          <a:lstStyle>
            <a:lvl1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 baseline="0">
                <a:latin typeface="+mn-lt"/>
              </a:defRPr>
            </a:lvl1pPr>
            <a:lvl2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+mn-lt"/>
              </a:defRPr>
            </a:lvl2pPr>
            <a:lvl3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+mn-lt"/>
              </a:defRPr>
            </a:lvl3pPr>
            <a:lvl4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+mn-lt"/>
              </a:defRPr>
            </a:lvl4pPr>
            <a:lvl5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1999504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Title + Bullets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511"/>
            <a:ext cx="2787943" cy="307777"/>
          </a:xfrm>
          <a:solidFill>
            <a:schemeClr val="accent1">
              <a:alpha val="5000"/>
            </a:schemeClr>
          </a:solidFill>
          <a:ln>
            <a:noFill/>
          </a:ln>
        </p:spPr>
        <p:txBody>
          <a:bodyPr wrap="none" lIns="91440" tIns="91440" rIns="91440" bIns="91440" anchor="ctr">
            <a:spAutoFit/>
          </a:bodyPr>
          <a:lstStyle>
            <a:lvl1pPr marL="0" indent="0" algn="l">
              <a:buFontTx/>
              <a:buNone/>
              <a:defRPr sz="800" b="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optional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67770216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6347637"/>
            <a:ext cx="3274828" cy="5103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3721608" cy="100793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65815" y="-496181"/>
            <a:ext cx="1584917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</a:t>
            </a:r>
            <a:r>
              <a:rPr lang="en-US" sz="1200" b="1" dirty="0">
                <a:solidFill>
                  <a:schemeClr val="accent2"/>
                </a:solidFill>
              </a:rPr>
              <a:t>Cover A</a:t>
            </a:r>
          </a:p>
        </p:txBody>
      </p:sp>
    </p:spTree>
    <p:extLst>
      <p:ext uri="{BB962C8B-B14F-4D97-AF65-F5344CB8AC3E}">
        <p14:creationId xmlns:p14="http://schemas.microsoft.com/office/powerpoint/2010/main" val="55035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6347637"/>
            <a:ext cx="3274828" cy="510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300984"/>
          </a:xfrm>
          <a:solidFill>
            <a:schemeClr val="bg2">
              <a:lumMod val="85000"/>
            </a:schemeClr>
          </a:solidFill>
        </p:spPr>
        <p:txBody>
          <a:bodyPr lIns="182880" rIns="182880" anchor="t"/>
          <a:lstStyle>
            <a:lvl1pPr marL="0" indent="0" algn="ctr">
              <a:spcAft>
                <a:spcPts val="0"/>
              </a:spcAft>
              <a:buNone/>
              <a:defRPr baseline="0">
                <a:solidFill>
                  <a:schemeClr val="bg1"/>
                </a:solidFill>
              </a:defRPr>
            </a:lvl1pPr>
          </a:lstStyle>
          <a:p>
            <a:br>
              <a:rPr lang="en-US" dirty="0"/>
            </a:br>
            <a:r>
              <a:rPr lang="en-US" dirty="0"/>
              <a:t>Drag picture to placeholder or click icon to add from a file.</a:t>
            </a:r>
            <a:br>
              <a:rPr lang="en-US" dirty="0"/>
            </a:br>
            <a:r>
              <a:rPr lang="en-US" dirty="0"/>
              <a:t>Photo will be cropped to 960x260 pixels.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5488944"/>
            <a:ext cx="3721608" cy="100793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65815" y="-496181"/>
            <a:ext cx="2432059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  <a:prstDash val="solid"/>
          </a:ln>
        </p:spPr>
        <p:txBody>
          <a:bodyPr wrap="none" lIns="182880" tIns="91440" rIns="182880" bIns="182880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Master: Cover B with image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59602185-155F-114D-ABC9-23953F6B44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5725684"/>
            <a:ext cx="5638800" cy="417677"/>
          </a:xfrm>
        </p:spPr>
        <p:txBody>
          <a:bodyPr anchor="b">
            <a:normAutofit/>
          </a:bodyPr>
          <a:lstStyle>
            <a:lvl1pPr marL="0" indent="0" algn="r">
              <a:buNone/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optional author</a:t>
            </a:r>
          </a:p>
        </p:txBody>
      </p:sp>
    </p:spTree>
    <p:extLst>
      <p:ext uri="{BB962C8B-B14F-4D97-AF65-F5344CB8AC3E}">
        <p14:creationId xmlns:p14="http://schemas.microsoft.com/office/powerpoint/2010/main" val="3660952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088">
          <p15:clr>
            <a:srgbClr val="FBAE40"/>
          </p15:clr>
        </p15:guide>
        <p15:guide id="3" orient="horz" pos="3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1690677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Title Only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73CC05F-D06D-3140-B072-F1CAE0BC36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511"/>
            <a:ext cx="2787943" cy="307777"/>
          </a:xfrm>
          <a:solidFill>
            <a:schemeClr val="accent1">
              <a:alpha val="5000"/>
            </a:schemeClr>
          </a:solidFill>
          <a:ln>
            <a:noFill/>
          </a:ln>
        </p:spPr>
        <p:txBody>
          <a:bodyPr wrap="none" lIns="91440" tIns="91440" rIns="91440" bIns="91440" anchor="ctr">
            <a:spAutoFit/>
          </a:bodyPr>
          <a:lstStyle>
            <a:lvl1pPr marL="0" indent="0" algn="l">
              <a:buFontTx/>
              <a:buNone/>
              <a:defRPr sz="800" b="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optional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95080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0" rIns="0" anchor="t" anchorCtr="0">
            <a:noAutofit/>
          </a:bodyPr>
          <a:lstStyle>
            <a:lvl1pPr>
              <a:defRPr b="1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214658" cy="4367212"/>
          </a:xfrm>
        </p:spPr>
        <p:txBody>
          <a:bodyPr tIns="0" bIns="91440">
            <a:noAutofit/>
          </a:bodyPr>
          <a:lstStyle>
            <a:lvl1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 baseline="0">
                <a:latin typeface="+mn-lt"/>
              </a:defRPr>
            </a:lvl1pPr>
            <a:lvl2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+mn-lt"/>
              </a:defRPr>
            </a:lvl2pPr>
            <a:lvl3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+mn-lt"/>
              </a:defRPr>
            </a:lvl3pPr>
            <a:lvl4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+mn-lt"/>
              </a:defRPr>
            </a:lvl4pPr>
            <a:lvl5pPr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1999504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Title + Bullets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511"/>
            <a:ext cx="2787943" cy="307777"/>
          </a:xfrm>
          <a:solidFill>
            <a:schemeClr val="accent1">
              <a:alpha val="5000"/>
            </a:schemeClr>
          </a:solidFill>
          <a:ln>
            <a:noFill/>
          </a:ln>
        </p:spPr>
        <p:txBody>
          <a:bodyPr wrap="none" lIns="91440" tIns="91440" rIns="91440" bIns="91440" anchor="ctr">
            <a:spAutoFit/>
          </a:bodyPr>
          <a:lstStyle>
            <a:lvl1pPr marL="0" indent="0" algn="l">
              <a:buFontTx/>
              <a:buNone/>
              <a:defRPr sz="800" b="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optional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697079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265861" y="812181"/>
            <a:ext cx="5908591" cy="4987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0" rIns="0" anchor="t" anchorCtr="0">
            <a:noAutofit/>
          </a:bodyPr>
          <a:lstStyle>
            <a:lvl1pPr>
              <a:defRPr sz="340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1690688"/>
            <a:ext cx="10214658" cy="4367212"/>
          </a:xfrm>
        </p:spPr>
        <p:txBody>
          <a:bodyPr tIns="0" bIns="91440">
            <a:noAutofit/>
          </a:bodyPr>
          <a:lstStyle>
            <a:lvl1pPr marL="457200" indent="-457200">
              <a:lnSpc>
                <a:spcPct val="108000"/>
              </a:lnSpc>
              <a:spcAft>
                <a:spcPts val="1200"/>
              </a:spcAft>
              <a:defRPr sz="3200" baseline="0">
                <a:latin typeface="+mn-lt"/>
              </a:defRPr>
            </a:lvl1pPr>
            <a:lvl2pPr marL="9144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+mn-lt"/>
              </a:defRPr>
            </a:lvl2pPr>
            <a:lvl3pPr marL="13716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+mn-lt"/>
              </a:defRPr>
            </a:lvl3pPr>
            <a:lvl4pPr marL="18288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+mn-lt"/>
              </a:defRPr>
            </a:lvl4pPr>
            <a:lvl5pPr marL="2286000" indent="-457200">
              <a:lnSpc>
                <a:spcPct val="108000"/>
              </a:lnSpc>
              <a:spcAft>
                <a:spcPts val="1200"/>
              </a:spcAft>
              <a:defRPr sz="2800" baseline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2470098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Title + Large Bullets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9344CE9-DF0E-244E-9177-5BB7481879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511"/>
            <a:ext cx="2787943" cy="307777"/>
          </a:xfrm>
          <a:solidFill>
            <a:schemeClr val="accent1">
              <a:alpha val="5000"/>
            </a:schemeClr>
          </a:solidFill>
          <a:ln>
            <a:noFill/>
          </a:ln>
        </p:spPr>
        <p:txBody>
          <a:bodyPr wrap="none" lIns="91440" tIns="91440" rIns="91440" bIns="91440" anchor="ctr">
            <a:spAutoFit/>
          </a:bodyPr>
          <a:lstStyle>
            <a:lvl1pPr marL="0" indent="0" algn="l">
              <a:buFontTx/>
              <a:buNone/>
              <a:defRPr sz="800" b="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optional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676032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with ann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257800" y="533400"/>
            <a:ext cx="6477000" cy="55245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3829050" cy="552450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sz="2200" b="1" i="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65815" y="-496181"/>
            <a:ext cx="2638812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Figure with annotation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257800" y="533400"/>
            <a:ext cx="6477000" cy="5524500"/>
          </a:xfrm>
          <a:noFill/>
        </p:spPr>
        <p:txBody>
          <a:bodyPr vert="horz" lIns="0" tIns="45720" rIns="0" bIns="45720" rtlCol="0">
            <a:normAutofit/>
          </a:bodyPr>
          <a:lstStyle>
            <a:lvl1pPr marL="228600" indent="-228600">
              <a:buNone/>
              <a:defRPr lang="en-US" smtClean="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/>
            <a:r>
              <a:rPr lang="en-US"/>
              <a:t>Click to edit Master text styles</a:t>
            </a:r>
          </a:p>
          <a:p>
            <a:pPr marL="0" lvl="1" indent="0" algn="ctr"/>
            <a:r>
              <a:rPr lang="en-US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5C98F9E-B192-D84C-A126-928C54F504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511"/>
            <a:ext cx="2787943" cy="307777"/>
          </a:xfrm>
          <a:solidFill>
            <a:schemeClr val="accent1">
              <a:alpha val="5000"/>
            </a:schemeClr>
          </a:solidFill>
          <a:ln>
            <a:noFill/>
          </a:ln>
        </p:spPr>
        <p:txBody>
          <a:bodyPr wrap="none" lIns="91440" tIns="91440" rIns="91440" bIns="91440" anchor="ctr">
            <a:spAutoFit/>
          </a:bodyPr>
          <a:lstStyle>
            <a:lvl1pPr marL="0" indent="0" algn="l">
              <a:buFontTx/>
              <a:buNone/>
              <a:defRPr sz="800" b="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optional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598805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1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3657600" cy="1711036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sz="2200" b="1" i="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2481263"/>
            <a:ext cx="3657600" cy="3254375"/>
          </a:xfrm>
        </p:spPr>
        <p:txBody>
          <a:bodyPr>
            <a:noAutofit/>
          </a:bodyPr>
          <a:lstStyle>
            <a:lvl1pPr>
              <a:defRPr sz="2200" baseline="0">
                <a:solidFill>
                  <a:schemeClr val="tx1"/>
                </a:solidFill>
              </a:defRPr>
            </a:lvl1pPr>
            <a:lvl2pPr>
              <a:defRPr sz="2200" baseline="0">
                <a:solidFill>
                  <a:schemeClr val="tx1"/>
                </a:solidFill>
              </a:defRPr>
            </a:lvl2pPr>
            <a:lvl3pPr>
              <a:defRPr sz="2200" baseline="0">
                <a:solidFill>
                  <a:schemeClr val="tx1"/>
                </a:solidFill>
              </a:defRPr>
            </a:lvl3pPr>
            <a:lvl4pPr>
              <a:defRPr sz="2200" baseline="0">
                <a:solidFill>
                  <a:schemeClr val="tx1"/>
                </a:solidFill>
              </a:defRPr>
            </a:lvl4pPr>
            <a:lvl5pPr>
              <a:defRPr sz="22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65815" y="-496181"/>
            <a:ext cx="3318584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Figure with annotation + bullets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0"/>
          </p:nvPr>
        </p:nvSpPr>
        <p:spPr>
          <a:xfrm>
            <a:off x="5257800" y="533400"/>
            <a:ext cx="6477000" cy="5524500"/>
          </a:xfrm>
          <a:noFill/>
        </p:spPr>
        <p:txBody>
          <a:bodyPr vert="horz" lIns="0" tIns="45720" rIns="0" bIns="45720" rtlCol="0">
            <a:normAutofit/>
          </a:bodyPr>
          <a:lstStyle>
            <a:lvl1pPr marL="228600" indent="-228600">
              <a:buNone/>
              <a:defRPr lang="en-US" smtClean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indent="0" algn="ctr"/>
            <a:r>
              <a:rPr lang="en-US"/>
              <a:t>Click to edit Master text styles</a:t>
            </a:r>
          </a:p>
          <a:p>
            <a:pPr marL="0" lvl="1" indent="0" algn="ctr"/>
            <a:r>
              <a:rPr lang="en-US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D7F6C5-3DA8-6043-843B-8F5B92A06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10511"/>
            <a:ext cx="2787943" cy="307777"/>
          </a:xfrm>
          <a:solidFill>
            <a:schemeClr val="accent1">
              <a:alpha val="5000"/>
            </a:schemeClr>
          </a:solidFill>
          <a:ln>
            <a:noFill/>
          </a:ln>
        </p:spPr>
        <p:txBody>
          <a:bodyPr wrap="none" lIns="91440" tIns="91440" rIns="91440" bIns="91440" anchor="ctr">
            <a:spAutoFit/>
          </a:bodyPr>
          <a:lstStyle>
            <a:lvl1pPr marL="0" indent="0" algn="l">
              <a:buFontTx/>
              <a:buNone/>
              <a:defRPr sz="800" b="0" cap="all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optional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484659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1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ue">
    <p:bg>
      <p:bgPr>
        <a:gradFill>
          <a:gsLst>
            <a:gs pos="0">
              <a:schemeClr val="accent1"/>
            </a:gs>
            <a:gs pos="97000">
              <a:schemeClr val="tx2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57200" y="1981200"/>
            <a:ext cx="11277600" cy="2895600"/>
          </a:xfrm>
        </p:spPr>
        <p:txBody>
          <a:bodyPr anchor="ctr">
            <a:noAutofit/>
          </a:bodyPr>
          <a:lstStyle>
            <a:lvl1pPr algn="ctr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a divider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4944"/>
          <a:stretch/>
        </p:blipFill>
        <p:spPr>
          <a:xfrm>
            <a:off x="320675" y="6521450"/>
            <a:ext cx="2391113" cy="102824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265815" y="-496181"/>
            <a:ext cx="1891202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</a:t>
            </a:r>
            <a:r>
              <a:rPr lang="en-US" sz="1200" b="1">
                <a:solidFill>
                  <a:schemeClr val="accent2"/>
                </a:solidFill>
              </a:rPr>
              <a:t>:</a:t>
            </a:r>
            <a:r>
              <a:rPr lang="en-US" sz="1200" b="1" baseline="0">
                <a:solidFill>
                  <a:schemeClr val="accent2"/>
                </a:solidFill>
              </a:rPr>
              <a:t> Divider Blue</a:t>
            </a:r>
            <a:endParaRPr lang="en-US" sz="1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546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Dark">
    <p:bg>
      <p:bgPr>
        <a:gradFill>
          <a:gsLst>
            <a:gs pos="0">
              <a:srgbClr val="474345"/>
            </a:gs>
            <a:gs pos="100000">
              <a:schemeClr val="tx1">
                <a:lumMod val="7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981200"/>
            <a:ext cx="11277600" cy="2895600"/>
          </a:xfrm>
        </p:spPr>
        <p:txBody>
          <a:bodyPr anchor="ctr">
            <a:noAutofit/>
          </a:bodyPr>
          <a:lstStyle>
            <a:lvl1pPr algn="ctr"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4944"/>
          <a:stretch/>
        </p:blipFill>
        <p:spPr>
          <a:xfrm>
            <a:off x="320675" y="6521450"/>
            <a:ext cx="2391113" cy="102824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265815" y="-496181"/>
            <a:ext cx="1897738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Divider Dark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-550072" y="117081"/>
            <a:ext cx="231648" cy="2316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-550072" y="452571"/>
            <a:ext cx="231648" cy="2316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-550072" y="788061"/>
            <a:ext cx="231648" cy="2316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-550072" y="1123551"/>
            <a:ext cx="231648" cy="231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-550072" y="1459040"/>
            <a:ext cx="231648" cy="231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-888626" y="31354"/>
            <a:ext cx="338554" cy="167449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b="1" spc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URBAN</a:t>
            </a:r>
            <a:r>
              <a:rPr lang="en-US" sz="1000" b="1" spc="0" baseline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COLOR PALETTE</a:t>
            </a:r>
            <a:endParaRPr lang="en-US" sz="1000" b="1" spc="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97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Light"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981200"/>
            <a:ext cx="11277600" cy="2895600"/>
          </a:xfrm>
        </p:spPr>
        <p:txBody>
          <a:bodyPr anchor="ctr">
            <a:noAutofit/>
          </a:bodyPr>
          <a:lstStyle>
            <a:lvl1pPr algn="ctr"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65815" y="-496181"/>
            <a:ext cx="1936955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Divider Light</a:t>
            </a:r>
            <a:endParaRPr lang="en-US" sz="1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7445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1157288"/>
          </a:xfrm>
        </p:spPr>
        <p:txBody>
          <a:bodyPr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768096" y="1889125"/>
            <a:ext cx="10966704" cy="4035425"/>
          </a:xfrm>
        </p:spPr>
        <p:txBody>
          <a:bodyPr/>
          <a:lstStyle>
            <a:lvl1pPr marL="0" indent="0">
              <a:buNone/>
              <a:defRPr i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Add Quote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265815" y="-496181"/>
            <a:ext cx="1860156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Quote Light</a:t>
            </a:r>
          </a:p>
        </p:txBody>
      </p:sp>
    </p:spTree>
    <p:extLst>
      <p:ext uri="{BB962C8B-B14F-4D97-AF65-F5344CB8AC3E}">
        <p14:creationId xmlns:p14="http://schemas.microsoft.com/office/powerpoint/2010/main" val="21723470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Dark">
    <p:bg>
      <p:bgPr>
        <a:gradFill>
          <a:gsLst>
            <a:gs pos="0">
              <a:srgbClr val="474345"/>
            </a:gs>
            <a:gs pos="100000">
              <a:schemeClr val="tx1">
                <a:lumMod val="7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1157288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4944"/>
          <a:stretch/>
        </p:blipFill>
        <p:spPr>
          <a:xfrm>
            <a:off x="320675" y="6521450"/>
            <a:ext cx="2391113" cy="102824"/>
          </a:xfrm>
          <a:prstGeom prst="rect">
            <a:avLst/>
          </a:prstGeom>
        </p:spPr>
      </p:pic>
      <p:sp>
        <p:nvSpPr>
          <p:cNvPr id="5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768096" y="1889125"/>
            <a:ext cx="10966704" cy="4035425"/>
          </a:xfrm>
        </p:spPr>
        <p:txBody>
          <a:bodyPr/>
          <a:lstStyle>
            <a:lvl1pPr marL="0" indent="0">
              <a:buNone/>
              <a:defRPr i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Add Quote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265815" y="-496181"/>
            <a:ext cx="1820939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Quote Dark</a:t>
            </a:r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-550072" y="117081"/>
            <a:ext cx="231648" cy="2316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-550072" y="452571"/>
            <a:ext cx="231648" cy="2316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-550072" y="788061"/>
            <a:ext cx="231648" cy="2316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-550072" y="1123551"/>
            <a:ext cx="231648" cy="231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-550072" y="1459040"/>
            <a:ext cx="231648" cy="231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-888626" y="31354"/>
            <a:ext cx="338554" cy="167449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b="1" spc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URBAN</a:t>
            </a:r>
            <a:r>
              <a:rPr lang="en-US" sz="1000" b="1" spc="0" baseline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COLOR PALETTE</a:t>
            </a:r>
            <a:endParaRPr lang="en-US" sz="1000" b="1" spc="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9860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265815" y="-496181"/>
            <a:ext cx="1415941" cy="483989"/>
          </a:xfrm>
          <a:prstGeom prst="round2SameRect">
            <a:avLst/>
          </a:prstGeom>
          <a:solidFill>
            <a:srgbClr val="F9FAF9"/>
          </a:solidFill>
          <a:ln w="6350">
            <a:solidFill>
              <a:schemeClr val="accent2"/>
            </a:solidFill>
          </a:ln>
        </p:spPr>
        <p:txBody>
          <a:bodyPr wrap="none" lIns="182880" tIns="91440" rIns="182880" bIns="182880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Master:</a:t>
            </a:r>
            <a:r>
              <a:rPr lang="en-US" sz="1200" b="1" baseline="0" dirty="0">
                <a:solidFill>
                  <a:schemeClr val="accent2"/>
                </a:solidFill>
              </a:rPr>
              <a:t> Blank</a:t>
            </a:r>
            <a:endParaRPr lang="en-US" sz="1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88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8C202-C1BF-3D89-969F-CA2EB110C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2FFDC-41CF-C085-37BB-3DC3EC961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9912D-0842-E30B-42EC-3BA2EA4008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B36209-69E4-448D-B79E-1719354897CA}" type="datetime1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62F0A-DA43-7D8E-000B-553579BE9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C829E-B99B-1CB4-8316-FAB05507C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42ABA3-5A46-4937-B5BC-FAE117565E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8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1157288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1277600" cy="423227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1600" y="6467708"/>
            <a:ext cx="2743200" cy="2093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B68F88C8-0A9A-DA43-95C8-7FE161A0535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90" t="-24944" r="1"/>
          <a:stretch/>
        </p:blipFill>
        <p:spPr>
          <a:xfrm>
            <a:off x="320675" y="6521450"/>
            <a:ext cx="2391113" cy="102824"/>
          </a:xfrm>
          <a:prstGeom prst="rect">
            <a:avLst/>
          </a:prstGeom>
        </p:spPr>
      </p:pic>
      <p:sp>
        <p:nvSpPr>
          <p:cNvPr id="4" name="Oval 3"/>
          <p:cNvSpPr/>
          <p:nvPr userDrawn="1"/>
        </p:nvSpPr>
        <p:spPr>
          <a:xfrm>
            <a:off x="-550072" y="117081"/>
            <a:ext cx="231648" cy="2316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-550072" y="452571"/>
            <a:ext cx="231648" cy="2316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-550072" y="788061"/>
            <a:ext cx="231648" cy="2316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-550072" y="1123551"/>
            <a:ext cx="231648" cy="231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-550072" y="1459040"/>
            <a:ext cx="231648" cy="2316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888626" y="31354"/>
            <a:ext cx="338554" cy="167449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b="1" spc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URBAN</a:t>
            </a:r>
            <a:r>
              <a:rPr lang="en-US" sz="1000" b="1" spc="0" baseline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COLOR PALETTE</a:t>
            </a:r>
            <a:endParaRPr lang="en-US" sz="1000" b="1" spc="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0489920" y="7020156"/>
            <a:ext cx="1733167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r"/>
            <a:r>
              <a:rPr lang="en-US" sz="1000" b="1" spc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TEMPLATE VERSION 2.2</a:t>
            </a:r>
            <a:endParaRPr lang="en-US" sz="1000" b="1" spc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66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88">
          <p15:clr>
            <a:srgbClr val="F26B43"/>
          </p15:clr>
        </p15:guide>
        <p15:guide id="4" orient="horz" pos="336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pos="2592">
          <p15:clr>
            <a:srgbClr val="F26B43"/>
          </p15:clr>
        </p15:guide>
        <p15:guide id="7" pos="7392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lliman.com/en/insight/2026-milliman-medical-index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gpf.org/wp-content/uploads/2026/08/chart-pack-healthcare.pd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rban.org/research/publication/nearly-half-working-age-adults-had-difficulties-affording-health-care-202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id.gov/resources-for-states/downloads/eligib-oper-and-enrol-snap-may2026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kff.org/medicaid/issue-brief/10-things-about-long-term-services-and-supports-ltss/#:~:text=Medicaid%20paid%20for%20more%20than,home%20and%20community%2Dbased%20service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rban.org/sites/default/files/2024-05/The%20ACAs%20Transformation%20of%20Private%20Health%20Insurance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rban.org/sites/default/files/publication/104909/extending-arpa-makretplace-affordability-provisions-could-benefit-nearly-1-million-children-and-parents-final-10-11-21_0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www.cms.gov/files/document/health-insurance-exchanges-2026-open-enrollment-report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census.gov/library/publications/2026/demo/p60-291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ff.org/medicaid/how-has-projected-medicaid-spending-and-enrollment-changed-since-passage-of-the-2025-reconciliation-law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cbo.gov/publication/61569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ff.org/medicaid/5-key-facts-about-medicaid-coverage-for-people-with-disabilitie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kff.org/medicaid/5-key-facts-about-medicaid-expansion/" TargetMode="External"/><Relationship Id="rId4" Type="http://schemas.openxmlformats.org/officeDocument/2006/relationships/hyperlink" Target="https://pmc.ncbi.nlm.nih.gov/articles/PMC12448467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urban.org/sites/default/files/2025-03/Assessing-Potential-Coverage-Losses-among-Medicaid-Expansion-Adults-under-a-Federal-Medicaid-Work-Requirement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40205643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urban.org/research/publication/lessons-launching-medicaid-work-requirements-arkansas" TargetMode="External"/><Relationship Id="rId5" Type="http://schemas.openxmlformats.org/officeDocument/2006/relationships/hyperlink" Target="https://www.healthaffairs.org/doi/abs/10.1377/hlthaff.2020.00538" TargetMode="External"/><Relationship Id="rId4" Type="http://schemas.openxmlformats.org/officeDocument/2006/relationships/hyperlink" Target="https://www.nejm.org/doi/full/10.1056/NEJMsr1901772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www.urban.org/research/publication/projected-reductions-medicaid-expansion-enrollment-under-obbbas-work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cf.georgetown.edu/2025/08/14/new-cbo-health-coverage-estimates-of-budget-reconciliation-law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rban.org/research/publication/many-working-people-would-be-shut-out-medicaid-under-proposed-work" TargetMode="External"/><Relationship Id="rId3" Type="http://schemas.openxmlformats.org/officeDocument/2006/relationships/hyperlink" Target="https://www.urban.org/research/publication/stricter-rules-medical-frailty-exemptions-medicaid-work-requirements-put" TargetMode="External"/><Relationship Id="rId7" Type="http://schemas.openxmlformats.org/officeDocument/2006/relationships/hyperlink" Target="https://www.urban.org/research/publication/loss-enhanced-subsidies-and-obbba-could-cut-young-adults-subsidized" TargetMode="External"/><Relationship Id="rId12" Type="http://schemas.openxmlformats.org/officeDocument/2006/relationships/hyperlink" Target="https://www.urban.org/research/publication/reconciliation-bill-would-cut-marketplace-enrollment-over-5-million-peopl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urban.org/research/publication/23-million-young-adults-ages-19-24-could-lose-medicaid-under-obbbas-work" TargetMode="External"/><Relationship Id="rId11" Type="http://schemas.openxmlformats.org/officeDocument/2006/relationships/hyperlink" Target="https://www.urban.org/research/publication/48-million-people-will-lose-coverage-2026-if-enhanced-premium-tax-credits" TargetMode="External"/><Relationship Id="rId5" Type="http://schemas.openxmlformats.org/officeDocument/2006/relationships/hyperlink" Target="https://www.urban.org/research/publication/projected-reductions-medicaid-expansion-enrollment-under-obbbas-work" TargetMode="External"/><Relationship Id="rId10" Type="http://schemas.openxmlformats.org/officeDocument/2006/relationships/hyperlink" Target="https://www.urban.org/urban-wire/new-evidence-confirms-arkansas-medicaid-work-requirement-did-not-boost-employment" TargetMode="External"/><Relationship Id="rId4" Type="http://schemas.openxmlformats.org/officeDocument/2006/relationships/hyperlink" Target="https://www.urban.org/research/publication/new-federal-rule-medicaid-work-requirements-understates-likely-coverage-losses" TargetMode="External"/><Relationship Id="rId9" Type="http://schemas.openxmlformats.org/officeDocument/2006/relationships/hyperlink" Target="https://www.urban.org/research/publication/nearly-half-working-age-adults-had-difficulties-affording-health-care-2025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Khempstead@RWJF.or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karpman@urba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61C9C-3479-42BE-91C9-67D276B61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A977F-0C8E-3FC3-63F5-D6E5EA350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61884"/>
            <a:ext cx="10652185" cy="2367116"/>
          </a:xfrm>
        </p:spPr>
        <p:txBody>
          <a:bodyPr>
            <a:normAutofit fontScale="90000"/>
          </a:bodyPr>
          <a:lstStyle/>
          <a:p>
            <a:br>
              <a:rPr lang="en-US" sz="5300" dirty="0">
                <a:latin typeface="Aptos Display" panose="020B0004020202020204" pitchFamily="34" charset="0"/>
              </a:rPr>
            </a:br>
            <a:r>
              <a:rPr lang="en-US" sz="5300" dirty="0">
                <a:latin typeface="+mj-lt"/>
              </a:rPr>
              <a:t>Medicaid, Medicare, and the ACA: </a:t>
            </a:r>
            <a:r>
              <a:rPr lang="en-US" sz="4000" dirty="0">
                <a:latin typeface="+mj-lt"/>
              </a:rPr>
              <a:t>Covering Changing Policies in the Context of the </a:t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US Health Care Affordability Challenge</a:t>
            </a:r>
            <a:br>
              <a:rPr lang="en-US" dirty="0"/>
            </a:br>
            <a:endParaRPr lang="en-US" sz="2400" b="0" dirty="0">
              <a:latin typeface="Aptos Display" panose="020B00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6263A35-ED58-DADB-C9CE-B9C38F5DCFB7}"/>
              </a:ext>
            </a:extLst>
          </p:cNvPr>
          <p:cNvSpPr txBox="1">
            <a:spLocks/>
          </p:cNvSpPr>
          <p:nvPr/>
        </p:nvSpPr>
        <p:spPr>
          <a:xfrm>
            <a:off x="230820" y="4505877"/>
            <a:ext cx="6818050" cy="2267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latin typeface="Aptos Display" panose="020B0004020202020204" pitchFamily="34" charset="0"/>
              </a:rPr>
              <a:t>Diagnosing the US Health Care System Fellowship</a:t>
            </a:r>
          </a:p>
          <a:p>
            <a:endParaRPr lang="en-US" sz="3600" b="1" i="1" dirty="0">
              <a:latin typeface="Aptos Display" panose="020B0004020202020204" pitchFamily="34" charset="0"/>
            </a:endParaRPr>
          </a:p>
          <a:p>
            <a:r>
              <a:rPr lang="en-US" dirty="0">
                <a:latin typeface="Aptos Display" panose="020B0004020202020204" pitchFamily="34" charset="0"/>
              </a:rPr>
              <a:t>September 23, 2026</a:t>
            </a:r>
            <a:endParaRPr lang="en-US" b="1" i="1" dirty="0">
              <a:latin typeface="Aptos Display" panose="020B00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3C9159-6AFC-EF6E-F52D-76832952F120}"/>
              </a:ext>
            </a:extLst>
          </p:cNvPr>
          <p:cNvCxnSpPr>
            <a:cxnSpLocks/>
          </p:cNvCxnSpPr>
          <p:nvPr/>
        </p:nvCxnSpPr>
        <p:spPr>
          <a:xfrm>
            <a:off x="-63795" y="4098770"/>
            <a:ext cx="12255795" cy="0"/>
          </a:xfrm>
          <a:prstGeom prst="line">
            <a:avLst/>
          </a:prstGeom>
          <a:ln w="38100">
            <a:solidFill>
              <a:srgbClr val="0A2E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062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D74D9D-AE67-A25B-9FAA-A7299ED71FF8}"/>
              </a:ext>
            </a:extLst>
          </p:cNvPr>
          <p:cNvSpPr txBox="1">
            <a:spLocks/>
          </p:cNvSpPr>
          <p:nvPr/>
        </p:nvSpPr>
        <p:spPr>
          <a:xfrm>
            <a:off x="305155" y="140052"/>
            <a:ext cx="11327402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400" dirty="0">
                <a:solidFill>
                  <a:srgbClr val="0A2E43"/>
                </a:solidFill>
              </a:rPr>
              <a:t>The US Health System: Costs and Coverage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3042F69-1FED-F8DD-BEF8-C993809AA327}"/>
              </a:ext>
            </a:extLst>
          </p:cNvPr>
          <p:cNvSpPr txBox="1">
            <a:spLocks/>
          </p:cNvSpPr>
          <p:nvPr/>
        </p:nvSpPr>
        <p:spPr>
          <a:xfrm>
            <a:off x="305155" y="1761662"/>
            <a:ext cx="11601710" cy="4501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 Display" panose="020B0004020202020204" pitchFamily="34" charset="0"/>
              </a:rPr>
              <a:t>The US is an outlier in terms of costs and health insurance coverage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 Display" panose="020B0004020202020204" pitchFamily="34" charset="0"/>
              </a:rPr>
              <a:t>About half of Americans are insured through an employer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 Display" panose="020B0004020202020204" pitchFamily="34" charset="0"/>
              </a:rPr>
              <a:t>Nearly all adults 65 and older have Medicare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 Display" panose="020B0004020202020204" pitchFamily="34" charset="0"/>
              </a:rPr>
              <a:t>The ACA moved us closer toward universal coverage, mainly by strengthening Medicaid and the individual market to fill key gaps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 Display" panose="020B0004020202020204" pitchFamily="34" charset="0"/>
              </a:rPr>
              <a:t>HR 1 (OBBBA) places new restrictions on ACA coverage options</a:t>
            </a:r>
          </a:p>
        </p:txBody>
      </p:sp>
    </p:spTree>
    <p:extLst>
      <p:ext uri="{BB962C8B-B14F-4D97-AF65-F5344CB8AC3E}">
        <p14:creationId xmlns:p14="http://schemas.microsoft.com/office/powerpoint/2010/main" val="3786345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84AD4-7D58-4094-8B0F-41486C7C1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2748BD-3FA8-233B-499C-963E1F83B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45044"/>
            <a:ext cx="10148515" cy="479125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D39C8FF-5EBF-609E-A431-7E062921BA78}"/>
              </a:ext>
            </a:extLst>
          </p:cNvPr>
          <p:cNvSpPr txBox="1">
            <a:spLocks/>
          </p:cNvSpPr>
          <p:nvPr/>
        </p:nvSpPr>
        <p:spPr>
          <a:xfrm>
            <a:off x="305156" y="321698"/>
            <a:ext cx="9144000" cy="1249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800" dirty="0">
                <a:solidFill>
                  <a:srgbClr val="0A2E43"/>
                </a:solidFill>
              </a:rPr>
              <a:t>Compared To Other Countries, We Pay More And Get Less From Our Healthcare System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D09B4E-A455-5E27-5C12-5D05CBF0F383}"/>
              </a:ext>
            </a:extLst>
          </p:cNvPr>
          <p:cNvSpPr txBox="1"/>
          <p:nvPr/>
        </p:nvSpPr>
        <p:spPr>
          <a:xfrm>
            <a:off x="7206065" y="2284929"/>
            <a:ext cx="3174716" cy="1200329"/>
          </a:xfrm>
          <a:prstGeom prst="rect">
            <a:avLst/>
          </a:prstGeom>
          <a:solidFill>
            <a:srgbClr val="AF45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High healthcare costs are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en-US" b="1" dirty="0">
                <a:solidFill>
                  <a:schemeClr val="bg1"/>
                </a:solidFill>
              </a:rPr>
              <a:t>the tapeworm on American competitiveness</a:t>
            </a:r>
            <a:r>
              <a:rPr lang="en-US" dirty="0">
                <a:solidFill>
                  <a:schemeClr val="bg1"/>
                </a:solidFill>
              </a:rPr>
              <a:t>.” – Warren Buffett (2010)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2B398A7-8C62-9B2A-20F0-9F88B29B1866}"/>
              </a:ext>
            </a:extLst>
          </p:cNvPr>
          <p:cNvCxnSpPr>
            <a:cxnSpLocks/>
          </p:cNvCxnSpPr>
          <p:nvPr/>
        </p:nvCxnSpPr>
        <p:spPr>
          <a:xfrm flipH="1">
            <a:off x="5820708" y="2696901"/>
            <a:ext cx="1385357" cy="664410"/>
          </a:xfrm>
          <a:prstGeom prst="straightConnector1">
            <a:avLst/>
          </a:prstGeom>
          <a:ln w="31750">
            <a:solidFill>
              <a:srgbClr val="AF45C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76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123665-4C74-C2D6-57A2-9CE5F86DDE4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04189" y="1692416"/>
            <a:ext cx="9663113" cy="435133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66ED65-F7CD-EA08-73A8-DAD5B98A393F}"/>
              </a:ext>
            </a:extLst>
          </p:cNvPr>
          <p:cNvSpPr txBox="1">
            <a:spLocks/>
          </p:cNvSpPr>
          <p:nvPr/>
        </p:nvSpPr>
        <p:spPr>
          <a:xfrm>
            <a:off x="305153" y="322932"/>
            <a:ext cx="11061183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800" dirty="0">
                <a:solidFill>
                  <a:srgbClr val="0A2E43"/>
                </a:solidFill>
              </a:rPr>
              <a:t>We Are Outliers: Our Cost Trend Has Diverged</a:t>
            </a:r>
          </a:p>
        </p:txBody>
      </p:sp>
    </p:spTree>
    <p:extLst>
      <p:ext uri="{BB962C8B-B14F-4D97-AF65-F5344CB8AC3E}">
        <p14:creationId xmlns:p14="http://schemas.microsoft.com/office/powerpoint/2010/main" val="78997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F0577F-E29E-4E0F-12CC-82C5B64AAF8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76471" y="1512567"/>
            <a:ext cx="8718550" cy="475297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49EC57B-C53B-34BC-9CBC-AF81CCB64EB2}"/>
              </a:ext>
            </a:extLst>
          </p:cNvPr>
          <p:cNvSpPr txBox="1">
            <a:spLocks/>
          </p:cNvSpPr>
          <p:nvPr/>
        </p:nvSpPr>
        <p:spPr>
          <a:xfrm>
            <a:off x="305155" y="140052"/>
            <a:ext cx="11061183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400" dirty="0">
                <a:solidFill>
                  <a:srgbClr val="0A2E43"/>
                </a:solidFill>
              </a:rPr>
              <a:t>We Pay Roughly Twice As Much Per Capita</a:t>
            </a:r>
          </a:p>
        </p:txBody>
      </p:sp>
    </p:spTree>
    <p:extLst>
      <p:ext uri="{BB962C8B-B14F-4D97-AF65-F5344CB8AC3E}">
        <p14:creationId xmlns:p14="http://schemas.microsoft.com/office/powerpoint/2010/main" val="3552622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EFC1D7-C75E-0DE1-B884-0103D0C8832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750" t="3978" r="1504" b="3439"/>
          <a:stretch>
            <a:fillRect/>
          </a:stretch>
        </p:blipFill>
        <p:spPr>
          <a:xfrm>
            <a:off x="1096962" y="1404356"/>
            <a:ext cx="9998075" cy="505777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274952E-C549-254F-B2AF-D22985B1E5EB}"/>
              </a:ext>
            </a:extLst>
          </p:cNvPr>
          <p:cNvSpPr txBox="1">
            <a:spLocks/>
          </p:cNvSpPr>
          <p:nvPr/>
        </p:nvSpPr>
        <p:spPr>
          <a:xfrm>
            <a:off x="305155" y="140052"/>
            <a:ext cx="11061183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400" dirty="0">
                <a:solidFill>
                  <a:srgbClr val="0A2E43"/>
                </a:solidFill>
              </a:rPr>
              <a:t>And We Have Worse Health Outcomes</a:t>
            </a:r>
          </a:p>
        </p:txBody>
      </p:sp>
    </p:spTree>
    <p:extLst>
      <p:ext uri="{BB962C8B-B14F-4D97-AF65-F5344CB8AC3E}">
        <p14:creationId xmlns:p14="http://schemas.microsoft.com/office/powerpoint/2010/main" val="644538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335855-119D-168A-5AAD-E44E25FCBC15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428263" y="2091863"/>
          <a:ext cx="11204294" cy="3209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FC9FB15E-A13F-BFD9-5BBA-B8612FA5CAE2}"/>
              </a:ext>
            </a:extLst>
          </p:cNvPr>
          <p:cNvSpPr txBox="1">
            <a:spLocks/>
          </p:cNvSpPr>
          <p:nvPr/>
        </p:nvSpPr>
        <p:spPr>
          <a:xfrm>
            <a:off x="305155" y="306376"/>
            <a:ext cx="11327402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400" dirty="0">
                <a:solidFill>
                  <a:srgbClr val="0A2E43"/>
                </a:solidFill>
                <a:latin typeface="+mn-lt"/>
              </a:rPr>
              <a:t>‘American Exceptionalism’ In Healthcare Means:</a:t>
            </a:r>
          </a:p>
        </p:txBody>
      </p:sp>
    </p:spTree>
    <p:extLst>
      <p:ext uri="{BB962C8B-B14F-4D97-AF65-F5344CB8AC3E}">
        <p14:creationId xmlns:p14="http://schemas.microsoft.com/office/powerpoint/2010/main" val="404464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9EDAE-7B39-3379-4985-C4AF642249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385" y="1271304"/>
            <a:ext cx="9144000" cy="1655762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$37,824 for a family of four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$8,460 per person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7.9% increase from 2025, highest increase in more than a decade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ED735-BB07-132D-5283-814D58903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85" y="2927066"/>
            <a:ext cx="6757580" cy="3474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32C7B9-DA7F-AA12-8F3F-7DAE77ABB476}"/>
              </a:ext>
            </a:extLst>
          </p:cNvPr>
          <p:cNvSpPr txBox="1"/>
          <p:nvPr/>
        </p:nvSpPr>
        <p:spPr>
          <a:xfrm>
            <a:off x="7348959" y="6032573"/>
            <a:ext cx="327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Milliman Medical Index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D1B7192-6AA4-CB2F-8602-58F0EACFDFD9}"/>
              </a:ext>
            </a:extLst>
          </p:cNvPr>
          <p:cNvSpPr txBox="1">
            <a:spLocks/>
          </p:cNvSpPr>
          <p:nvPr/>
        </p:nvSpPr>
        <p:spPr>
          <a:xfrm>
            <a:off x="305155" y="140052"/>
            <a:ext cx="11327402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400" dirty="0">
                <a:solidFill>
                  <a:srgbClr val="0A2E43"/>
                </a:solidFill>
              </a:rPr>
              <a:t>Cost Of An Average Employer Plan In 2026</a:t>
            </a:r>
          </a:p>
        </p:txBody>
      </p:sp>
    </p:spTree>
    <p:extLst>
      <p:ext uri="{BB962C8B-B14F-4D97-AF65-F5344CB8AC3E}">
        <p14:creationId xmlns:p14="http://schemas.microsoft.com/office/powerpoint/2010/main" val="4254462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62750-9AE7-15E2-03D9-6C2BAB88B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57EB678-87BC-A018-C953-36064165A4A9}"/>
              </a:ext>
            </a:extLst>
          </p:cNvPr>
          <p:cNvSpPr txBox="1">
            <a:spLocks/>
          </p:cNvSpPr>
          <p:nvPr/>
        </p:nvSpPr>
        <p:spPr>
          <a:xfrm>
            <a:off x="305153" y="322932"/>
            <a:ext cx="11061183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800" dirty="0">
                <a:solidFill>
                  <a:srgbClr val="0A2E43"/>
                </a:solidFill>
              </a:rPr>
              <a:t>Medicare Cost Growth Will Raise Federal Spending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A86027-FBB7-160D-D239-FE440328E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892" y="1680707"/>
            <a:ext cx="6866215" cy="48543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8CE9C0-4451-6637-3CB9-2E72CBEA3043}"/>
              </a:ext>
            </a:extLst>
          </p:cNvPr>
          <p:cNvSpPr txBox="1"/>
          <p:nvPr/>
        </p:nvSpPr>
        <p:spPr>
          <a:xfrm>
            <a:off x="8913474" y="6458341"/>
            <a:ext cx="3085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Peter G. Peterson Foundation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00869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47C832-68DA-6392-3605-C52278E3F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753" y="1319514"/>
            <a:ext cx="9686371" cy="50550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CF74BF-0EAC-3C41-067A-8EC5E9DC105E}"/>
              </a:ext>
            </a:extLst>
          </p:cNvPr>
          <p:cNvSpPr txBox="1">
            <a:spLocks/>
          </p:cNvSpPr>
          <p:nvPr/>
        </p:nvSpPr>
        <p:spPr>
          <a:xfrm>
            <a:off x="305155" y="140052"/>
            <a:ext cx="11327402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400" dirty="0">
                <a:solidFill>
                  <a:srgbClr val="0A2E43"/>
                </a:solidFill>
              </a:rPr>
              <a:t>Components Of National Healthcare Spending</a:t>
            </a:r>
          </a:p>
        </p:txBody>
      </p:sp>
    </p:spTree>
    <p:extLst>
      <p:ext uri="{BB962C8B-B14F-4D97-AF65-F5344CB8AC3E}">
        <p14:creationId xmlns:p14="http://schemas.microsoft.com/office/powerpoint/2010/main" val="2800905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0E6ACA-839E-B2BA-6BB8-0073C427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solidFill>
                  <a:srgbClr val="0A2E43"/>
                </a:solidFill>
              </a:rPr>
              <a:t>Nearly Half Of Adults Ages 18-64 Had Difficulty Affording Healthcare For Their Families In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B16DCF-2C79-BDEA-C0BD-0921C57D2F1C}"/>
              </a:ext>
            </a:extLst>
          </p:cNvPr>
          <p:cNvSpPr txBox="1"/>
          <p:nvPr/>
        </p:nvSpPr>
        <p:spPr>
          <a:xfrm>
            <a:off x="3000375" y="6395805"/>
            <a:ext cx="76184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Karpman et al. 2026. 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Nearly Half of Working-Age Adults Had Difficulties Affording Health Care in 2025.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Urban Institute.</a:t>
            </a:r>
            <a:endParaRPr lang="en-US" sz="1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9EAF9F1-13A1-FD46-88A6-76CB3BF159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237086"/>
              </p:ext>
            </p:extLst>
          </p:nvPr>
        </p:nvGraphicFramePr>
        <p:xfrm>
          <a:off x="457199" y="1762591"/>
          <a:ext cx="11277599" cy="461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6518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22600-E99E-DE1D-304E-B310634B0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51524D-7DB8-4422-D431-584576851EE2}"/>
              </a:ext>
            </a:extLst>
          </p:cNvPr>
          <p:cNvSpPr txBox="1">
            <a:spLocks/>
          </p:cNvSpPr>
          <p:nvPr/>
        </p:nvSpPr>
        <p:spPr>
          <a:xfrm>
            <a:off x="305155" y="140052"/>
            <a:ext cx="11327402" cy="1249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4400" dirty="0">
                <a:solidFill>
                  <a:srgbClr val="0A2E43"/>
                </a:solidFill>
              </a:rPr>
              <a:t>How To Bend The Cost Curve?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C02C-F538-53EA-6A4B-3B20501B982C}"/>
              </a:ext>
            </a:extLst>
          </p:cNvPr>
          <p:cNvSpPr txBox="1">
            <a:spLocks/>
          </p:cNvSpPr>
          <p:nvPr/>
        </p:nvSpPr>
        <p:spPr>
          <a:xfrm>
            <a:off x="305155" y="1389888"/>
            <a:ext cx="11247747" cy="51780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 Display" panose="020B0004020202020204" pitchFamily="34" charset="0"/>
              </a:rPr>
              <a:t>Prices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Transparency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Competition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Regulation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 Display" panose="020B0004020202020204" pitchFamily="34" charset="0"/>
              </a:rPr>
              <a:t>Utilization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Upstream factors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Primary and preventive care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Value-based payment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 Display" panose="020B0004020202020204" pitchFamily="34" charset="0"/>
              </a:rPr>
              <a:t>Administrative burden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Simplify eligibility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Create more efficient data infrastructure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ptos Display" panose="020B0004020202020204" pitchFamily="34" charset="0"/>
              </a:rPr>
              <a:t>Reduce costly friction between providers and insurers</a:t>
            </a:r>
          </a:p>
        </p:txBody>
      </p:sp>
    </p:spTree>
    <p:extLst>
      <p:ext uri="{BB962C8B-B14F-4D97-AF65-F5344CB8AC3E}">
        <p14:creationId xmlns:p14="http://schemas.microsoft.com/office/powerpoint/2010/main" val="4257626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5D192D-9E06-1508-97EC-7FF27BB62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4116" y="1979543"/>
            <a:ext cx="5258765" cy="175432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Brookings report by David Cutler and Lev </a:t>
            </a:r>
            <a:r>
              <a:rPr lang="en-US" sz="2000" dirty="0" err="1"/>
              <a:t>Klarnet</a:t>
            </a:r>
            <a:r>
              <a:rPr lang="en-US" sz="2000" dirty="0"/>
              <a:t> (March 2026)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Medical spending as a share of GDP actually below projections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Technology now reducing costs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6B90DA-3644-5F8A-B127-ABD4FA43DB6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05154" y="1979543"/>
            <a:ext cx="5085291" cy="4513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6AEF7A-FCA6-DA08-72E9-C4F4A42240C7}"/>
              </a:ext>
            </a:extLst>
          </p:cNvPr>
          <p:cNvSpPr txBox="1"/>
          <p:nvPr/>
        </p:nvSpPr>
        <p:spPr>
          <a:xfrm>
            <a:off x="5619757" y="4091056"/>
            <a:ext cx="3780783" cy="175432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 authors explore reasons for the slower growth and “conclude that the United States has bent the healthcare cost curve, </a:t>
            </a:r>
            <a:r>
              <a:rPr lang="en-US" b="1" dirty="0"/>
              <a:t>though not as much as it could be or will need to be bent.”</a:t>
            </a:r>
          </a:p>
        </p:txBody>
      </p:sp>
      <p:sp>
        <p:nvSpPr>
          <p:cNvPr id="12" name="Explosion: 14 Points 11">
            <a:extLst>
              <a:ext uri="{FF2B5EF4-FFF2-40B4-BE49-F238E27FC236}">
                <a16:creationId xmlns:a16="http://schemas.microsoft.com/office/drawing/2014/main" id="{2980522F-BDC6-AB28-79A3-92D767C8331E}"/>
              </a:ext>
            </a:extLst>
          </p:cNvPr>
          <p:cNvSpPr/>
          <p:nvPr/>
        </p:nvSpPr>
        <p:spPr>
          <a:xfrm>
            <a:off x="9580865" y="2856706"/>
            <a:ext cx="2305981" cy="1855663"/>
          </a:xfrm>
          <a:prstGeom prst="irregularSeal2">
            <a:avLst/>
          </a:prstGeom>
          <a:solidFill>
            <a:srgbClr val="AF45C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Changing the production function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4E32E0-E30A-C13A-0BF9-E4509959E893}"/>
              </a:ext>
            </a:extLst>
          </p:cNvPr>
          <p:cNvSpPr txBox="1">
            <a:spLocks/>
          </p:cNvSpPr>
          <p:nvPr/>
        </p:nvSpPr>
        <p:spPr>
          <a:xfrm>
            <a:off x="305155" y="140052"/>
            <a:ext cx="9348131" cy="15845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4400" dirty="0">
                <a:solidFill>
                  <a:srgbClr val="0A2E43"/>
                </a:solidFill>
              </a:rPr>
              <a:t>A Little Good News… We May Have Bent The Cost Curve A Little Bit</a:t>
            </a:r>
          </a:p>
        </p:txBody>
      </p:sp>
    </p:spTree>
    <p:extLst>
      <p:ext uri="{BB962C8B-B14F-4D97-AF65-F5344CB8AC3E}">
        <p14:creationId xmlns:p14="http://schemas.microsoft.com/office/powerpoint/2010/main" val="1915053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5CF83C-14DA-CD84-57A6-3CB17F0BD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2D0568-9B49-A97D-D80F-1A54C2971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Medicaid and the ACA: Overview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B7D6EB-3249-14F1-9525-8C58D4C28D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20038"/>
            <a:ext cx="11971867" cy="5247670"/>
          </a:xfrm>
        </p:spPr>
        <p:txBody>
          <a:bodyPr numCol="1"/>
          <a:lstStyle/>
          <a:p>
            <a:pPr marL="0" indent="0" algn="ctr">
              <a:spcAft>
                <a:spcPts val="0"/>
              </a:spcAft>
              <a:buNone/>
            </a:pPr>
            <a:endParaRPr lang="en-US" sz="2600" b="1" dirty="0"/>
          </a:p>
          <a:p>
            <a:pPr lvl="1"/>
            <a:r>
              <a:rPr lang="en-US" sz="2600" dirty="0"/>
              <a:t>Background on Medicaid and the ACA</a:t>
            </a:r>
          </a:p>
          <a:p>
            <a:pPr lvl="1"/>
            <a:r>
              <a:rPr lang="en-US" sz="2600" dirty="0"/>
              <a:t>Key Changes Under HR 1</a:t>
            </a:r>
          </a:p>
          <a:p>
            <a:pPr lvl="1"/>
            <a:r>
              <a:rPr lang="en-US" sz="2600" dirty="0"/>
              <a:t>Covering Changing Policies and Eligibility Rules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08294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DCDA8-7530-DDB1-5D56-704CC7A98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E804FE-EC0D-FAFC-8581-EE62F71FB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AD5943-4334-CBE6-4062-B304436B9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Medicaid’s Role in the US Health System (1) 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12670E-2A68-EDE8-2FB8-40F74D5B73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20038"/>
            <a:ext cx="11971867" cy="5247670"/>
          </a:xfrm>
        </p:spPr>
        <p:txBody>
          <a:bodyPr numCol="1"/>
          <a:lstStyle/>
          <a:p>
            <a:pPr lvl="1"/>
            <a:r>
              <a:rPr lang="en-US" sz="2600" dirty="0"/>
              <a:t>Created alongside Medicare in 1965 to finance health care services for </a:t>
            </a:r>
            <a:r>
              <a:rPr lang="en-US" sz="2600" b="1" dirty="0"/>
              <a:t>designated poor and disabled groups</a:t>
            </a:r>
            <a:r>
              <a:rPr lang="en-US" sz="2600" dirty="0"/>
              <a:t> </a:t>
            </a:r>
          </a:p>
          <a:p>
            <a:pPr lvl="2"/>
            <a:r>
              <a:rPr lang="en-US" sz="2400" dirty="0"/>
              <a:t>Families with dependent children, blind, disabled</a:t>
            </a:r>
          </a:p>
          <a:p>
            <a:pPr lvl="1"/>
            <a:r>
              <a:rPr lang="en-US" sz="2600" dirty="0"/>
              <a:t>Expanded to cover </a:t>
            </a:r>
            <a:r>
              <a:rPr lang="en-US" sz="2600" b="1" dirty="0"/>
              <a:t>additional groups </a:t>
            </a:r>
          </a:p>
          <a:p>
            <a:pPr lvl="2"/>
            <a:r>
              <a:rPr lang="en-US" sz="2400" dirty="0"/>
              <a:t>Low-income pregnant women and children; parents; adults with incomes up to 138% of the federal poverty level [FPL] under the ACA</a:t>
            </a:r>
          </a:p>
          <a:p>
            <a:pPr lvl="1"/>
            <a:r>
              <a:rPr lang="en-US" sz="2600" dirty="0"/>
              <a:t>Addition of the Children’s Health Insurance Program (CHIP) in 1997</a:t>
            </a:r>
          </a:p>
          <a:p>
            <a:pPr lvl="1"/>
            <a:r>
              <a:rPr lang="en-US" sz="2600" dirty="0"/>
              <a:t>Covers Medicare premiums and wraparound coverage for low-income Medicare beneficiaries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8686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940D3-4155-B48A-8196-63900E5A1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9B2BB4-2207-13B9-DD10-091C5A5D3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BAB4FB5-9CA2-A1BC-1C9C-E6A3CC3E9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Medicaid’s Role in the US Health System (2) 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D1C854-7150-2443-3D1E-189AC9668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20038"/>
            <a:ext cx="11971867" cy="5247670"/>
          </a:xfrm>
        </p:spPr>
        <p:txBody>
          <a:bodyPr numCol="1"/>
          <a:lstStyle/>
          <a:p>
            <a:pPr lvl="1"/>
            <a:r>
              <a:rPr lang="en-US" sz="2600" dirty="0"/>
              <a:t>Entitlement program jointly financed by federal and state government</a:t>
            </a:r>
          </a:p>
          <a:p>
            <a:pPr lvl="1"/>
            <a:r>
              <a:rPr lang="en-US" sz="2600" dirty="0"/>
              <a:t>States must conform to federal standards for eligibility and benefits, but have flexibility over eligibility thresholds, service delivery, payment, etc.</a:t>
            </a:r>
          </a:p>
          <a:p>
            <a:pPr lvl="2"/>
            <a:r>
              <a:rPr lang="en-US" sz="2400" dirty="0"/>
              <a:t>e.g., Medicaid/CHIP limit for children ranges from 190% to 405% FPL</a:t>
            </a:r>
          </a:p>
          <a:p>
            <a:pPr lvl="1"/>
            <a:r>
              <a:rPr lang="en-US" sz="2600" dirty="0"/>
              <a:t>40 states and DC adopted the optional ACA Medicaid expansion</a:t>
            </a:r>
          </a:p>
          <a:p>
            <a:pPr lvl="2"/>
            <a:r>
              <a:rPr lang="en-US" sz="2400" dirty="0"/>
              <a:t>AL, FL, GA, KS, MS, SC, TN, TX, WI, WY yet to expand; median eligibility for parents of 34% FPL in 2024; no eligibility for other nondisabled adults</a:t>
            </a:r>
          </a:p>
          <a:p>
            <a:pPr lvl="1"/>
            <a:r>
              <a:rPr lang="en-US" sz="2600" dirty="0">
                <a:hlinkClick r:id="rId3"/>
              </a:rPr>
              <a:t>Over 73 million</a:t>
            </a:r>
            <a:r>
              <a:rPr lang="en-US" sz="2600" dirty="0"/>
              <a:t> Americans covered by Medicaid/CHIP as of May 2026, including nearly 20 million under the ACA Medicaid expansion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1619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B9CDFB-A152-92C5-EE26-BED587BFE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560F34-5062-D0C4-A1B1-ADDC3B100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45" y="442452"/>
            <a:ext cx="3324385" cy="3883695"/>
          </a:xfrm>
        </p:spPr>
        <p:txBody>
          <a:bodyPr/>
          <a:lstStyle/>
          <a:p>
            <a:r>
              <a:rPr lang="en-US" sz="2800" dirty="0"/>
              <a:t>Medicaid pays over 60% of all spending on long-term services and supports</a:t>
            </a:r>
          </a:p>
        </p:txBody>
      </p:sp>
      <p:pic>
        <p:nvPicPr>
          <p:cNvPr id="11" name="Picture 10" descr="A chart of a health care service&#10;&#10;Description automatically generated with medium confidence">
            <a:extLst>
              <a:ext uri="{FF2B5EF4-FFF2-40B4-BE49-F238E27FC236}">
                <a16:creationId xmlns:a16="http://schemas.microsoft.com/office/drawing/2014/main" id="{D11CC0CE-03F1-FEEE-A95B-C4AF849979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34" r="874"/>
          <a:stretch/>
        </p:blipFill>
        <p:spPr>
          <a:xfrm>
            <a:off x="4724234" y="90488"/>
            <a:ext cx="5589494" cy="66770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BD72AC-C430-F0C4-24E1-D0D8159D3CC7}"/>
              </a:ext>
            </a:extLst>
          </p:cNvPr>
          <p:cNvSpPr txBox="1"/>
          <p:nvPr/>
        </p:nvSpPr>
        <p:spPr>
          <a:xfrm>
            <a:off x="737787" y="2590209"/>
            <a:ext cx="275869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45% of spending in institutional settings and 69% in home and community-based settings is covered by Medicaid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945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A9D14E-1E47-BC00-25BF-626E8468D576}"/>
              </a:ext>
            </a:extLst>
          </p:cNvPr>
          <p:cNvSpPr txBox="1"/>
          <p:nvPr/>
        </p:nvSpPr>
        <p:spPr>
          <a:xfrm>
            <a:off x="10603462" y="5636711"/>
            <a:ext cx="1588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KFF,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10 Things About Long-Term Services and Supports (LTSS)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945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902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7AA6E-432D-0F01-8CC3-C590B7947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AE74E9-8684-14F7-693B-ABC1F6E1F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E73A86-1431-8054-7F92-E57BD5E41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 Individual Market Reforms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C31C-E955-89D4-D1E8-3CAC399298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386348"/>
            <a:ext cx="11971867" cy="4938252"/>
          </a:xfrm>
        </p:spPr>
        <p:txBody>
          <a:bodyPr numCol="2"/>
          <a:lstStyle/>
          <a:p>
            <a:pPr lvl="1"/>
            <a:r>
              <a:rPr lang="en-US" sz="2600" dirty="0"/>
              <a:t>Guaranteed issue</a:t>
            </a:r>
          </a:p>
          <a:p>
            <a:pPr lvl="1"/>
            <a:r>
              <a:rPr lang="en-US" sz="2600" dirty="0"/>
              <a:t>Modified community rating</a:t>
            </a:r>
          </a:p>
          <a:p>
            <a:pPr lvl="1"/>
            <a:r>
              <a:rPr lang="en-US" sz="2600" dirty="0"/>
              <a:t>Essential health benefits</a:t>
            </a:r>
          </a:p>
          <a:p>
            <a:pPr lvl="1"/>
            <a:r>
              <a:rPr lang="en-US" sz="2600" dirty="0"/>
              <a:t>No lifetime/annual dollar limits</a:t>
            </a:r>
          </a:p>
          <a:p>
            <a:pPr lvl="1"/>
            <a:r>
              <a:rPr lang="en-US" sz="2600" dirty="0"/>
              <a:t>Prohibit rescission of coverage</a:t>
            </a:r>
          </a:p>
          <a:p>
            <a:pPr lvl="1"/>
            <a:r>
              <a:rPr lang="en-US" sz="2600" dirty="0"/>
              <a:t>Actuarial value standards</a:t>
            </a:r>
          </a:p>
          <a:p>
            <a:pPr lvl="1"/>
            <a:r>
              <a:rPr lang="en-US" sz="2600" dirty="0"/>
              <a:t>Maximum out-of-pocket spending limits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Minimum medical loss ratios</a:t>
            </a:r>
          </a:p>
          <a:p>
            <a:pPr lvl="1"/>
            <a:r>
              <a:rPr lang="en-US" sz="2600" dirty="0"/>
              <a:t>Minimum medical loss ratios</a:t>
            </a:r>
          </a:p>
          <a:p>
            <a:pPr lvl="1"/>
            <a:r>
              <a:rPr lang="en-US" sz="2600" dirty="0"/>
              <a:t>Dependent coverage up to age 26</a:t>
            </a:r>
          </a:p>
          <a:p>
            <a:pPr lvl="1"/>
            <a:r>
              <a:rPr lang="en-US" sz="2600" dirty="0"/>
              <a:t>Preventive care without cost sharing</a:t>
            </a:r>
          </a:p>
          <a:p>
            <a:pPr lvl="1"/>
            <a:r>
              <a:rPr lang="en-US" sz="2600" dirty="0"/>
              <a:t>Marketplaces to compare plans and shop for coverage</a:t>
            </a:r>
          </a:p>
          <a:p>
            <a:pPr lvl="1"/>
            <a:r>
              <a:rPr lang="en-US" sz="2600" dirty="0"/>
              <a:t>Income and price-linked subsidies</a:t>
            </a:r>
          </a:p>
          <a:p>
            <a:pPr lvl="1"/>
            <a:r>
              <a:rPr lang="en-US" sz="2600" dirty="0"/>
              <a:t>Individual mandate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F69B3B-C1AF-6C80-D42D-0C45C7022AB3}"/>
              </a:ext>
            </a:extLst>
          </p:cNvPr>
          <p:cNvSpPr txBox="1"/>
          <p:nvPr/>
        </p:nvSpPr>
        <p:spPr>
          <a:xfrm>
            <a:off x="3559277" y="6400025"/>
            <a:ext cx="79837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494546"/>
                </a:solidFill>
                <a:latin typeface="Arial"/>
              </a:rPr>
              <a:t>For further detail, see Blumberg and Holahan. 2024. </a:t>
            </a:r>
            <a:r>
              <a:rPr lang="en-US" sz="1100" dirty="0">
                <a:solidFill>
                  <a:srgbClr val="494546"/>
                </a:solidFill>
                <a:latin typeface="Arial"/>
                <a:hlinkClick r:id="rId3"/>
              </a:rPr>
              <a:t>The ACA’s Transformation of Private Health Insurance.</a:t>
            </a:r>
            <a:r>
              <a:rPr lang="en-US" sz="1100" dirty="0">
                <a:solidFill>
                  <a:srgbClr val="494546"/>
                </a:solidFill>
                <a:latin typeface="Arial"/>
              </a:rPr>
              <a:t> Urban Institute.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4945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976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BE86A-78A3-7AF1-F401-18941FCF8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8BD77-AD65-621B-31D9-4C1623C2D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D78787F-D2E9-BB1E-F612-A3D8675B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45" y="442452"/>
            <a:ext cx="3324385" cy="3883695"/>
          </a:xfrm>
        </p:spPr>
        <p:txBody>
          <a:bodyPr/>
          <a:lstStyle/>
          <a:p>
            <a:r>
              <a:rPr lang="en-US" sz="2800" dirty="0"/>
              <a:t>Marketplaces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A06000-27E9-8C0D-9C92-66918FDEF4C8}"/>
              </a:ext>
            </a:extLst>
          </p:cNvPr>
          <p:cNvSpPr txBox="1"/>
          <p:nvPr/>
        </p:nvSpPr>
        <p:spPr>
          <a:xfrm>
            <a:off x="277869" y="938389"/>
            <a:ext cx="321861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Premium tax credits (PTCs) if income &lt;400% FPL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4945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494546"/>
                </a:solidFill>
                <a:latin typeface="Arial"/>
              </a:rPr>
              <a:t>PTC amount tied to second-lowest cost silver plan locally available</a:t>
            </a:r>
            <a:br>
              <a:rPr lang="en-US" dirty="0">
                <a:solidFill>
                  <a:srgbClr val="494546"/>
                </a:solidFill>
                <a:latin typeface="Arial"/>
              </a:rPr>
            </a:br>
            <a:endParaRPr lang="en-US" dirty="0">
              <a:solidFill>
                <a:srgbClr val="494546"/>
              </a:solidFill>
              <a:latin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Cost of benchmark plan capped a</a:t>
            </a:r>
            <a:r>
              <a:rPr lang="en-US" sz="1600" dirty="0">
                <a:solidFill>
                  <a:srgbClr val="494546"/>
                </a:solidFill>
                <a:latin typeface="Arial"/>
              </a:rPr>
              <a:t>t a % of family income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4945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494546"/>
                </a:solidFill>
                <a:latin typeface="Arial"/>
              </a:rPr>
              <a:t>American Rescue Plan Act of 2021 increased PTC amount and extended eligibility above 400% FPL</a:t>
            </a:r>
            <a:br>
              <a:rPr lang="en-US" dirty="0">
                <a:solidFill>
                  <a:srgbClr val="494546"/>
                </a:solidFill>
                <a:latin typeface="Arial"/>
              </a:rPr>
            </a:br>
            <a:endParaRPr lang="en-US" dirty="0">
              <a:solidFill>
                <a:srgbClr val="494546"/>
              </a:solidFill>
              <a:latin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Extended through 2025 by Inflation Reduction</a:t>
            </a:r>
            <a:r>
              <a:rPr lang="en-US" sz="1600" dirty="0">
                <a:solidFill>
                  <a:srgbClr val="494546"/>
                </a:solidFill>
                <a:latin typeface="Arial"/>
              </a:rPr>
              <a:t> Act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4945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FE4364-7228-107A-03C8-91B0C16C9BAA}"/>
              </a:ext>
            </a:extLst>
          </p:cNvPr>
          <p:cNvSpPr txBox="1"/>
          <p:nvPr/>
        </p:nvSpPr>
        <p:spPr>
          <a:xfrm>
            <a:off x="9980498" y="6006043"/>
            <a:ext cx="175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Sources: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McMorrow et al. 2021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94546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CMS 2026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945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EB3FF0-905B-22F1-5421-C21523852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406" y="329960"/>
            <a:ext cx="8003849" cy="29865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33C83F-BC58-7BF8-78F2-A289D70EA9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0282" y="3429000"/>
            <a:ext cx="5966977" cy="324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07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6BC88-92E0-D9DA-D06C-C0C1C9487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E4195C-AF14-4098-BEFF-6058C85E6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2543175" cy="5934308"/>
          </a:xfrm>
        </p:spPr>
        <p:txBody>
          <a:bodyPr/>
          <a:lstStyle/>
          <a:p>
            <a:r>
              <a:rPr lang="en-US" sz="2400" b="0" dirty="0">
                <a:solidFill>
                  <a:srgbClr val="4945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number of uninsured people in the US declined by 40% under the ACA…</a:t>
            </a:r>
            <a:br>
              <a:rPr lang="en-US" sz="2400" b="0" dirty="0">
                <a:solidFill>
                  <a:srgbClr val="49454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0" dirty="0">
                <a:solidFill>
                  <a:srgbClr val="49454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0" dirty="0">
                <a:solidFill>
                  <a:srgbClr val="4945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…but recent policy changes are expected to increase the uninsured rate and families’ exposure to high costs and reduce health care access.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DC3209-2485-A455-5A7F-671C3A285F41}"/>
              </a:ext>
            </a:extLst>
          </p:cNvPr>
          <p:cNvSpPr txBox="1"/>
          <p:nvPr/>
        </p:nvSpPr>
        <p:spPr>
          <a:xfrm>
            <a:off x="3437005" y="6171508"/>
            <a:ext cx="619125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</a:t>
            </a:r>
            <a:r>
              <a:rPr lang="en-US" sz="1100" dirty="0"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Bunch LN, Ketema H. 2026. “Health Insurance Coverage in the United States: 2025.” Washington, DC: US Census Bureau.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https://www2.census.gov/library/publications/2026/demo/p60-291.pdf</a:t>
            </a:r>
            <a:r>
              <a:rPr lang="en-US" sz="11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27AB7F-3965-A733-6C6B-EBC9878E3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0987" y="533400"/>
            <a:ext cx="8291748" cy="557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8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A00B5-C261-37E8-789B-ECFC604DC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B422FB-AD3F-0E98-693F-945353536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510B6C-4586-ED8B-797E-EB0AA372B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Medicaid Changes in HR 1 (1)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80FAF0-B3F7-F651-617F-A95607B6B2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20038"/>
            <a:ext cx="11971867" cy="5247670"/>
          </a:xfrm>
        </p:spPr>
        <p:txBody>
          <a:bodyPr numCol="1"/>
          <a:lstStyle/>
          <a:p>
            <a:pPr marL="0" indent="0" algn="ctr">
              <a:spcAft>
                <a:spcPts val="0"/>
              </a:spcAft>
              <a:buNone/>
            </a:pPr>
            <a:endParaRPr lang="en-US" sz="2600" b="1" dirty="0"/>
          </a:p>
          <a:p>
            <a:pPr lvl="1"/>
            <a:r>
              <a:rPr lang="en-US" sz="2600" dirty="0"/>
              <a:t>CBO projects HR 1 will reduce Medicaid enrollment by more than </a:t>
            </a:r>
            <a:r>
              <a:rPr lang="en-US" sz="2600" dirty="0">
                <a:hlinkClick r:id="rId3"/>
              </a:rPr>
              <a:t>11 million</a:t>
            </a:r>
            <a:r>
              <a:rPr lang="en-US" sz="2600" dirty="0"/>
              <a:t> over 10 years </a:t>
            </a:r>
          </a:p>
          <a:p>
            <a:pPr lvl="1"/>
            <a:r>
              <a:rPr lang="en-US" sz="2600" dirty="0"/>
              <a:t>Largest cut to Medicaid in the program’s history: </a:t>
            </a:r>
            <a:r>
              <a:rPr lang="en-US" sz="2600" dirty="0">
                <a:hlinkClick r:id="rId4"/>
              </a:rPr>
              <a:t>over $900 billion</a:t>
            </a:r>
            <a:endParaRPr lang="en-US" sz="2600" dirty="0"/>
          </a:p>
          <a:p>
            <a:pPr lvl="1"/>
            <a:r>
              <a:rPr lang="en-US" sz="2600" dirty="0"/>
              <a:t>Many provisions target ACA Medicaid expansion     </a:t>
            </a:r>
            <a:endParaRPr lang="en-US" sz="2600" b="1" dirty="0"/>
          </a:p>
          <a:p>
            <a:pPr lvl="1"/>
            <a:r>
              <a:rPr lang="en-US" sz="2600" dirty="0"/>
              <a:t>Substantial </a:t>
            </a:r>
            <a:r>
              <a:rPr lang="en-US" sz="2600" dirty="0">
                <a:solidFill>
                  <a:schemeClr val="tx2"/>
                </a:solidFill>
              </a:rPr>
              <a:t>restrictions on state funding </a:t>
            </a:r>
            <a:r>
              <a:rPr lang="en-US" sz="2600" dirty="0"/>
              <a:t>along with </a:t>
            </a:r>
            <a:r>
              <a:rPr lang="en-US" sz="2600" dirty="0">
                <a:solidFill>
                  <a:schemeClr val="tx2"/>
                </a:solidFill>
              </a:rPr>
              <a:t>federal funding cuts</a:t>
            </a:r>
          </a:p>
        </p:txBody>
      </p:sp>
    </p:spTree>
    <p:extLst>
      <p:ext uri="{BB962C8B-B14F-4D97-AF65-F5344CB8AC3E}">
        <p14:creationId xmlns:p14="http://schemas.microsoft.com/office/powerpoint/2010/main" val="2237174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E05EE-6BAF-2D46-A933-530E89DCB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2B53-51E1-536B-2623-E1C8F1AA2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A8A07B-6CEC-D54B-524E-EB60F666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Medicaid Changes in HR 1 (2)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C4C18C-226D-5585-5CDB-A1F0B7F1C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38865"/>
            <a:ext cx="11971867" cy="5228843"/>
          </a:xfrm>
        </p:spPr>
        <p:txBody>
          <a:bodyPr numCol="1"/>
          <a:lstStyle/>
          <a:p>
            <a:pPr lvl="1"/>
            <a:r>
              <a:rPr lang="en-US" sz="2200" dirty="0"/>
              <a:t>Terminates eligibility for certain lawfully present immigrants (Oct. 2026)</a:t>
            </a:r>
          </a:p>
          <a:p>
            <a:pPr lvl="1"/>
            <a:r>
              <a:rPr lang="en-US" sz="2200" dirty="0"/>
              <a:t>Work requirements for ACA expansion coverage (Jan. 2027)</a:t>
            </a:r>
          </a:p>
          <a:p>
            <a:pPr lvl="1"/>
            <a:r>
              <a:rPr lang="en-US" sz="2200" dirty="0"/>
              <a:t>Eligibility redeterminations for expansion coverage every 6 months instead of 12 months (Jan. 2027)</a:t>
            </a:r>
          </a:p>
          <a:p>
            <a:pPr lvl="1"/>
            <a:r>
              <a:rPr lang="en-US" sz="2200" dirty="0"/>
              <a:t>Limits retroactive coverage to 1 month for expansion, 2 months otherwise (Jan. 2027)</a:t>
            </a:r>
          </a:p>
          <a:p>
            <a:pPr lvl="1"/>
            <a:r>
              <a:rPr lang="en-US" sz="2200" dirty="0"/>
              <a:t>Additional changes: </a:t>
            </a:r>
          </a:p>
          <a:p>
            <a:pPr lvl="2"/>
            <a:r>
              <a:rPr lang="en-US" sz="2000" dirty="0"/>
              <a:t>Cost sharing of up to $35 for selected services for expansion enrollees with income &gt;100% FPL</a:t>
            </a:r>
          </a:p>
          <a:p>
            <a:pPr lvl="2"/>
            <a:r>
              <a:rPr lang="en-US" sz="2000" dirty="0"/>
              <a:t>Prohibits new or increased provider taxes</a:t>
            </a:r>
          </a:p>
          <a:p>
            <a:pPr lvl="2"/>
            <a:r>
              <a:rPr lang="en-US" sz="2000" dirty="0"/>
              <a:t>Reduces state-directed payments</a:t>
            </a:r>
          </a:p>
          <a:p>
            <a:pPr lvl="2"/>
            <a:r>
              <a:rPr lang="en-US" sz="2000" dirty="0"/>
              <a:t>Reduced federal funding for states with certain payment errors</a:t>
            </a:r>
          </a:p>
          <a:p>
            <a:pPr lvl="2"/>
            <a:endParaRPr lang="en-US" sz="20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06460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97C72-1AEF-43A9-0B7B-65BC882D2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6265BF-3EB0-BB3C-C27C-D9FF4961F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7860D0-94B7-CD4C-CD72-CD4CC52C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Marketplace Changes in HR 1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47DA1-EA90-F02A-C8F8-91DBDCCDA5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38865"/>
            <a:ext cx="11971867" cy="5228843"/>
          </a:xfrm>
        </p:spPr>
        <p:txBody>
          <a:bodyPr numCol="1"/>
          <a:lstStyle/>
          <a:p>
            <a:pPr lvl="1"/>
            <a:r>
              <a:rPr lang="en-US" sz="2200" dirty="0"/>
              <a:t>Terminates eligibility for PTCs for certain lawfully present immigrants</a:t>
            </a:r>
          </a:p>
          <a:p>
            <a:pPr lvl="1"/>
            <a:r>
              <a:rPr lang="en-US" sz="2200" dirty="0"/>
              <a:t>Pre-enrollment verification</a:t>
            </a:r>
          </a:p>
          <a:p>
            <a:pPr lvl="2"/>
            <a:r>
              <a:rPr lang="en-US" sz="2000" dirty="0"/>
              <a:t>Eliminates automatic reenrollment for PTC recipients</a:t>
            </a:r>
          </a:p>
          <a:p>
            <a:pPr lvl="2"/>
            <a:r>
              <a:rPr lang="en-US" sz="2000" dirty="0"/>
              <a:t>Eliminates provisional eligibility for PTCs while undergoing verification process</a:t>
            </a:r>
          </a:p>
          <a:p>
            <a:pPr lvl="1"/>
            <a:r>
              <a:rPr lang="en-US" sz="2200" dirty="0"/>
              <a:t>Eliminates caps on repayment for excess PTC amounts</a:t>
            </a:r>
          </a:p>
          <a:p>
            <a:pPr lvl="1"/>
            <a:r>
              <a:rPr lang="en-US" sz="2200" dirty="0"/>
              <a:t>Denies PTCs for prior failure to file taxes and reconcile PTC</a:t>
            </a:r>
          </a:p>
          <a:p>
            <a:pPr lvl="1"/>
            <a:r>
              <a:rPr lang="en-US" sz="2200" dirty="0"/>
              <a:t>Eliminates PTCs for certain low-income people obtaining Marketplace coverage through a special enrollment period unless they have a qualifying life event</a:t>
            </a:r>
          </a:p>
          <a:p>
            <a:pPr lvl="1"/>
            <a:r>
              <a:rPr lang="en-US" sz="2200" dirty="0"/>
              <a:t>If denied Medicaid because of work requirements, cannot qualify for PTCs</a:t>
            </a:r>
          </a:p>
          <a:p>
            <a:pPr lvl="1"/>
            <a:endParaRPr lang="en-US" sz="2200" dirty="0"/>
          </a:p>
          <a:p>
            <a:pPr lvl="2"/>
            <a:endParaRPr lang="en-US" sz="20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46028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7E449-5C6A-D11E-30B6-4DC88010A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42A44F-8E26-5C73-F0C5-9319DFF4B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A26FC8-A70A-20C3-318D-A0A65D4B1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705465"/>
          </a:xfrm>
        </p:spPr>
        <p:txBody>
          <a:bodyPr/>
          <a:lstStyle/>
          <a:p>
            <a:r>
              <a:rPr lang="en-US" dirty="0"/>
              <a:t>Covering HR 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224504-71C0-21EC-E9E8-FCF87AA831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366684"/>
            <a:ext cx="11971867" cy="5101024"/>
          </a:xfrm>
        </p:spPr>
        <p:txBody>
          <a:bodyPr numCol="1"/>
          <a:lstStyle/>
          <a:p>
            <a:pPr lvl="1"/>
            <a:r>
              <a:rPr lang="en-US" sz="2400" dirty="0"/>
              <a:t>Few direct changes in eligibility</a:t>
            </a:r>
          </a:p>
          <a:p>
            <a:pPr lvl="1"/>
            <a:r>
              <a:rPr lang="en-US" sz="2400" dirty="0"/>
              <a:t>Creates more administrative complexity and paperwork burden for enrollees</a:t>
            </a:r>
          </a:p>
          <a:p>
            <a:pPr lvl="1"/>
            <a:r>
              <a:rPr lang="en-US" sz="2400" dirty="0"/>
              <a:t>Increases administrative burden and costs for state agencies</a:t>
            </a:r>
          </a:p>
          <a:p>
            <a:pPr lvl="1"/>
            <a:r>
              <a:rPr lang="en-US" sz="2400" dirty="0"/>
              <a:t>Staggered implementation of key provisions between 2026 and 2029</a:t>
            </a:r>
          </a:p>
          <a:p>
            <a:pPr lvl="2"/>
            <a:endParaRPr lang="en-US" sz="20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05270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C1A02-BD76-74C9-3776-38D3C8743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4080E8-78FE-E547-6D02-D917E293B8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6A5F76-17A9-A75B-AABB-2978B3B4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705465"/>
          </a:xfrm>
        </p:spPr>
        <p:txBody>
          <a:bodyPr/>
          <a:lstStyle/>
          <a:p>
            <a:r>
              <a:rPr lang="en-US" dirty="0"/>
              <a:t>Covering HR 1: Medicaid Work Requirements and Definitions of “Able-Bodied” vs. Disabled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A83C9-035B-A6B1-1D2E-8F127DAA11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671484"/>
            <a:ext cx="11971867" cy="4796224"/>
          </a:xfrm>
        </p:spPr>
        <p:txBody>
          <a:bodyPr numCol="1"/>
          <a:lstStyle/>
          <a:p>
            <a:pPr lvl="1"/>
            <a:r>
              <a:rPr lang="en-US" sz="2400" dirty="0"/>
              <a:t>Work requirements affect the expansion group</a:t>
            </a:r>
          </a:p>
          <a:p>
            <a:pPr lvl="1"/>
            <a:r>
              <a:rPr lang="en-US" sz="2400" dirty="0"/>
              <a:t>They </a:t>
            </a:r>
            <a:r>
              <a:rPr lang="en-US" sz="2400" b="1" dirty="0"/>
              <a:t>do not</a:t>
            </a:r>
            <a:r>
              <a:rPr lang="en-US" sz="2400" dirty="0"/>
              <a:t> target adults with Medicaid through disability-based pathways</a:t>
            </a:r>
          </a:p>
          <a:p>
            <a:pPr lvl="2"/>
            <a:r>
              <a:rPr lang="en-US" sz="2000" dirty="0"/>
              <a:t>i.e., people who receive SSI and are unable to engage in “substantial gainful activity”</a:t>
            </a:r>
          </a:p>
          <a:p>
            <a:pPr lvl="1"/>
            <a:r>
              <a:rPr lang="en-US" sz="2400" dirty="0"/>
              <a:t>This can lead to the mistaken assumption that all expansion enrollees are “able-bodied” adults, and that a significant share can work but choose not to</a:t>
            </a:r>
          </a:p>
          <a:p>
            <a:pPr lvl="1"/>
            <a:r>
              <a:rPr lang="en-US" sz="2400" dirty="0"/>
              <a:t>But </a:t>
            </a:r>
            <a:r>
              <a:rPr lang="en-US" sz="2400" dirty="0">
                <a:hlinkClick r:id="rId3"/>
              </a:rPr>
              <a:t>2/3 of Medicaid-enrolled adults with disabilities</a:t>
            </a:r>
            <a:r>
              <a:rPr lang="en-US" sz="2400" dirty="0"/>
              <a:t> (i.e., functional limitations) qualify through non-SSI eligibility pathways, including the ACA expansion</a:t>
            </a:r>
          </a:p>
          <a:p>
            <a:pPr lvl="1"/>
            <a:r>
              <a:rPr lang="en-US" sz="2400" dirty="0"/>
              <a:t>Between </a:t>
            </a:r>
            <a:r>
              <a:rPr lang="en-US" sz="2400" dirty="0">
                <a:hlinkClick r:id="rId4"/>
              </a:rPr>
              <a:t>one-third</a:t>
            </a:r>
            <a:r>
              <a:rPr lang="en-US" sz="2400" dirty="0"/>
              <a:t> and </a:t>
            </a:r>
            <a:r>
              <a:rPr lang="en-US" sz="2400" dirty="0">
                <a:hlinkClick r:id="rId5"/>
              </a:rPr>
              <a:t>one-half</a:t>
            </a:r>
            <a:r>
              <a:rPr lang="en-US" sz="2400" dirty="0"/>
              <a:t> of expansion enrollees have chronic health conditions, including many with behavioral health conditions</a:t>
            </a:r>
          </a:p>
          <a:p>
            <a:pPr lvl="2"/>
            <a:endParaRPr lang="en-US" sz="20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71755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58140-6DDD-9DD9-273D-BD6F70E7E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1CCDD9-5E45-597E-18A3-348A39594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7C277D7-66BB-84EF-F340-56350CE67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1052888"/>
          </a:xfrm>
        </p:spPr>
        <p:txBody>
          <a:bodyPr/>
          <a:lstStyle/>
          <a:p>
            <a:r>
              <a:rPr lang="en-US" dirty="0"/>
              <a:t>Covering HR 1: Most Expansion Enrollees Are Working, Looking for Work, or Could Meet Exemption Criteria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E88DE5-1D0E-B4BB-C864-201ED154C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6288"/>
            <a:ext cx="7776257" cy="44806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73BC07-0665-4281-DD98-43A801A1F462}"/>
              </a:ext>
            </a:extLst>
          </p:cNvPr>
          <p:cNvSpPr txBox="1"/>
          <p:nvPr/>
        </p:nvSpPr>
        <p:spPr>
          <a:xfrm>
            <a:off x="457200" y="6169685"/>
            <a:ext cx="10869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Karpman et al. 2025. </a:t>
            </a:r>
            <a:r>
              <a:rPr lang="en-US" sz="1000" dirty="0">
                <a:hlinkClick r:id="rId4"/>
              </a:rPr>
              <a:t>Assessing Potential Coverage Losses Among Medicaid Expansion Adults Under a Federal Medicaid Work Requirement.</a:t>
            </a:r>
            <a:r>
              <a:rPr lang="en-US" sz="1000" dirty="0"/>
              <a:t> Urban Institute.</a:t>
            </a:r>
          </a:p>
        </p:txBody>
      </p:sp>
    </p:spTree>
    <p:extLst>
      <p:ext uri="{BB962C8B-B14F-4D97-AF65-F5344CB8AC3E}">
        <p14:creationId xmlns:p14="http://schemas.microsoft.com/office/powerpoint/2010/main" val="2491090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AC727-F8E4-7A56-0A69-9F2F97A96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C914D4-8D1F-8EAD-0351-55EA24BFD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2E2583-846D-3BA0-38B9-22267E15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33400"/>
            <a:ext cx="11469329" cy="1010265"/>
          </a:xfrm>
        </p:spPr>
        <p:txBody>
          <a:bodyPr/>
          <a:lstStyle/>
          <a:p>
            <a:r>
              <a:rPr lang="en-US" dirty="0"/>
              <a:t>Covering HR 1: Coverage Loss Under Work Requirements Is Driven by Low Awareness and Added Paperwork Burden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0D578F-8153-779F-37D8-043ED79ED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671484"/>
            <a:ext cx="12093677" cy="4535106"/>
          </a:xfrm>
        </p:spPr>
        <p:txBody>
          <a:bodyPr numCol="1"/>
          <a:lstStyle/>
          <a:p>
            <a:pPr lvl="1"/>
            <a:r>
              <a:rPr lang="en-US" sz="2400" dirty="0"/>
              <a:t>Medicaid work requirements in AR reduced coverage, did not boost employment</a:t>
            </a:r>
          </a:p>
          <a:p>
            <a:pPr lvl="1"/>
            <a:r>
              <a:rPr lang="en-US" sz="2400" dirty="0"/>
              <a:t>Most were working or had characteristics that should have made them exempt</a:t>
            </a:r>
          </a:p>
          <a:p>
            <a:pPr lvl="1"/>
            <a:r>
              <a:rPr lang="en-US" sz="2400" dirty="0"/>
              <a:t>Limited awareness and understanding of policy, difficulty with reporting process</a:t>
            </a:r>
          </a:p>
          <a:p>
            <a:pPr lvl="1"/>
            <a:r>
              <a:rPr lang="en-US" sz="2400" dirty="0"/>
              <a:t>States can mitigate coverage loss, e.g., by maximizing use of data to automatically verify compliance and exemptions, and simplifying application and renewal forms</a:t>
            </a:r>
          </a:p>
          <a:p>
            <a:pPr lvl="1"/>
            <a:r>
              <a:rPr lang="en-US" sz="2400" dirty="0"/>
              <a:t>CMS guidance makes this difficult</a:t>
            </a:r>
          </a:p>
          <a:p>
            <a:pPr lvl="2"/>
            <a:r>
              <a:rPr lang="en-US" dirty="0"/>
              <a:t>Limits medical frailty exemptions to those who can demonstrate conditions that impair their ability to meet work requirements</a:t>
            </a:r>
          </a:p>
          <a:p>
            <a:pPr lvl="2"/>
            <a:r>
              <a:rPr lang="en-US" dirty="0"/>
              <a:t>Limits self-attestation in 2028 – large-scale disenrollment may not happen all at once</a:t>
            </a:r>
          </a:p>
          <a:p>
            <a:pPr lvl="1"/>
            <a:endParaRPr lang="en-US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083C58-0BE9-BE04-C2B0-A70F03152AE4}"/>
              </a:ext>
            </a:extLst>
          </p:cNvPr>
          <p:cNvSpPr txBox="1"/>
          <p:nvPr/>
        </p:nvSpPr>
        <p:spPr>
          <a:xfrm>
            <a:off x="3200401" y="6318696"/>
            <a:ext cx="8096865" cy="253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For detail on work requirements in Arkansas, see </a:t>
            </a:r>
            <a:r>
              <a:rPr lang="en-US" sz="1000" dirty="0">
                <a:hlinkClick r:id="rId3"/>
              </a:rPr>
              <a:t>Gangopadhyaya and Karpman 2025</a:t>
            </a:r>
            <a:r>
              <a:rPr lang="en-US" sz="1000" dirty="0"/>
              <a:t>; </a:t>
            </a:r>
            <a:r>
              <a:rPr lang="en-US" sz="1000" dirty="0">
                <a:hlinkClick r:id="rId4"/>
              </a:rPr>
              <a:t>Sommers et al. 2019</a:t>
            </a:r>
            <a:r>
              <a:rPr lang="en-US" sz="1000" dirty="0"/>
              <a:t>, </a:t>
            </a:r>
            <a:r>
              <a:rPr lang="en-US" sz="1000" dirty="0">
                <a:hlinkClick r:id="rId5"/>
              </a:rPr>
              <a:t>2020</a:t>
            </a:r>
            <a:r>
              <a:rPr lang="en-US" sz="1000" dirty="0"/>
              <a:t>; </a:t>
            </a:r>
            <a:r>
              <a:rPr lang="en-US" sz="1000" dirty="0">
                <a:hlinkClick r:id="rId6"/>
              </a:rPr>
              <a:t>Hill and Burroughs 2019</a:t>
            </a:r>
            <a:r>
              <a:rPr lang="en-US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3044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EF1AC-B879-BD9C-3A3E-CE8592628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281742-4CB4-1E27-5D20-C61B53B00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t>28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F36577-8BFA-AA21-0083-AC843A720C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57" r="1129" b="20331"/>
          <a:stretch>
            <a:fillRect/>
          </a:stretch>
        </p:blipFill>
        <p:spPr>
          <a:xfrm>
            <a:off x="1460361" y="2045110"/>
            <a:ext cx="9868039" cy="4422598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7002145D-B336-7733-2E41-2ACDF5FDD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6602"/>
            <a:ext cx="11277600" cy="1246166"/>
          </a:xfrm>
        </p:spPr>
        <p:txBody>
          <a:bodyPr/>
          <a:lstStyle/>
          <a:p>
            <a:r>
              <a:rPr lang="en-US" sz="2800" dirty="0"/>
              <a:t>Projected Decline in Average Monthly Medicaid Expansion Enrollment in 2028 Under OBBBA’s Work Requirements and Six-Month Redeterminations, By Mitigation Scenario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B86B4B-96D9-38FE-083A-F26F6680D0FC}"/>
              </a:ext>
            </a:extLst>
          </p:cNvPr>
          <p:cNvSpPr txBox="1"/>
          <p:nvPr/>
        </p:nvSpPr>
        <p:spPr>
          <a:xfrm>
            <a:off x="8246533" y="6572367"/>
            <a:ext cx="3081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4"/>
              </a:rPr>
              <a:t>Buettgens et al. 2026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3256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45F5E-D3C6-8E34-0BAD-480AE8EF3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384541-98FF-4D34-EEDA-0ADC0C886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F88C8-0A9A-DA43-95C8-7FE161A0535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94546">
                    <a:tint val="75000"/>
                  </a:srgbClr>
                </a:solidFill>
                <a:effectLst/>
                <a:uLnTx/>
                <a:uFillTx/>
                <a:latin typeface="Lato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546">
                  <a:tint val="75000"/>
                </a:srgbClr>
              </a:solidFill>
              <a:effectLst/>
              <a:uLnTx/>
              <a:uFillTx/>
              <a:latin typeface="Lato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56EF55-F3EF-3C6F-A363-0321081AE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11277600" cy="1010265"/>
          </a:xfrm>
        </p:spPr>
        <p:txBody>
          <a:bodyPr/>
          <a:lstStyle/>
          <a:p>
            <a:r>
              <a:rPr lang="en-US" dirty="0"/>
              <a:t>Covering HR 1: Implications of Coverage Loss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5B04A5-677C-3CD2-8BBC-C7378E105B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543665"/>
            <a:ext cx="12093677" cy="4780935"/>
          </a:xfrm>
        </p:spPr>
        <p:txBody>
          <a:bodyPr numCol="1"/>
          <a:lstStyle/>
          <a:p>
            <a:pPr lvl="1"/>
            <a:r>
              <a:rPr lang="en-US" sz="2400" dirty="0"/>
              <a:t>CBO projects HR 1 will increase number of uninsured by </a:t>
            </a:r>
            <a:r>
              <a:rPr lang="en-US" sz="2400" dirty="0">
                <a:hlinkClick r:id="rId3"/>
              </a:rPr>
              <a:t>10 million</a:t>
            </a:r>
            <a:endParaRPr lang="en-US" sz="2400" dirty="0"/>
          </a:p>
          <a:p>
            <a:pPr lvl="2"/>
            <a:r>
              <a:rPr lang="en-US" sz="2200" dirty="0"/>
              <a:t>Combined impact of HR 1 and expiring PTCs increase uninsured by over </a:t>
            </a:r>
            <a:r>
              <a:rPr lang="en-US" sz="2200" dirty="0">
                <a:hlinkClick r:id="rId3"/>
              </a:rPr>
              <a:t>14 million</a:t>
            </a:r>
            <a:endParaRPr lang="en-US" sz="2200" dirty="0"/>
          </a:p>
          <a:p>
            <a:pPr lvl="1"/>
            <a:r>
              <a:rPr lang="en-US" sz="2400" dirty="0"/>
              <a:t>Potential consequences include:</a:t>
            </a:r>
          </a:p>
          <a:p>
            <a:pPr lvl="2"/>
            <a:r>
              <a:rPr lang="en-US" sz="2200" dirty="0"/>
              <a:t>Reduced access to and use of health care</a:t>
            </a:r>
          </a:p>
          <a:p>
            <a:pPr lvl="2"/>
            <a:r>
              <a:rPr lang="en-US" sz="2200" dirty="0"/>
              <a:t>Higher mortality</a:t>
            </a:r>
          </a:p>
          <a:p>
            <a:pPr lvl="2"/>
            <a:r>
              <a:rPr lang="en-US" sz="2200" dirty="0"/>
              <a:t>Increased medical debt</a:t>
            </a:r>
          </a:p>
          <a:p>
            <a:pPr lvl="2"/>
            <a:r>
              <a:rPr lang="en-US" sz="2200" dirty="0"/>
              <a:t>Uncompensated care costs and reduced financial stability for health care providers</a:t>
            </a:r>
          </a:p>
          <a:p>
            <a:pPr lvl="2"/>
            <a:r>
              <a:rPr lang="en-US" sz="2200" dirty="0"/>
              <a:t>Higher state administrative costs</a:t>
            </a:r>
          </a:p>
        </p:txBody>
      </p:sp>
    </p:spTree>
    <p:extLst>
      <p:ext uri="{BB962C8B-B14F-4D97-AF65-F5344CB8AC3E}">
        <p14:creationId xmlns:p14="http://schemas.microsoft.com/office/powerpoint/2010/main" val="2140707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313425-C955-9740-85D8-0D1AA8067B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8F88C8-0A9A-DA43-95C8-7FE161A0535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B284D7-D1BA-14DF-FA7F-2DEAB954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Urban Institute research publications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5FA8D-579E-CB47-2C4A-1BC5EF35E7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4951" y="1160206"/>
            <a:ext cx="11713779" cy="530750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1600" dirty="0">
                <a:hlinkClick r:id="rId3"/>
              </a:rPr>
              <a:t>Stricter Rules for Medical Frailty Exemptions from Medicaid Work Requirements Put Adults with Significant Health Needs at High Risk of Losing Health Care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4"/>
              </a:rPr>
              <a:t>The New Federal Rule on Medicaid Work Requirements Understates Likely Coverage Losses and Overestimates Potential Employment Gains</a:t>
            </a:r>
            <a:endParaRPr lang="en-US" sz="1600" u="sng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5"/>
              </a:rPr>
              <a:t>Projected Reductions in Medicaid Expansion Enrollment Under OBBBA’s Work Requirements and Six-Month Redeterminations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6"/>
              </a:rPr>
              <a:t>Up to 2.3 Million Young Adults Ages 19 to 24 Could Lose Medicaid Under OBBBA’s Work Requirements and More-Frequent Redeterminations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7"/>
              </a:rPr>
              <a:t>Loss of Enhanced Subsidies and OBBBA Could Cut Young Adults’ Subsidized Marketplace Coverage by More than Half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u="sng" dirty="0">
                <a:hlinkClick r:id="rId8"/>
              </a:rPr>
              <a:t>Many Working People Would Be Shut Out of Medicaid under Proposed Work Requirements: Findings from the Survey of Income and Program Participation</a:t>
            </a:r>
            <a:endParaRPr lang="en-US" sz="1600" u="sng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9"/>
              </a:rPr>
              <a:t>Nearly Half of Working-Age Adults Had Difficulties Affording Health Care in 2025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10"/>
              </a:rPr>
              <a:t>New Evidence Confirms Arkansas’s Medicaid Work Requirement Did Not Boost Employment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11"/>
              </a:rPr>
              <a:t>4.8 Million People Will Lose Coverage in 2026 If Enhanced Premium Tax Credits Expire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12"/>
              </a:rPr>
              <a:t>Reconciliation Bill Would Cut Marketplace Enrollment by over 5 Million People</a:t>
            </a:r>
            <a:endParaRPr lang="en-US" sz="1600" u="sng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93095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8461C-A40F-7739-6ECB-8A4371456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0F550-0C27-E144-1D58-931F1886C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156" y="321698"/>
            <a:ext cx="9144000" cy="886544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rgbClr val="0A2E43"/>
                </a:solidFill>
              </a:rPr>
              <a:t>Thank You!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A573F0-1998-C485-CB2E-B9ED1DE3E23E}"/>
              </a:ext>
            </a:extLst>
          </p:cNvPr>
          <p:cNvCxnSpPr>
            <a:cxnSpLocks/>
          </p:cNvCxnSpPr>
          <p:nvPr/>
        </p:nvCxnSpPr>
        <p:spPr>
          <a:xfrm>
            <a:off x="0" y="1600077"/>
            <a:ext cx="12192000" cy="0"/>
          </a:xfrm>
          <a:prstGeom prst="line">
            <a:avLst/>
          </a:prstGeom>
          <a:ln w="38100">
            <a:solidFill>
              <a:srgbClr val="0A2E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D777916-9FCC-D72B-E8A9-A5B96E5F730C}"/>
              </a:ext>
            </a:extLst>
          </p:cNvPr>
          <p:cNvSpPr txBox="1"/>
          <p:nvPr/>
        </p:nvSpPr>
        <p:spPr>
          <a:xfrm>
            <a:off x="726136" y="2023434"/>
            <a:ext cx="3501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0B0004020202020204" pitchFamily="34" charset="0"/>
              </a:rPr>
              <a:t>Katherine Hempstead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42E43"/>
                </a:solidFill>
                <a:effectLst/>
                <a:uLnTx/>
                <a:uFillTx/>
                <a:latin typeface="Aptos Display" panose="020B0004020202020204" pitchFamily="34" charset="0"/>
              </a:rPr>
              <a:t>Robert Wood Johnson Foundation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42E43"/>
                </a:solidFill>
                <a:latin typeface="Aptos Display" panose="020B0004020202020204" pitchFamily="34" charset="0"/>
                <a:hlinkClick r:id="rId3"/>
              </a:rPr>
              <a:t>KHempstead@RWJF.org</a:t>
            </a:r>
            <a:r>
              <a:rPr lang="en-US" dirty="0">
                <a:solidFill>
                  <a:srgbClr val="042E43"/>
                </a:solidFill>
                <a:latin typeface="Aptos Display" panose="020B0004020202020204" pitchFamily="34" charset="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42E43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0E19E2-8562-248A-97FC-AA43A660D9DC}"/>
              </a:ext>
            </a:extLst>
          </p:cNvPr>
          <p:cNvSpPr txBox="1"/>
          <p:nvPr/>
        </p:nvSpPr>
        <p:spPr>
          <a:xfrm>
            <a:off x="824459" y="47968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AF2605-33FD-2F33-45B3-1AC8EFF77F80}"/>
              </a:ext>
            </a:extLst>
          </p:cNvPr>
          <p:cNvSpPr txBox="1"/>
          <p:nvPr/>
        </p:nvSpPr>
        <p:spPr>
          <a:xfrm>
            <a:off x="5404559" y="2031255"/>
            <a:ext cx="51191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 Display" panose="020B0004020202020204" pitchFamily="34" charset="0"/>
              </a:rPr>
              <a:t>Michael Karpman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42E43"/>
                </a:solidFill>
                <a:effectLst/>
                <a:uLnTx/>
                <a:uFillTx/>
                <a:latin typeface="Aptos Display" panose="020B0004020202020204" pitchFamily="34" charset="0"/>
              </a:rPr>
              <a:t>Urban Institute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42E43"/>
                </a:solidFill>
                <a:latin typeface="Aptos Display" panose="020B0004020202020204" pitchFamily="34" charset="0"/>
                <a:hlinkClick r:id="rId4"/>
              </a:rPr>
              <a:t>mkarpman@urban.org</a:t>
            </a:r>
            <a:r>
              <a:rPr lang="en-US" dirty="0">
                <a:solidFill>
                  <a:srgbClr val="042E43"/>
                </a:solidFill>
                <a:latin typeface="Aptos Display" panose="020B0004020202020204" pitchFamily="34" charset="0"/>
              </a:rPr>
              <a:t>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42E43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28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Custom 2">
      <a:dk1>
        <a:srgbClr val="494546"/>
      </a:dk1>
      <a:lt1>
        <a:srgbClr val="FFFFFF"/>
      </a:lt1>
      <a:dk2>
        <a:srgbClr val="1A8ECE"/>
      </a:dk2>
      <a:lt2>
        <a:srgbClr val="FFFFFF"/>
      </a:lt2>
      <a:accent1>
        <a:srgbClr val="169CEC"/>
      </a:accent1>
      <a:accent2>
        <a:srgbClr val="C8C8C8"/>
      </a:accent2>
      <a:accent3>
        <a:srgbClr val="FCB300"/>
      </a:accent3>
      <a:accent4>
        <a:srgbClr val="E50178"/>
      </a:accent4>
      <a:accent5>
        <a:srgbClr val="44AD32"/>
      </a:accent5>
      <a:accent6>
        <a:srgbClr val="D31117"/>
      </a:accent6>
      <a:hlink>
        <a:srgbClr val="169CEC"/>
      </a:hlink>
      <a:folHlink>
        <a:srgbClr val="169CEC"/>
      </a:folHlink>
    </a:clrScheme>
    <a:fontScheme name="Urban">
      <a:majorFont>
        <a:latin typeface="Lat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8355FE9-FAAB-5446-8702-2315DAFC621D}" vid="{BA2ED854-785E-2548-AC2F-EF1190E7FD9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a68a3cc-b8c6-4b6b-8b24-f96058b06dc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298AF5DE37E6438153B314CF2CA997" ma:contentTypeVersion="18" ma:contentTypeDescription="Create a new document." ma:contentTypeScope="" ma:versionID="a6642e0437a38de186c375240393c5df">
  <xsd:schema xmlns:xsd="http://www.w3.org/2001/XMLSchema" xmlns:xs="http://www.w3.org/2001/XMLSchema" xmlns:p="http://schemas.microsoft.com/office/2006/metadata/properties" xmlns:ns3="da68a3cc-b8c6-4b6b-8b24-f96058b06dcb" xmlns:ns4="bd621bce-2f0e-45c4-8e92-b54e04f97eab" targetNamespace="http://schemas.microsoft.com/office/2006/metadata/properties" ma:root="true" ma:fieldsID="1acd3c6f2517728fce67a5765f050bf5" ns3:_="" ns4:_="">
    <xsd:import namespace="da68a3cc-b8c6-4b6b-8b24-f96058b06dcb"/>
    <xsd:import namespace="bd621bce-2f0e-45c4-8e92-b54e04f97e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Location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68a3cc-b8c6-4b6b-8b24-f96058b06d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21bce-2f0e-45c4-8e92-b54e04f97ea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409167-65AB-4AA2-AF47-1F743F45D95D}">
  <ds:schemaRefs>
    <ds:schemaRef ds:uri="bd621bce-2f0e-45c4-8e92-b54e04f97eab"/>
    <ds:schemaRef ds:uri="da68a3cc-b8c6-4b6b-8b24-f96058b06dc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0E44CCB-7A02-4AEB-ADF1-C630EEF729DB}">
  <ds:schemaRefs>
    <ds:schemaRef ds:uri="bd621bce-2f0e-45c4-8e92-b54e04f97eab"/>
    <ds:schemaRef ds:uri="da68a3cc-b8c6-4b6b-8b24-f96058b06d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F79D4C6-B33B-456C-91C5-C84092A69BD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d48189a-8772-4db8-af59-30e61f44b362}" enabled="0" method="" siteId="{1d48189a-8772-4db8-af59-30e61f44b36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1304</TotalTime>
  <Words>1857</Words>
  <Application>Microsoft Office PowerPoint</Application>
  <PresentationFormat>Widescreen</PresentationFormat>
  <Paragraphs>220</Paragraphs>
  <Slides>31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Lato</vt:lpstr>
      <vt:lpstr>Museo Sans 700</vt:lpstr>
      <vt:lpstr>Wingdings</vt:lpstr>
      <vt:lpstr>Office Theme</vt:lpstr>
      <vt:lpstr>1_Office Theme</vt:lpstr>
      <vt:lpstr> Medicaid, Medicare, and the ACA: Covering Changing Policies in the Context of the  US Health Care Affordability Challenge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Nearly Half Of Adults Ages 18-64 Had Difficulty Affording Healthcare For Their Families In 2025</vt:lpstr>
      <vt:lpstr>PowerPoint Presentation</vt:lpstr>
      <vt:lpstr>PowerPoint Presentation</vt:lpstr>
      <vt:lpstr>Medicaid and the ACA: Overview </vt:lpstr>
      <vt:lpstr>Medicaid’s Role in the US Health System (1)  </vt:lpstr>
      <vt:lpstr>Medicaid’s Role in the US Health System (2)  </vt:lpstr>
      <vt:lpstr>Medicaid pays over 60% of all spending on long-term services and supports</vt:lpstr>
      <vt:lpstr>ACA Individual Market Reforms </vt:lpstr>
      <vt:lpstr>Marketplaces</vt:lpstr>
      <vt:lpstr>The number of uninsured people in the US declined by 40% under the ACA…  …but recent policy changes are expected to increase the uninsured rate and families’ exposure to high costs and reduce health care access. </vt:lpstr>
      <vt:lpstr>Medicaid Changes in HR 1 (1) </vt:lpstr>
      <vt:lpstr>Medicaid Changes in HR 1 (2) </vt:lpstr>
      <vt:lpstr>Marketplace Changes in HR 1 </vt:lpstr>
      <vt:lpstr>Covering HR 1</vt:lpstr>
      <vt:lpstr>Covering HR 1: Medicaid Work Requirements and Definitions of “Able-Bodied” vs. Disabled</vt:lpstr>
      <vt:lpstr>Covering HR 1: Most Expansion Enrollees Are Working, Looking for Work, or Could Meet Exemption Criteria</vt:lpstr>
      <vt:lpstr>Covering HR 1: Coverage Loss Under Work Requirements Is Driven by Low Awareness and Added Paperwork Burden</vt:lpstr>
      <vt:lpstr>Projected Decline in Average Monthly Medicaid Expansion Enrollment in 2028 Under OBBBA’s Work Requirements and Six-Month Redeterminations, By Mitigation Scenario</vt:lpstr>
      <vt:lpstr>Covering HR 1: Implications of Coverage Loss</vt:lpstr>
      <vt:lpstr>Selected Urban Institute research publications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Hempstead, Katherine</dc:creator>
  <cp:lastModifiedBy>Karpman, Michael</cp:lastModifiedBy>
  <cp:revision>84</cp:revision>
  <dcterms:created xsi:type="dcterms:W3CDTF">2026-04-28T12:50:25Z</dcterms:created>
  <dcterms:modified xsi:type="dcterms:W3CDTF">2026-09-20T20:53:32Z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0x01010086298AF5DE37E6438153B314CF2CA997</vt:lpwstr>
  </property>
</Properties>
</file>