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1" r:id="rId1"/>
  </p:sldMasterIdLst>
  <p:notesMasterIdLst>
    <p:notesMasterId r:id="rId28"/>
  </p:notesMasterIdLst>
  <p:sldIdLst>
    <p:sldId id="256" r:id="rId2"/>
    <p:sldId id="266" r:id="rId3"/>
    <p:sldId id="257" r:id="rId4"/>
    <p:sldId id="258" r:id="rId5"/>
    <p:sldId id="259" r:id="rId6"/>
    <p:sldId id="260" r:id="rId7"/>
    <p:sldId id="261" r:id="rId8"/>
    <p:sldId id="279" r:id="rId9"/>
    <p:sldId id="263" r:id="rId10"/>
    <p:sldId id="276" r:id="rId11"/>
    <p:sldId id="268" r:id="rId12"/>
    <p:sldId id="269" r:id="rId13"/>
    <p:sldId id="275" r:id="rId14"/>
    <p:sldId id="274" r:id="rId15"/>
    <p:sldId id="273" r:id="rId16"/>
    <p:sldId id="283" r:id="rId17"/>
    <p:sldId id="280" r:id="rId18"/>
    <p:sldId id="278" r:id="rId19"/>
    <p:sldId id="282" r:id="rId20"/>
    <p:sldId id="281" r:id="rId21"/>
    <p:sldId id="284" r:id="rId22"/>
    <p:sldId id="285" r:id="rId23"/>
    <p:sldId id="286" r:id="rId24"/>
    <p:sldId id="289" r:id="rId25"/>
    <p:sldId id="287" r:id="rId26"/>
    <p:sldId id="28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35"/>
    <p:restoredTop sz="94637"/>
  </p:normalViewPr>
  <p:slideViewPr>
    <p:cSldViewPr snapToGrid="0">
      <p:cViewPr>
        <p:scale>
          <a:sx n="117" d="100"/>
          <a:sy n="117" d="100"/>
        </p:scale>
        <p:origin x="144" y="8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DCADB6-127B-4C63-8647-B7B372298842}" type="doc">
      <dgm:prSet loTypeId="urn:microsoft.com/office/officeart/2005/8/layout/process4" loCatId="process" qsTypeId="urn:microsoft.com/office/officeart/2005/8/quickstyle/simple1#18" qsCatId="simple" csTypeId="urn:microsoft.com/office/officeart/2005/8/colors/accent1_2#15" csCatId="accent1" phldr="1"/>
      <dgm:spPr/>
      <dgm:t>
        <a:bodyPr/>
        <a:lstStyle/>
        <a:p>
          <a:endParaRPr lang="en-US"/>
        </a:p>
      </dgm:t>
    </dgm:pt>
    <dgm:pt modelId="{E30F67F0-76AD-4711-89F5-5793A73216BE}">
      <dgm:prSet/>
      <dgm:spPr/>
      <dgm:t>
        <a:bodyPr/>
        <a:lstStyle/>
        <a:p>
          <a:r>
            <a:rPr lang="en-US"/>
            <a:t>Journalist:  “Help! I need to find a scientist in Florida who can talk about red snapper spawning patterns, and my deadline is tomorrow!” </a:t>
          </a:r>
        </a:p>
      </dgm:t>
    </dgm:pt>
    <dgm:pt modelId="{C15A231F-274B-4392-9F29-18E8E01E7A5B}" type="parTrans" cxnId="{6B82AAD1-C74D-4621-A245-F817EB51BB1D}">
      <dgm:prSet/>
      <dgm:spPr/>
      <dgm:t>
        <a:bodyPr/>
        <a:lstStyle/>
        <a:p>
          <a:endParaRPr lang="en-US"/>
        </a:p>
      </dgm:t>
    </dgm:pt>
    <dgm:pt modelId="{20E48F9F-8719-4EB7-B5D5-9428F435B467}" type="sibTrans" cxnId="{6B82AAD1-C74D-4621-A245-F817EB51BB1D}">
      <dgm:prSet/>
      <dgm:spPr/>
      <dgm:t>
        <a:bodyPr/>
        <a:lstStyle/>
        <a:p>
          <a:endParaRPr lang="en-US"/>
        </a:p>
      </dgm:t>
    </dgm:pt>
    <dgm:pt modelId="{4B67531F-9D9B-4DAC-94B0-83A1659BD2FA}">
      <dgm:prSet/>
      <dgm:spPr/>
      <dgm:t>
        <a:bodyPr/>
        <a:lstStyle/>
        <a:p>
          <a:r>
            <a:rPr lang="en-US"/>
            <a:t>SciLine: “Sure! Give us a couple of hours!”</a:t>
          </a:r>
        </a:p>
      </dgm:t>
    </dgm:pt>
    <dgm:pt modelId="{283C20F4-01E1-4296-A256-90BE3A8CEBCF}" type="parTrans" cxnId="{1A3A1D3D-30FC-430A-B056-E5516927FDCE}">
      <dgm:prSet/>
      <dgm:spPr/>
      <dgm:t>
        <a:bodyPr/>
        <a:lstStyle/>
        <a:p>
          <a:endParaRPr lang="en-US"/>
        </a:p>
      </dgm:t>
    </dgm:pt>
    <dgm:pt modelId="{1CB0A44A-FBB6-4F78-9C38-84234DA275E5}" type="sibTrans" cxnId="{1A3A1D3D-30FC-430A-B056-E5516927FDCE}">
      <dgm:prSet/>
      <dgm:spPr/>
      <dgm:t>
        <a:bodyPr/>
        <a:lstStyle/>
        <a:p>
          <a:endParaRPr lang="en-US"/>
        </a:p>
      </dgm:t>
    </dgm:pt>
    <dgm:pt modelId="{607B6C7D-F2A5-D64B-96CD-1F9DA1994896}" type="pres">
      <dgm:prSet presAssocID="{0BDCADB6-127B-4C63-8647-B7B372298842}" presName="Name0" presStyleCnt="0">
        <dgm:presLayoutVars>
          <dgm:dir/>
          <dgm:animLvl val="lvl"/>
          <dgm:resizeHandles val="exact"/>
        </dgm:presLayoutVars>
      </dgm:prSet>
      <dgm:spPr/>
    </dgm:pt>
    <dgm:pt modelId="{C3805A78-3F5E-B342-81EF-30A215A32F3F}" type="pres">
      <dgm:prSet presAssocID="{4B67531F-9D9B-4DAC-94B0-83A1659BD2FA}" presName="boxAndChildren" presStyleCnt="0"/>
      <dgm:spPr/>
    </dgm:pt>
    <dgm:pt modelId="{60F9CF1B-3957-414E-B59C-93E51E3C35EE}" type="pres">
      <dgm:prSet presAssocID="{4B67531F-9D9B-4DAC-94B0-83A1659BD2FA}" presName="parentTextBox" presStyleLbl="node1" presStyleIdx="0" presStyleCnt="2"/>
      <dgm:spPr/>
    </dgm:pt>
    <dgm:pt modelId="{D5BCFB14-F0C7-C94F-AB00-DD03CE28966B}" type="pres">
      <dgm:prSet presAssocID="{20E48F9F-8719-4EB7-B5D5-9428F435B467}" presName="sp" presStyleCnt="0"/>
      <dgm:spPr/>
    </dgm:pt>
    <dgm:pt modelId="{FAABF7BD-F2E4-3D45-9E31-5AD214A0F227}" type="pres">
      <dgm:prSet presAssocID="{E30F67F0-76AD-4711-89F5-5793A73216BE}" presName="arrowAndChildren" presStyleCnt="0"/>
      <dgm:spPr/>
    </dgm:pt>
    <dgm:pt modelId="{4871174F-56C8-F74B-BE94-AA660A355E61}" type="pres">
      <dgm:prSet presAssocID="{E30F67F0-76AD-4711-89F5-5793A73216BE}" presName="parentTextArrow" presStyleLbl="node1" presStyleIdx="1" presStyleCnt="2"/>
      <dgm:spPr/>
    </dgm:pt>
  </dgm:ptLst>
  <dgm:cxnLst>
    <dgm:cxn modelId="{1A3A1D3D-30FC-430A-B056-E5516927FDCE}" srcId="{0BDCADB6-127B-4C63-8647-B7B372298842}" destId="{4B67531F-9D9B-4DAC-94B0-83A1659BD2FA}" srcOrd="1" destOrd="0" parTransId="{283C20F4-01E1-4296-A256-90BE3A8CEBCF}" sibTransId="{1CB0A44A-FBB6-4F78-9C38-84234DA275E5}"/>
    <dgm:cxn modelId="{DAD2BA52-F1FC-3B48-B47C-055D392F5F76}" type="presOf" srcId="{E30F67F0-76AD-4711-89F5-5793A73216BE}" destId="{4871174F-56C8-F74B-BE94-AA660A355E61}" srcOrd="0" destOrd="0" presId="urn:microsoft.com/office/officeart/2005/8/layout/process4"/>
    <dgm:cxn modelId="{7A616ABE-6BDE-314A-AEC1-E816708EA9F7}" type="presOf" srcId="{0BDCADB6-127B-4C63-8647-B7B372298842}" destId="{607B6C7D-F2A5-D64B-96CD-1F9DA1994896}" srcOrd="0" destOrd="0" presId="urn:microsoft.com/office/officeart/2005/8/layout/process4"/>
    <dgm:cxn modelId="{6B82AAD1-C74D-4621-A245-F817EB51BB1D}" srcId="{0BDCADB6-127B-4C63-8647-B7B372298842}" destId="{E30F67F0-76AD-4711-89F5-5793A73216BE}" srcOrd="0" destOrd="0" parTransId="{C15A231F-274B-4392-9F29-18E8E01E7A5B}" sibTransId="{20E48F9F-8719-4EB7-B5D5-9428F435B467}"/>
    <dgm:cxn modelId="{0A2F49D7-338D-C74F-B979-4278E064AD6E}" type="presOf" srcId="{4B67531F-9D9B-4DAC-94B0-83A1659BD2FA}" destId="{60F9CF1B-3957-414E-B59C-93E51E3C35EE}" srcOrd="0" destOrd="0" presId="urn:microsoft.com/office/officeart/2005/8/layout/process4"/>
    <dgm:cxn modelId="{6C8EB7D0-E24C-8C4E-86EA-D15E0E8BF147}" type="presParOf" srcId="{607B6C7D-F2A5-D64B-96CD-1F9DA1994896}" destId="{C3805A78-3F5E-B342-81EF-30A215A32F3F}" srcOrd="0" destOrd="0" presId="urn:microsoft.com/office/officeart/2005/8/layout/process4"/>
    <dgm:cxn modelId="{150BDDBF-653B-FB41-8B47-8F3B8ED2CFF6}" type="presParOf" srcId="{C3805A78-3F5E-B342-81EF-30A215A32F3F}" destId="{60F9CF1B-3957-414E-B59C-93E51E3C35EE}" srcOrd="0" destOrd="0" presId="urn:microsoft.com/office/officeart/2005/8/layout/process4"/>
    <dgm:cxn modelId="{752DF915-2247-7646-8A50-F649EDBB2A6D}" type="presParOf" srcId="{607B6C7D-F2A5-D64B-96CD-1F9DA1994896}" destId="{D5BCFB14-F0C7-C94F-AB00-DD03CE28966B}" srcOrd="1" destOrd="0" presId="urn:microsoft.com/office/officeart/2005/8/layout/process4"/>
    <dgm:cxn modelId="{A554EFC6-0932-0D47-AEF5-5C9EA96DE3B2}" type="presParOf" srcId="{607B6C7D-F2A5-D64B-96CD-1F9DA1994896}" destId="{FAABF7BD-F2E4-3D45-9E31-5AD214A0F227}" srcOrd="2" destOrd="0" presId="urn:microsoft.com/office/officeart/2005/8/layout/process4"/>
    <dgm:cxn modelId="{11506F1C-2812-B943-957C-AE72B5B15884}" type="presParOf" srcId="{FAABF7BD-F2E4-3D45-9E31-5AD214A0F227}" destId="{4871174F-56C8-F74B-BE94-AA660A355E61}"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F9CF1B-3957-414E-B59C-93E51E3C35EE}">
      <dsp:nvSpPr>
        <dsp:cNvPr id="0" name=""/>
        <dsp:cNvSpPr/>
      </dsp:nvSpPr>
      <dsp:spPr>
        <a:xfrm>
          <a:off x="0" y="1393195"/>
          <a:ext cx="8238310" cy="91408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SciLine: “Sure! Give us a couple of hours!”</a:t>
          </a:r>
        </a:p>
      </dsp:txBody>
      <dsp:txXfrm>
        <a:off x="0" y="1393195"/>
        <a:ext cx="8238310" cy="914087"/>
      </dsp:txXfrm>
    </dsp:sp>
    <dsp:sp modelId="{4871174F-56C8-F74B-BE94-AA660A355E61}">
      <dsp:nvSpPr>
        <dsp:cNvPr id="0" name=""/>
        <dsp:cNvSpPr/>
      </dsp:nvSpPr>
      <dsp:spPr>
        <a:xfrm rot="10800000">
          <a:off x="0" y="1040"/>
          <a:ext cx="8238310" cy="1405866"/>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marL="0" lvl="0" indent="0" algn="ctr" defTabSz="844550">
            <a:lnSpc>
              <a:spcPct val="90000"/>
            </a:lnSpc>
            <a:spcBef>
              <a:spcPct val="0"/>
            </a:spcBef>
            <a:spcAft>
              <a:spcPct val="35000"/>
            </a:spcAft>
            <a:buNone/>
          </a:pPr>
          <a:r>
            <a:rPr lang="en-US" sz="1900" kern="1200"/>
            <a:t>Journalist:  “Help! I need to find a scientist in Florida who can talk about red snapper spawning patterns, and my deadline is tomorrow!” </a:t>
          </a:r>
        </a:p>
      </dsp:txBody>
      <dsp:txXfrm rot="10800000">
        <a:off x="0" y="1040"/>
        <a:ext cx="8238310" cy="913490"/>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1819C5-0C36-1B4E-99F3-088ED43514EA}" type="datetimeFigureOut">
              <a:rPr lang="en-US" smtClean="0"/>
              <a:t>9/12/26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C5E79A-E698-B04C-86D0-47C55C65CE13}" type="slidenum">
              <a:rPr lang="en-US" smtClean="0"/>
              <a:t>‹#›</a:t>
            </a:fld>
            <a:endParaRPr lang="en-US"/>
          </a:p>
        </p:txBody>
      </p:sp>
    </p:spTree>
    <p:extLst>
      <p:ext uri="{BB962C8B-B14F-4D97-AF65-F5344CB8AC3E}">
        <p14:creationId xmlns:p14="http://schemas.microsoft.com/office/powerpoint/2010/main" val="2712889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Tomorrow at 1 p.m. ET</a:t>
            </a:r>
          </a:p>
        </p:txBody>
      </p:sp>
      <p:sp>
        <p:nvSpPr>
          <p:cNvPr id="4" name="Slide Number Placeholder 3"/>
          <p:cNvSpPr>
            <a:spLocks noGrp="1"/>
          </p:cNvSpPr>
          <p:nvPr>
            <p:ph type="sldNum" sz="quarter" idx="5"/>
          </p:nvPr>
        </p:nvSpPr>
        <p:spPr/>
        <p:txBody>
          <a:bodyPr/>
          <a:lstStyle/>
          <a:p>
            <a:fld id="{BCC5E79A-E698-B04C-86D0-47C55C65CE13}" type="slidenum">
              <a:rPr lang="en-US" smtClean="0"/>
              <a:t>5</a:t>
            </a:fld>
            <a:endParaRPr lang="en-US"/>
          </a:p>
        </p:txBody>
      </p:sp>
    </p:spTree>
    <p:extLst>
      <p:ext uri="{BB962C8B-B14F-4D97-AF65-F5344CB8AC3E}">
        <p14:creationId xmlns:p14="http://schemas.microsoft.com/office/powerpoint/2010/main" val="543312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35934193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866122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2555B-6E6A-417B-6659-67A11D711D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40A667-11A1-E7BC-0CC7-5CA022F347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6FED39-A56C-AFAF-2FE6-CAA86230CEDF}"/>
              </a:ext>
            </a:extLst>
          </p:cNvPr>
          <p:cNvSpPr>
            <a:spLocks noGrp="1"/>
          </p:cNvSpPr>
          <p:nvPr>
            <p:ph type="body" idx="1"/>
          </p:nvPr>
        </p:nvSpPr>
        <p:spPr/>
        <p:txBody>
          <a:bodyPr/>
          <a:lstStyle/>
          <a:p>
            <a:r>
              <a:rPr lang="en-US"/>
              <a:t>Second is from two MIT Media Lab studies.  Third was from a study that showed some people a video about Risk Limited Audits. </a:t>
            </a:r>
            <a:endParaRPr lang="en-US" dirty="0"/>
          </a:p>
        </p:txBody>
      </p:sp>
      <p:sp>
        <p:nvSpPr>
          <p:cNvPr id="4" name="Slide Number Placeholder 3">
            <a:extLst>
              <a:ext uri="{FF2B5EF4-FFF2-40B4-BE49-F238E27FC236}">
                <a16:creationId xmlns:a16="http://schemas.microsoft.com/office/drawing/2014/main" id="{19AAF7AC-0FA2-0049-CD4F-4B8245A1F8B2}"/>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604999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F4E480B-94D6-46F9-A2B6-B98D311FDC19}"/>
              </a:ext>
            </a:extLst>
          </p:cNvPr>
          <p:cNvGrpSpPr/>
          <p:nvPr/>
        </p:nvGrpSpPr>
        <p:grpSpPr>
          <a:xfrm>
            <a:off x="0" y="0"/>
            <a:ext cx="12191999" cy="6861600"/>
            <a:chOff x="1" y="0"/>
            <a:chExt cx="12191999" cy="6861600"/>
          </a:xfrm>
        </p:grpSpPr>
        <p:sp>
          <p:nvSpPr>
            <p:cNvPr id="10" name="Rectangle 9">
              <a:extLst>
                <a:ext uri="{FF2B5EF4-FFF2-40B4-BE49-F238E27FC236}">
                  <a16:creationId xmlns:a16="http://schemas.microsoft.com/office/drawing/2014/main" id="{07183CDE-91A1-40C3-8E80-66F89E1C2D53}"/>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1" name="Oval 10">
              <a:extLst>
                <a:ext uri="{FF2B5EF4-FFF2-40B4-BE49-F238E27FC236}">
                  <a16:creationId xmlns:a16="http://schemas.microsoft.com/office/drawing/2014/main" id="{A6756515-F9AA-46BD-8DD2-AA15BA492AC0}"/>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Oval 11">
              <a:extLst>
                <a:ext uri="{FF2B5EF4-FFF2-40B4-BE49-F238E27FC236}">
                  <a16:creationId xmlns:a16="http://schemas.microsoft.com/office/drawing/2014/main" id="{ABA365E2-8B71-408B-9092-0104216AC7AC}"/>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13" name="Group 12">
              <a:extLst>
                <a:ext uri="{FF2B5EF4-FFF2-40B4-BE49-F238E27FC236}">
                  <a16:creationId xmlns:a16="http://schemas.microsoft.com/office/drawing/2014/main" id="{BEDB8D7A-1BF6-4CDB-B93A-7736955F5043}"/>
                </a:ext>
              </a:extLst>
            </p:cNvPr>
            <p:cNvGrpSpPr>
              <a:grpSpLocks noChangeAspect="1"/>
            </p:cNvGrpSpPr>
            <p:nvPr/>
          </p:nvGrpSpPr>
          <p:grpSpPr>
            <a:xfrm>
              <a:off x="690092" y="0"/>
              <a:ext cx="10800000" cy="6858000"/>
              <a:chOff x="2328000" y="0"/>
              <a:chExt cx="2880000" cy="1440000"/>
            </a:xfrm>
          </p:grpSpPr>
          <p:sp>
            <p:nvSpPr>
              <p:cNvPr id="18" name="Rectangle 17">
                <a:extLst>
                  <a:ext uri="{FF2B5EF4-FFF2-40B4-BE49-F238E27FC236}">
                    <a16:creationId xmlns:a16="http://schemas.microsoft.com/office/drawing/2014/main" id="{5AACD774-5167-46C7-8A62-6E2FE4BE9469}"/>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06E0F2D8-452E-48F9-9912-C47EAEAE180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4" name="Group 13">
              <a:extLst>
                <a:ext uri="{FF2B5EF4-FFF2-40B4-BE49-F238E27FC236}">
                  <a16:creationId xmlns:a16="http://schemas.microsoft.com/office/drawing/2014/main" id="{91FBBF95-430B-427C-A6E8-DB899217FC00}"/>
                </a:ext>
              </a:extLst>
            </p:cNvPr>
            <p:cNvGrpSpPr>
              <a:grpSpLocks noChangeAspect="1"/>
            </p:cNvGrpSpPr>
            <p:nvPr/>
          </p:nvGrpSpPr>
          <p:grpSpPr>
            <a:xfrm rot="5400000">
              <a:off x="7048499" y="1714500"/>
              <a:ext cx="6858000" cy="3429000"/>
              <a:chOff x="0" y="0"/>
              <a:chExt cx="2880000" cy="1440000"/>
            </a:xfrm>
          </p:grpSpPr>
          <p:sp>
            <p:nvSpPr>
              <p:cNvPr id="16" name="Rectangle 15">
                <a:extLst>
                  <a:ext uri="{FF2B5EF4-FFF2-40B4-BE49-F238E27FC236}">
                    <a16:creationId xmlns:a16="http://schemas.microsoft.com/office/drawing/2014/main" id="{BEE64698-3ED2-4395-B7FC-65248E437E0A}"/>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7" name="Rectangle 16">
                <a:extLst>
                  <a:ext uri="{FF2B5EF4-FFF2-40B4-BE49-F238E27FC236}">
                    <a16:creationId xmlns:a16="http://schemas.microsoft.com/office/drawing/2014/main" id="{FE20B1E1-CE09-4C2A-A3FB-DB8026C54E9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5" name="Rectangle 14">
              <a:extLst>
                <a:ext uri="{FF2B5EF4-FFF2-40B4-BE49-F238E27FC236}">
                  <a16:creationId xmlns:a16="http://schemas.microsoft.com/office/drawing/2014/main" id="{0CB2405B-A907-48B3-906A-FB3573C0B282}"/>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0" name="Rectangle 19">
            <a:extLst>
              <a:ext uri="{FF2B5EF4-FFF2-40B4-BE49-F238E27FC236}">
                <a16:creationId xmlns:a16="http://schemas.microsoft.com/office/drawing/2014/main" id="{6DC8E2D9-6729-4614-8667-C1016D3182E4}"/>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5CEEBB1-1A1F-4A2C-B805-719CF98F68AB}"/>
              </a:ext>
            </a:extLst>
          </p:cNvPr>
          <p:cNvSpPr>
            <a:spLocks noGrp="1"/>
          </p:cNvSpPr>
          <p:nvPr>
            <p:ph type="ctrTitle"/>
          </p:nvPr>
        </p:nvSpPr>
        <p:spPr>
          <a:xfrm>
            <a:off x="540000" y="540000"/>
            <a:ext cx="11090273" cy="3798000"/>
          </a:xfrm>
        </p:spPr>
        <p:txBody>
          <a:bodyPr anchor="b"/>
          <a:lstStyle>
            <a:lvl1pPr algn="l">
              <a:defRPr sz="8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D6CC87B-ED2D-4303-BD40-E7AF14C03EF1}"/>
              </a:ext>
            </a:extLst>
          </p:cNvPr>
          <p:cNvSpPr>
            <a:spLocks noGrp="1"/>
          </p:cNvSpPr>
          <p:nvPr>
            <p:ph type="subTitle" idx="1"/>
          </p:nvPr>
        </p:nvSpPr>
        <p:spPr>
          <a:xfrm>
            <a:off x="540000" y="4508500"/>
            <a:ext cx="7345362" cy="1800224"/>
          </a:xfrm>
        </p:spPr>
        <p:txBody>
          <a:bodyPr/>
          <a:lstStyle>
            <a:lvl1pPr marL="0" indent="0" algn="l">
              <a:buNone/>
              <a:defRPr sz="16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5D880B4-5679-491C-963F-EC47B048C559}"/>
              </a:ext>
            </a:extLst>
          </p:cNvPr>
          <p:cNvSpPr>
            <a:spLocks noGrp="1"/>
          </p:cNvSpPr>
          <p:nvPr>
            <p:ph type="dt" sz="half" idx="10"/>
          </p:nvPr>
        </p:nvSpPr>
        <p:spPr/>
        <p:txBody>
          <a:bodyPr/>
          <a:lstStyle/>
          <a:p>
            <a:fld id="{7CF0BCE0-945C-4FDF-95A1-2149B1FF5B83}" type="datetimeFigureOut">
              <a:rPr lang="en-US" smtClean="0"/>
              <a:t>9/12/26</a:t>
            </a:fld>
            <a:endParaRPr lang="en-US"/>
          </a:p>
        </p:txBody>
      </p:sp>
      <p:sp>
        <p:nvSpPr>
          <p:cNvPr id="5" name="Footer Placeholder 4">
            <a:extLst>
              <a:ext uri="{FF2B5EF4-FFF2-40B4-BE49-F238E27FC236}">
                <a16:creationId xmlns:a16="http://schemas.microsoft.com/office/drawing/2014/main" id="{01865D6D-3F98-4BE8-A069-B964099028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0CD51D-8E06-4959-88C9-647415079FC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125669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67416F32-9D98-4340-82E8-E90CE00AD2AC}"/>
              </a:ext>
            </a:extLst>
          </p:cNvPr>
          <p:cNvGrpSpPr/>
          <p:nvPr/>
        </p:nvGrpSpPr>
        <p:grpSpPr>
          <a:xfrm flipV="1">
            <a:off x="0" y="-1"/>
            <a:ext cx="12191999" cy="6861601"/>
            <a:chOff x="0" y="-1"/>
            <a:chExt cx="12191999" cy="6861601"/>
          </a:xfrm>
        </p:grpSpPr>
        <p:sp>
          <p:nvSpPr>
            <p:cNvPr id="20" name="Rectangle 19">
              <a:extLst>
                <a:ext uri="{FF2B5EF4-FFF2-40B4-BE49-F238E27FC236}">
                  <a16:creationId xmlns:a16="http://schemas.microsoft.com/office/drawing/2014/main" id="{66375AB4-82BB-418F-A50F-6180F68724A4}"/>
                </a:ext>
              </a:extLst>
            </p:cNvPr>
            <p:cNvSpPr>
              <a:spLocks noChangeAspect="1"/>
            </p:cNvSpPr>
            <p:nvPr/>
          </p:nvSpPr>
          <p:spPr>
            <a:xfrm>
              <a:off x="0" y="0"/>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1" name="Oval 20">
              <a:extLst>
                <a:ext uri="{FF2B5EF4-FFF2-40B4-BE49-F238E27FC236}">
                  <a16:creationId xmlns:a16="http://schemas.microsoft.com/office/drawing/2014/main" id="{3FDD54B2-4A3F-4BFE-8FF0-82CA73F4AE8F}"/>
                </a:ext>
              </a:extLst>
            </p:cNvPr>
            <p:cNvSpPr>
              <a:spLocks noChangeAspect="1"/>
            </p:cNvSpPr>
            <p:nvPr/>
          </p:nvSpPr>
          <p:spPr>
            <a:xfrm>
              <a:off x="5750280" y="2148106"/>
              <a:ext cx="4320000" cy="4320000"/>
            </a:xfrm>
            <a:prstGeom prst="ellipse">
              <a:avLst/>
            </a:prstGeom>
            <a:solidFill>
              <a:schemeClr val="accent3">
                <a:alpha val="6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2" name="Oval 21">
              <a:extLst>
                <a:ext uri="{FF2B5EF4-FFF2-40B4-BE49-F238E27FC236}">
                  <a16:creationId xmlns:a16="http://schemas.microsoft.com/office/drawing/2014/main" id="{30876F96-77AB-4E72-B1D2-FA45F4E3C04D}"/>
                </a:ext>
              </a:extLst>
            </p:cNvPr>
            <p:cNvSpPr>
              <a:spLocks noChangeAspect="1"/>
            </p:cNvSpPr>
            <p:nvPr/>
          </p:nvSpPr>
          <p:spPr>
            <a:xfrm>
              <a:off x="0" y="0"/>
              <a:ext cx="6347046" cy="6347046"/>
            </a:xfrm>
            <a:prstGeom prst="ellipse">
              <a:avLst/>
            </a:prstGeom>
            <a:solidFill>
              <a:schemeClr val="accent3">
                <a:alpha val="2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23" name="Group 22">
              <a:extLst>
                <a:ext uri="{FF2B5EF4-FFF2-40B4-BE49-F238E27FC236}">
                  <a16:creationId xmlns:a16="http://schemas.microsoft.com/office/drawing/2014/main" id="{BB08A2E9-6518-449E-940B-8518A1D850BB}"/>
                </a:ext>
              </a:extLst>
            </p:cNvPr>
            <p:cNvGrpSpPr>
              <a:grpSpLocks noChangeAspect="1"/>
            </p:cNvGrpSpPr>
            <p:nvPr/>
          </p:nvGrpSpPr>
          <p:grpSpPr>
            <a:xfrm rot="10800000">
              <a:off x="0" y="-1"/>
              <a:ext cx="10800000" cy="6858000"/>
              <a:chOff x="2328000" y="0"/>
              <a:chExt cx="2880000" cy="1440000"/>
            </a:xfrm>
          </p:grpSpPr>
          <p:sp>
            <p:nvSpPr>
              <p:cNvPr id="28" name="Rectangle 27">
                <a:extLst>
                  <a:ext uri="{FF2B5EF4-FFF2-40B4-BE49-F238E27FC236}">
                    <a16:creationId xmlns:a16="http://schemas.microsoft.com/office/drawing/2014/main" id="{60A86BE0-76B3-4EA0-BA2D-05266013A814}"/>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9" name="Rectangle 28">
                <a:extLst>
                  <a:ext uri="{FF2B5EF4-FFF2-40B4-BE49-F238E27FC236}">
                    <a16:creationId xmlns:a16="http://schemas.microsoft.com/office/drawing/2014/main" id="{6BA13564-810C-4398-AA63-67B020811FCB}"/>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5" name="Rectangle 24">
              <a:extLst>
                <a:ext uri="{FF2B5EF4-FFF2-40B4-BE49-F238E27FC236}">
                  <a16:creationId xmlns:a16="http://schemas.microsoft.com/office/drawing/2014/main" id="{3555E1EF-6216-47FA-BBCA-7C0C8C2DAB8C}"/>
                </a:ext>
              </a:extLst>
            </p:cNvPr>
            <p:cNvSpPr>
              <a:spLocks noChangeAspect="1"/>
            </p:cNvSpPr>
            <p:nvPr/>
          </p:nvSpPr>
          <p:spPr>
            <a:xfrm rot="10800000">
              <a:off x="5602286" y="271887"/>
              <a:ext cx="6589713" cy="6589713"/>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32" name="Rectangle 31">
            <a:extLst>
              <a:ext uri="{FF2B5EF4-FFF2-40B4-BE49-F238E27FC236}">
                <a16:creationId xmlns:a16="http://schemas.microsoft.com/office/drawing/2014/main" id="{D8D85657-6A77-4466-887F-EE948B9CD2B2}"/>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C5D35498-B0C3-40BD-9407-6D0C0587E52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492F85E-0893-4D8C-816A-5193CC6DC9C0}"/>
              </a:ext>
            </a:extLst>
          </p:cNvPr>
          <p:cNvSpPr>
            <a:spLocks noGrp="1"/>
          </p:cNvSpPr>
          <p:nvPr>
            <p:ph idx="1"/>
          </p:nvPr>
        </p:nvSpPr>
        <p:spPr/>
        <p:txBody>
          <a:bodyPr/>
          <a:lstStyle>
            <a:lvl1pPr marL="270000">
              <a:defRPr/>
            </a:lvl1pPr>
            <a:lvl2pP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5D46A9C-9655-49F5-85B3-A8A37F4F5A8F}"/>
              </a:ext>
            </a:extLst>
          </p:cNvPr>
          <p:cNvSpPr>
            <a:spLocks noGrp="1"/>
          </p:cNvSpPr>
          <p:nvPr>
            <p:ph type="dt" sz="half" idx="10"/>
          </p:nvPr>
        </p:nvSpPr>
        <p:spPr/>
        <p:txBody>
          <a:bodyPr/>
          <a:lstStyle/>
          <a:p>
            <a:fld id="{7CF0BCE0-945C-4FDF-95A1-2149B1FF5B83}" type="datetimeFigureOut">
              <a:rPr lang="en-US" smtClean="0"/>
              <a:t>9/12/26</a:t>
            </a:fld>
            <a:endParaRPr lang="en-US"/>
          </a:p>
        </p:txBody>
      </p:sp>
      <p:sp>
        <p:nvSpPr>
          <p:cNvPr id="5" name="Footer Placeholder 4">
            <a:extLst>
              <a:ext uri="{FF2B5EF4-FFF2-40B4-BE49-F238E27FC236}">
                <a16:creationId xmlns:a16="http://schemas.microsoft.com/office/drawing/2014/main" id="{72EF896C-71D7-487F-A1B9-CBBE6DF4D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8228E8-7B8A-4153-BEB2-BD5A69F2513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5684336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E54407D-DBA4-414C-ACA5-30D7B87C652B}"/>
              </a:ext>
            </a:extLst>
          </p:cNvPr>
          <p:cNvGrpSpPr/>
          <p:nvPr/>
        </p:nvGrpSpPr>
        <p:grpSpPr>
          <a:xfrm>
            <a:off x="0" y="0"/>
            <a:ext cx="12192000" cy="6858000"/>
            <a:chOff x="0" y="0"/>
            <a:chExt cx="12192000" cy="6858000"/>
          </a:xfrm>
        </p:grpSpPr>
        <p:sp>
          <p:nvSpPr>
            <p:cNvPr id="7" name="Rectangle 6">
              <a:extLst>
                <a:ext uri="{FF2B5EF4-FFF2-40B4-BE49-F238E27FC236}">
                  <a16:creationId xmlns:a16="http://schemas.microsoft.com/office/drawing/2014/main" id="{6BD518BC-8E44-4DAA-A8B9-2CFBD91DCDCD}"/>
                </a:ext>
              </a:extLst>
            </p:cNvPr>
            <p:cNvSpPr/>
            <p:nvPr/>
          </p:nvSpPr>
          <p:spPr>
            <a:xfrm rot="10800000" flipH="1">
              <a:off x="0" y="2019649"/>
              <a:ext cx="4838350" cy="483835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967C3660-39CD-431D-8E64-37508FFEAC96}"/>
                </a:ext>
              </a:extLst>
            </p:cNvPr>
            <p:cNvGrpSpPr>
              <a:grpSpLocks noChangeAspect="1"/>
            </p:cNvGrpSpPr>
            <p:nvPr/>
          </p:nvGrpSpPr>
          <p:grpSpPr>
            <a:xfrm>
              <a:off x="5603875" y="0"/>
              <a:ext cx="6521820" cy="3260910"/>
              <a:chOff x="0" y="0"/>
              <a:chExt cx="2880000" cy="1440000"/>
            </a:xfrm>
          </p:grpSpPr>
          <p:sp>
            <p:nvSpPr>
              <p:cNvPr id="9" name="Rectangle 8">
                <a:extLst>
                  <a:ext uri="{FF2B5EF4-FFF2-40B4-BE49-F238E27FC236}">
                    <a16:creationId xmlns:a16="http://schemas.microsoft.com/office/drawing/2014/main" id="{C4CCE569-E461-438A-A235-B96A542AF82F}"/>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3F9DF1F-1F74-476C-AD41-22AC3F8A65A0}"/>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EBE49ED5-9713-43D1-AE9E-3F9FE5574077}"/>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21A2854-1482-4441-85EA-D7B9F3EF56D2}"/>
                </a:ext>
              </a:extLst>
            </p:cNvPr>
            <p:cNvSpPr>
              <a:spLocks noChangeAspect="1"/>
            </p:cNvSpPr>
            <p:nvPr/>
          </p:nvSpPr>
          <p:spPr>
            <a:xfrm>
              <a:off x="494887" y="2538000"/>
              <a:ext cx="4320000" cy="4320000"/>
            </a:xfrm>
            <a:prstGeom prst="ellipse">
              <a:avLst/>
            </a:prstGeom>
            <a:solidFill>
              <a:schemeClr val="accent2">
                <a:alpha val="2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FED36A6D-894D-44DA-851C-345A414F3F68}"/>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9D36F1DF-CD42-4695-A7D0-2F5B193057E9}"/>
              </a:ext>
            </a:extLst>
          </p:cNvPr>
          <p:cNvSpPr>
            <a:spLocks noGrp="1"/>
          </p:cNvSpPr>
          <p:nvPr>
            <p:ph type="title"/>
          </p:nvPr>
        </p:nvSpPr>
        <p:spPr>
          <a:xfrm>
            <a:off x="540000" y="540000"/>
            <a:ext cx="7345362" cy="5768725"/>
          </a:xfrm>
        </p:spPr>
        <p:txBody>
          <a:bodyPr anchor="t"/>
          <a:lstStyle>
            <a:lvl1pPr>
              <a:defRPr sz="8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A549160-0F86-4FCA-8718-6980E99C7938}"/>
              </a:ext>
            </a:extLst>
          </p:cNvPr>
          <p:cNvSpPr>
            <a:spLocks noGrp="1"/>
          </p:cNvSpPr>
          <p:nvPr>
            <p:ph type="body" idx="1"/>
          </p:nvPr>
        </p:nvSpPr>
        <p:spPr>
          <a:xfrm>
            <a:off x="8075612" y="540000"/>
            <a:ext cx="3565523" cy="5768725"/>
          </a:xfrm>
        </p:spPr>
        <p:txBody>
          <a:bodyPr anchor="t"/>
          <a:lstStyle>
            <a:lvl1pPr marL="0" indent="0">
              <a:buNone/>
              <a:defRPr sz="1800" cap="all" spc="3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B5C6CBB-DABA-4F2E-8574-46747E15EA1A}"/>
              </a:ext>
            </a:extLst>
          </p:cNvPr>
          <p:cNvSpPr>
            <a:spLocks noGrp="1"/>
          </p:cNvSpPr>
          <p:nvPr>
            <p:ph type="dt" sz="half" idx="10"/>
          </p:nvPr>
        </p:nvSpPr>
        <p:spPr/>
        <p:txBody>
          <a:bodyPr/>
          <a:lstStyle/>
          <a:p>
            <a:fld id="{7CF0BCE0-945C-4FDF-95A1-2149B1FF5B83}" type="datetimeFigureOut">
              <a:rPr lang="en-US" smtClean="0"/>
              <a:t>9/12/26</a:t>
            </a:fld>
            <a:endParaRPr lang="en-US" dirty="0"/>
          </a:p>
        </p:txBody>
      </p:sp>
      <p:sp>
        <p:nvSpPr>
          <p:cNvPr id="5" name="Footer Placeholder 4">
            <a:extLst>
              <a:ext uri="{FF2B5EF4-FFF2-40B4-BE49-F238E27FC236}">
                <a16:creationId xmlns:a16="http://schemas.microsoft.com/office/drawing/2014/main" id="{8FAF86BC-9ECC-439C-BF2E-F0B7EF193B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742552-C4C9-44EE-B7CB-5A652393BA20}"/>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444209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5774299-531D-4CAC-881D-7EB68BC99FCC}"/>
              </a:ext>
            </a:extLst>
          </p:cNvPr>
          <p:cNvGrpSpPr/>
          <p:nvPr/>
        </p:nvGrpSpPr>
        <p:grpSpPr>
          <a:xfrm>
            <a:off x="0" y="-3"/>
            <a:ext cx="12192000" cy="6858003"/>
            <a:chOff x="0" y="-3"/>
            <a:chExt cx="12192000" cy="6858003"/>
          </a:xfrm>
        </p:grpSpPr>
        <p:sp useBgFill="1">
          <p:nvSpPr>
            <p:cNvPr id="9" name="Rectangle 8">
              <a:extLst>
                <a:ext uri="{FF2B5EF4-FFF2-40B4-BE49-F238E27FC236}">
                  <a16:creationId xmlns:a16="http://schemas.microsoft.com/office/drawing/2014/main" id="{A17676CF-DDCC-48C1-AC68-CDA0B9E47FD8}"/>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E052D363-F6F5-455B-A2F2-A12B30CEE528}"/>
                </a:ext>
              </a:extLst>
            </p:cNvPr>
            <p:cNvGrpSpPr>
              <a:grpSpLocks noChangeAspect="1"/>
            </p:cNvGrpSpPr>
            <p:nvPr/>
          </p:nvGrpSpPr>
          <p:grpSpPr>
            <a:xfrm>
              <a:off x="672000" y="-3"/>
              <a:ext cx="11520000" cy="5760000"/>
              <a:chOff x="5981700" y="-1"/>
              <a:chExt cx="6042660" cy="3021330"/>
            </a:xfrm>
          </p:grpSpPr>
          <p:sp>
            <p:nvSpPr>
              <p:cNvPr id="17" name="Rectangle 16">
                <a:extLst>
                  <a:ext uri="{FF2B5EF4-FFF2-40B4-BE49-F238E27FC236}">
                    <a16:creationId xmlns:a16="http://schemas.microsoft.com/office/drawing/2014/main" id="{D0C396B8-00CA-4AE9-A0A5-B4E2B2A2AC07}"/>
                  </a:ext>
                </a:extLst>
              </p:cNvPr>
              <p:cNvSpPr/>
              <p:nvPr/>
            </p:nvSpPr>
            <p:spPr>
              <a:xfrm>
                <a:off x="900303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660166-3107-4058-A259-59B0527306BD}"/>
                  </a:ext>
                </a:extLst>
              </p:cNvPr>
              <p:cNvSpPr/>
              <p:nvPr/>
            </p:nvSpPr>
            <p:spPr>
              <a:xfrm flipH="1">
                <a:off x="598170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42BE934E-3063-4D0F-AFDE-68D58D336CBE}"/>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039660FA-744A-4CB3-9BED-C59793E3BF32}"/>
                </a:ext>
              </a:extLst>
            </p:cNvPr>
            <p:cNvSpPr>
              <a:spLocks noChangeAspect="1"/>
            </p:cNvSpPr>
            <p:nvPr/>
          </p:nvSpPr>
          <p:spPr>
            <a:xfrm>
              <a:off x="0" y="2538000"/>
              <a:ext cx="4320000" cy="4320000"/>
            </a:xfrm>
            <a:prstGeom prst="ellipse">
              <a:avLst/>
            </a:prstGeom>
            <a:solidFill>
              <a:schemeClr val="accent3">
                <a:alpha val="4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E313EEC-733B-4019-8A0B-3FA768B8DB7A}"/>
                </a:ext>
              </a:extLst>
            </p:cNvPr>
            <p:cNvGrpSpPr/>
            <p:nvPr/>
          </p:nvGrpSpPr>
          <p:grpSpPr>
            <a:xfrm rot="10800000">
              <a:off x="1" y="2948940"/>
              <a:ext cx="7818118" cy="3909059"/>
              <a:chOff x="0" y="0"/>
              <a:chExt cx="2880000" cy="1440000"/>
            </a:xfrm>
          </p:grpSpPr>
          <p:sp>
            <p:nvSpPr>
              <p:cNvPr id="15" name="Rectangle 14">
                <a:extLst>
                  <a:ext uri="{FF2B5EF4-FFF2-40B4-BE49-F238E27FC236}">
                    <a16:creationId xmlns:a16="http://schemas.microsoft.com/office/drawing/2014/main" id="{421FE91F-780C-4ABD-ADE8-0EFDB7196A10}"/>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09EA389-EE78-4475-A390-5EDED23C2D68}"/>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5E492A94-8867-4C62-9D40-4023C41E0AF8}"/>
                </a:ext>
              </a:extLst>
            </p:cNvPr>
            <p:cNvSpPr>
              <a:spLocks noChangeAspect="1"/>
            </p:cNvSpPr>
            <p:nvPr/>
          </p:nvSpPr>
          <p:spPr>
            <a:xfrm rot="10800000" flipH="1">
              <a:off x="0" y="521786"/>
              <a:ext cx="6336213" cy="63362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Rectangle 18">
            <a:extLst>
              <a:ext uri="{FF2B5EF4-FFF2-40B4-BE49-F238E27FC236}">
                <a16:creationId xmlns:a16="http://schemas.microsoft.com/office/drawing/2014/main" id="{A3DAD7C5-BA12-4557-8BC4-72C69B0D59DD}"/>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54412EC-56C0-4009-B2E3-D63F9EECB9D4}"/>
              </a:ext>
            </a:extLst>
          </p:cNvPr>
          <p:cNvSpPr>
            <a:spLocks noGrp="1"/>
          </p:cNvSpPr>
          <p:nvPr>
            <p:ph type="title"/>
          </p:nvPr>
        </p:nvSpPr>
        <p:spPr>
          <a:xfrm>
            <a:off x="540000" y="539999"/>
            <a:ext cx="11090275" cy="120960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B70C84F-F3B7-4BF4-A328-BCF5ADD32944}"/>
              </a:ext>
            </a:extLst>
          </p:cNvPr>
          <p:cNvSpPr>
            <a:spLocks noGrp="1"/>
          </p:cNvSpPr>
          <p:nvPr>
            <p:ph sz="half" idx="1"/>
          </p:nvPr>
        </p:nvSpPr>
        <p:spPr>
          <a:xfrm>
            <a:off x="540000" y="1929600"/>
            <a:ext cx="5437186" cy="43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F919CD5-DBB4-4749-980D-B5B40ECB67B9}"/>
              </a:ext>
            </a:extLst>
          </p:cNvPr>
          <p:cNvSpPr>
            <a:spLocks noGrp="1"/>
          </p:cNvSpPr>
          <p:nvPr>
            <p:ph sz="half" idx="2"/>
          </p:nvPr>
        </p:nvSpPr>
        <p:spPr>
          <a:xfrm>
            <a:off x="6203950" y="1929600"/>
            <a:ext cx="5437186" cy="438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BCFC378-6572-43DF-8344-59DE8122CD12}"/>
              </a:ext>
            </a:extLst>
          </p:cNvPr>
          <p:cNvSpPr>
            <a:spLocks noGrp="1"/>
          </p:cNvSpPr>
          <p:nvPr>
            <p:ph type="dt" sz="half" idx="10"/>
          </p:nvPr>
        </p:nvSpPr>
        <p:spPr/>
        <p:txBody>
          <a:bodyPr/>
          <a:lstStyle/>
          <a:p>
            <a:fld id="{7CF0BCE0-945C-4FDF-95A1-2149B1FF5B83}" type="datetimeFigureOut">
              <a:rPr lang="en-US" smtClean="0"/>
              <a:t>9/12/26</a:t>
            </a:fld>
            <a:endParaRPr lang="en-US"/>
          </a:p>
        </p:txBody>
      </p:sp>
      <p:sp>
        <p:nvSpPr>
          <p:cNvPr id="6" name="Footer Placeholder 5">
            <a:extLst>
              <a:ext uri="{FF2B5EF4-FFF2-40B4-BE49-F238E27FC236}">
                <a16:creationId xmlns:a16="http://schemas.microsoft.com/office/drawing/2014/main" id="{36967A14-246A-4DDF-865C-68F6E16906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9674B6D-E110-478C-94B9-2F8199E586DC}"/>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30819691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130F7E5-A40E-4C9C-8E4F-3935B9182C4A}"/>
              </a:ext>
            </a:extLst>
          </p:cNvPr>
          <p:cNvGrpSpPr/>
          <p:nvPr/>
        </p:nvGrpSpPr>
        <p:grpSpPr>
          <a:xfrm>
            <a:off x="0" y="-2"/>
            <a:ext cx="12191999" cy="6858001"/>
            <a:chOff x="0" y="-2"/>
            <a:chExt cx="12191999" cy="6858001"/>
          </a:xfrm>
        </p:grpSpPr>
        <p:sp>
          <p:nvSpPr>
            <p:cNvPr id="12" name="Rectangle 11">
              <a:extLst>
                <a:ext uri="{FF2B5EF4-FFF2-40B4-BE49-F238E27FC236}">
                  <a16:creationId xmlns:a16="http://schemas.microsoft.com/office/drawing/2014/main" id="{AE67B504-02A7-4203-87D0-07D333D71917}"/>
                </a:ext>
              </a:extLst>
            </p:cNvPr>
            <p:cNvSpPr/>
            <p:nvPr/>
          </p:nvSpPr>
          <p:spPr>
            <a:xfrm>
              <a:off x="7995665" y="2562224"/>
              <a:ext cx="4196334" cy="4295775"/>
            </a:xfrm>
            <a:prstGeom prst="rect">
              <a:avLst/>
            </a:prstGeom>
            <a:gradFill flip="none" rotWithShape="1">
              <a:gsLst>
                <a:gs pos="0">
                  <a:schemeClr val="accent3">
                    <a:alpha val="40000"/>
                  </a:schemeClr>
                </a:gs>
                <a:gs pos="34000">
                  <a:schemeClr val="accent3">
                    <a:alpha val="20000"/>
                  </a:schemeClr>
                </a:gs>
                <a:gs pos="65000">
                  <a:schemeClr val="accent3">
                    <a:alpha val="0"/>
                  </a:schemeClr>
                </a:gs>
              </a:gsLst>
              <a:path path="circle">
                <a:fillToRect l="100000" t="100000"/>
              </a:path>
              <a:tileRect r="-100000" b="-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DA1158F3-E1C3-400D-8505-628DB94365CE}"/>
                </a:ext>
              </a:extLst>
            </p:cNvPr>
            <p:cNvGrpSpPr/>
            <p:nvPr/>
          </p:nvGrpSpPr>
          <p:grpSpPr>
            <a:xfrm rot="16200000">
              <a:off x="2295528" y="-2295528"/>
              <a:ext cx="6858000" cy="11449051"/>
              <a:chOff x="0" y="2333625"/>
              <a:chExt cx="9515474" cy="3766109"/>
            </a:xfrm>
          </p:grpSpPr>
          <p:sp>
            <p:nvSpPr>
              <p:cNvPr id="23" name="Rectangle 22">
                <a:extLst>
                  <a:ext uri="{FF2B5EF4-FFF2-40B4-BE49-F238E27FC236}">
                    <a16:creationId xmlns:a16="http://schemas.microsoft.com/office/drawing/2014/main" id="{0AEADDCE-3295-4F24-8700-C93B5457C2B7}"/>
                  </a:ext>
                </a:extLst>
              </p:cNvPr>
              <p:cNvSpPr/>
              <p:nvPr/>
            </p:nvSpPr>
            <p:spPr>
              <a:xfrm>
                <a:off x="4757737"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F95C76A-5429-458C-BC9D-E1053EF7B84F}"/>
                  </a:ext>
                </a:extLst>
              </p:cNvPr>
              <p:cNvSpPr/>
              <p:nvPr/>
            </p:nvSpPr>
            <p:spPr>
              <a:xfrm flipH="1">
                <a:off x="0"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3D0E8A42-259A-43FA-B284-B459D7364097}"/>
                </a:ext>
              </a:extLst>
            </p:cNvPr>
            <p:cNvGrpSpPr>
              <a:grpSpLocks noChangeAspect="1"/>
            </p:cNvGrpSpPr>
            <p:nvPr/>
          </p:nvGrpSpPr>
          <p:grpSpPr>
            <a:xfrm rot="5400000">
              <a:off x="3583369" y="-3583369"/>
              <a:ext cx="4713262" cy="11880000"/>
              <a:chOff x="1" y="0"/>
              <a:chExt cx="8305797" cy="6858000"/>
            </a:xfrm>
          </p:grpSpPr>
          <p:sp>
            <p:nvSpPr>
              <p:cNvPr id="21" name="Rectangle 20">
                <a:extLst>
                  <a:ext uri="{FF2B5EF4-FFF2-40B4-BE49-F238E27FC236}">
                    <a16:creationId xmlns:a16="http://schemas.microsoft.com/office/drawing/2014/main" id="{7900B4F1-619C-4C0E-B749-1843F22C946A}"/>
                  </a:ext>
                </a:extLst>
              </p:cNvPr>
              <p:cNvSpPr/>
              <p:nvPr/>
            </p:nvSpPr>
            <p:spPr>
              <a:xfrm>
                <a:off x="931" y="342900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6E6F70BB-DCCC-4CF0-B5BB-95A965A99947}"/>
                  </a:ext>
                </a:extLst>
              </p:cNvPr>
              <p:cNvSpPr/>
              <p:nvPr/>
            </p:nvSpPr>
            <p:spPr>
              <a:xfrm flipV="1">
                <a:off x="1" y="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5" name="Group 14">
              <a:extLst>
                <a:ext uri="{FF2B5EF4-FFF2-40B4-BE49-F238E27FC236}">
                  <a16:creationId xmlns:a16="http://schemas.microsoft.com/office/drawing/2014/main" id="{83E6C50C-C1DA-44E1-B254-3B7228879DCD}"/>
                </a:ext>
              </a:extLst>
            </p:cNvPr>
            <p:cNvGrpSpPr/>
            <p:nvPr/>
          </p:nvGrpSpPr>
          <p:grpSpPr>
            <a:xfrm>
              <a:off x="2676525" y="0"/>
              <a:ext cx="9515473" cy="3766109"/>
              <a:chOff x="2333625" y="2433367"/>
              <a:chExt cx="9897159" cy="3766109"/>
            </a:xfrm>
          </p:grpSpPr>
          <p:sp>
            <p:nvSpPr>
              <p:cNvPr id="19" name="Rectangle 18">
                <a:extLst>
                  <a:ext uri="{FF2B5EF4-FFF2-40B4-BE49-F238E27FC236}">
                    <a16:creationId xmlns:a16="http://schemas.microsoft.com/office/drawing/2014/main" id="{DFC6EEED-A40A-4D1C-BE6B-11DD62770607}"/>
                  </a:ext>
                </a:extLst>
              </p:cNvPr>
              <p:cNvSpPr/>
              <p:nvPr/>
            </p:nvSpPr>
            <p:spPr>
              <a:xfrm>
                <a:off x="728220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27FF3FB-FDFC-4659-A7D6-ABED74010E82}"/>
                  </a:ext>
                </a:extLst>
              </p:cNvPr>
              <p:cNvSpPr/>
              <p:nvPr/>
            </p:nvSpPr>
            <p:spPr>
              <a:xfrm flipH="1">
                <a:off x="233362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51548ED5-6668-4672-88DC-40E92508ACA2}"/>
                </a:ext>
              </a:extLst>
            </p:cNvPr>
            <p:cNvGrpSpPr/>
            <p:nvPr/>
          </p:nvGrpSpPr>
          <p:grpSpPr>
            <a:xfrm>
              <a:off x="0" y="0"/>
              <a:ext cx="9515473" cy="3766109"/>
              <a:chOff x="0" y="2333625"/>
              <a:chExt cx="9515473" cy="3766109"/>
            </a:xfrm>
          </p:grpSpPr>
          <p:sp>
            <p:nvSpPr>
              <p:cNvPr id="17" name="Rectangle 16">
                <a:extLst>
                  <a:ext uri="{FF2B5EF4-FFF2-40B4-BE49-F238E27FC236}">
                    <a16:creationId xmlns:a16="http://schemas.microsoft.com/office/drawing/2014/main" id="{975AE1B2-E73F-4E6E-AAFB-FB1C02684D32}"/>
                  </a:ext>
                </a:extLst>
              </p:cNvPr>
              <p:cNvSpPr/>
              <p:nvPr/>
            </p:nvSpPr>
            <p:spPr>
              <a:xfrm>
                <a:off x="4757737"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750F2D6-C0E1-4AFE-AB87-083292737609}"/>
                  </a:ext>
                </a:extLst>
              </p:cNvPr>
              <p:cNvSpPr/>
              <p:nvPr/>
            </p:nvSpPr>
            <p:spPr>
              <a:xfrm flipH="1">
                <a:off x="0"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5" name="Rectangle 24">
            <a:extLst>
              <a:ext uri="{FF2B5EF4-FFF2-40B4-BE49-F238E27FC236}">
                <a16:creationId xmlns:a16="http://schemas.microsoft.com/office/drawing/2014/main" id="{4ECC0D66-F2BE-4BF4-87F6-CE618B5C8916}"/>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9A0BCA11-08C2-4C9A-B0A3-31C9051CDF9E}"/>
              </a:ext>
            </a:extLst>
          </p:cNvPr>
          <p:cNvSpPr>
            <a:spLocks noGrp="1"/>
          </p:cNvSpPr>
          <p:nvPr>
            <p:ph type="title"/>
          </p:nvPr>
        </p:nvSpPr>
        <p:spPr>
          <a:xfrm>
            <a:off x="540000" y="539999"/>
            <a:ext cx="11090273" cy="1210396"/>
          </a:xfrm>
        </p:spPr>
        <p:txBody>
          <a:bodyPr>
            <a:normAutofit/>
          </a:bodyPr>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662CEB0-C969-40EA-A5E2-8D875E28A6B6}"/>
              </a:ext>
            </a:extLst>
          </p:cNvPr>
          <p:cNvSpPr>
            <a:spLocks noGrp="1"/>
          </p:cNvSpPr>
          <p:nvPr>
            <p:ph type="body" idx="1"/>
          </p:nvPr>
        </p:nvSpPr>
        <p:spPr>
          <a:xfrm>
            <a:off x="540000" y="1929783"/>
            <a:ext cx="5448052" cy="792161"/>
          </a:xfrm>
        </p:spPr>
        <p:txBody>
          <a:bodyPr anchor="b"/>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0F41A6-112E-4305-A0BA-6E119A77AC10}"/>
              </a:ext>
            </a:extLst>
          </p:cNvPr>
          <p:cNvSpPr>
            <a:spLocks noGrp="1"/>
          </p:cNvSpPr>
          <p:nvPr>
            <p:ph sz="half" idx="2"/>
          </p:nvPr>
        </p:nvSpPr>
        <p:spPr>
          <a:xfrm>
            <a:off x="540000" y="2937844"/>
            <a:ext cx="5437186" cy="3376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C672C5-31B9-443B-8DEE-5523646891F7}"/>
              </a:ext>
            </a:extLst>
          </p:cNvPr>
          <p:cNvSpPr>
            <a:spLocks noGrp="1"/>
          </p:cNvSpPr>
          <p:nvPr>
            <p:ph type="body" sz="quarter" idx="3"/>
          </p:nvPr>
        </p:nvSpPr>
        <p:spPr>
          <a:xfrm>
            <a:off x="6203949" y="1929782"/>
            <a:ext cx="5437187" cy="792000"/>
          </a:xfrm>
        </p:spPr>
        <p:txBody>
          <a:bodyPr anchor="b"/>
          <a:lstStyle>
            <a:lvl1pPr marL="0" indent="0">
              <a:buNone/>
              <a:defRPr sz="1600" b="0" i="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D18B9D-8B21-4249-A3AD-8FBE48F0F55B}"/>
              </a:ext>
            </a:extLst>
          </p:cNvPr>
          <p:cNvSpPr>
            <a:spLocks noGrp="1"/>
          </p:cNvSpPr>
          <p:nvPr>
            <p:ph sz="quarter" idx="4"/>
          </p:nvPr>
        </p:nvSpPr>
        <p:spPr>
          <a:xfrm>
            <a:off x="6203950" y="2937844"/>
            <a:ext cx="5437186" cy="3376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05B60881-13B2-4064-84FB-6D071F36C433}"/>
              </a:ext>
            </a:extLst>
          </p:cNvPr>
          <p:cNvSpPr>
            <a:spLocks noGrp="1"/>
          </p:cNvSpPr>
          <p:nvPr>
            <p:ph type="dt" sz="half" idx="10"/>
          </p:nvPr>
        </p:nvSpPr>
        <p:spPr/>
        <p:txBody>
          <a:bodyPr/>
          <a:lstStyle/>
          <a:p>
            <a:fld id="{7CF0BCE0-945C-4FDF-95A1-2149B1FF5B83}" type="datetimeFigureOut">
              <a:rPr lang="en-US" smtClean="0"/>
              <a:t>9/12/26</a:t>
            </a:fld>
            <a:endParaRPr lang="en-US"/>
          </a:p>
        </p:txBody>
      </p:sp>
      <p:sp>
        <p:nvSpPr>
          <p:cNvPr id="8" name="Footer Placeholder 7">
            <a:extLst>
              <a:ext uri="{FF2B5EF4-FFF2-40B4-BE49-F238E27FC236}">
                <a16:creationId xmlns:a16="http://schemas.microsoft.com/office/drawing/2014/main" id="{249FCE5D-D5EF-485D-97FA-2614FF9642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F204FC-4F66-417C-8E4B-74772ED0570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2141886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9521FD20-B9D4-4FD1-9AAD-F4157555AD62}"/>
              </a:ext>
            </a:extLst>
          </p:cNvPr>
          <p:cNvGrpSpPr/>
          <p:nvPr/>
        </p:nvGrpSpPr>
        <p:grpSpPr>
          <a:xfrm rot="10800000">
            <a:off x="1392000" y="0"/>
            <a:ext cx="10800000" cy="6858000"/>
            <a:chOff x="0" y="0"/>
            <a:chExt cx="10800000" cy="6858000"/>
          </a:xfrm>
        </p:grpSpPr>
        <p:sp>
          <p:nvSpPr>
            <p:cNvPr id="15" name="Rectangle 14">
              <a:extLst>
                <a:ext uri="{FF2B5EF4-FFF2-40B4-BE49-F238E27FC236}">
                  <a16:creationId xmlns:a16="http://schemas.microsoft.com/office/drawing/2014/main" id="{27477A35-8424-45D6-A66E-8ACFA6C405B5}"/>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8BFBA1CE-E9AC-40C0-A7F9-E5671F5FEF9C}"/>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1" name="Group 10">
            <a:extLst>
              <a:ext uri="{FF2B5EF4-FFF2-40B4-BE49-F238E27FC236}">
                <a16:creationId xmlns:a16="http://schemas.microsoft.com/office/drawing/2014/main" id="{D0C2729A-59F8-46A4-9AAA-7665E5966E2D}"/>
              </a:ext>
            </a:extLst>
          </p:cNvPr>
          <p:cNvGrpSpPr>
            <a:grpSpLocks noChangeAspect="1"/>
          </p:cNvGrpSpPr>
          <p:nvPr/>
        </p:nvGrpSpPr>
        <p:grpSpPr>
          <a:xfrm rot="16200000" flipH="1">
            <a:off x="-1714500" y="1714500"/>
            <a:ext cx="6858000" cy="3429000"/>
            <a:chOff x="0" y="0"/>
            <a:chExt cx="2880000" cy="1440000"/>
          </a:xfrm>
        </p:grpSpPr>
        <p:sp>
          <p:nvSpPr>
            <p:cNvPr id="13" name="Rectangle 12">
              <a:extLst>
                <a:ext uri="{FF2B5EF4-FFF2-40B4-BE49-F238E27FC236}">
                  <a16:creationId xmlns:a16="http://schemas.microsoft.com/office/drawing/2014/main" id="{83EBBB96-590D-4704-87AD-A00AE2424DE8}"/>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889BAB7D-5298-40B9-910B-136D0C6A9934}"/>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2" name="Rectangle 11">
            <a:extLst>
              <a:ext uri="{FF2B5EF4-FFF2-40B4-BE49-F238E27FC236}">
                <a16:creationId xmlns:a16="http://schemas.microsoft.com/office/drawing/2014/main" id="{F323EA00-E168-4864-883B-358A7CDF9153}"/>
              </a:ext>
            </a:extLst>
          </p:cNvPr>
          <p:cNvSpPr>
            <a:spLocks noChangeAspect="1"/>
          </p:cNvSpPr>
          <p:nvPr/>
        </p:nvSpPr>
        <p:spPr>
          <a:xfrm rot="10800000">
            <a:off x="5602287" y="268286"/>
            <a:ext cx="6589713" cy="65897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8" name="Rectangle 17">
            <a:extLst>
              <a:ext uri="{FF2B5EF4-FFF2-40B4-BE49-F238E27FC236}">
                <a16:creationId xmlns:a16="http://schemas.microsoft.com/office/drawing/2014/main" id="{CA4F2DFA-2F27-43FB-B08C-0787FA44B0D1}"/>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9" name="Rectangle 18">
            <a:extLst>
              <a:ext uri="{FF2B5EF4-FFF2-40B4-BE49-F238E27FC236}">
                <a16:creationId xmlns:a16="http://schemas.microsoft.com/office/drawing/2014/main" id="{7D750354-CD8D-4A3B-A7AC-04622BCB0499}"/>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7F3ED3C6-DA43-4D1C-9056-407A4FB1C6AB}"/>
              </a:ext>
            </a:extLst>
          </p:cNvPr>
          <p:cNvSpPr>
            <a:spLocks noGrp="1"/>
          </p:cNvSpPr>
          <p:nvPr>
            <p:ph type="title"/>
          </p:nvPr>
        </p:nvSpPr>
        <p:spPr>
          <a:xfrm>
            <a:off x="550863" y="549276"/>
            <a:ext cx="11090275" cy="5759450"/>
          </a:xfrm>
        </p:spPr>
        <p:txBody>
          <a:bodyPr/>
          <a:lstStyle>
            <a:lvl1pPr>
              <a:defRPr sz="8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720CEB41-E921-45ED-951A-861E31E01336}"/>
              </a:ext>
            </a:extLst>
          </p:cNvPr>
          <p:cNvSpPr>
            <a:spLocks noGrp="1"/>
          </p:cNvSpPr>
          <p:nvPr>
            <p:ph type="dt" sz="half" idx="10"/>
          </p:nvPr>
        </p:nvSpPr>
        <p:spPr/>
        <p:txBody>
          <a:bodyPr/>
          <a:lstStyle/>
          <a:p>
            <a:fld id="{7CF0BCE0-945C-4FDF-95A1-2149B1FF5B83}" type="datetimeFigureOut">
              <a:rPr lang="en-US" smtClean="0"/>
              <a:t>9/12/26</a:t>
            </a:fld>
            <a:endParaRPr lang="en-US"/>
          </a:p>
        </p:txBody>
      </p:sp>
      <p:sp>
        <p:nvSpPr>
          <p:cNvPr id="4" name="Footer Placeholder 3">
            <a:extLst>
              <a:ext uri="{FF2B5EF4-FFF2-40B4-BE49-F238E27FC236}">
                <a16:creationId xmlns:a16="http://schemas.microsoft.com/office/drawing/2014/main" id="{8F6B422D-769C-4E63-8763-ABBB885007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D38FB6F-2D68-40C0-B628-142011F34A01}"/>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3677962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ED88E92-14F3-4B58-9E48-1D79E139A89E}"/>
              </a:ext>
            </a:extLst>
          </p:cNvPr>
          <p:cNvGrpSpPr/>
          <p:nvPr/>
        </p:nvGrpSpPr>
        <p:grpSpPr>
          <a:xfrm>
            <a:off x="0" y="0"/>
            <a:ext cx="12191999" cy="6861600"/>
            <a:chOff x="1" y="0"/>
            <a:chExt cx="12191999" cy="6861600"/>
          </a:xfrm>
        </p:grpSpPr>
        <p:sp>
          <p:nvSpPr>
            <p:cNvPr id="6" name="Rectangle 5">
              <a:extLst>
                <a:ext uri="{FF2B5EF4-FFF2-40B4-BE49-F238E27FC236}">
                  <a16:creationId xmlns:a16="http://schemas.microsoft.com/office/drawing/2014/main" id="{A6466AE7-32B6-4334-AF41-B9387E6726C5}"/>
                </a:ext>
              </a:extLst>
            </p:cNvPr>
            <p:cNvSpPr>
              <a:spLocks noChangeAspect="1"/>
            </p:cNvSpPr>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7" name="Oval 6">
              <a:extLst>
                <a:ext uri="{FF2B5EF4-FFF2-40B4-BE49-F238E27FC236}">
                  <a16:creationId xmlns:a16="http://schemas.microsoft.com/office/drawing/2014/main" id="{659C09F8-90CD-443F-9AA1-D08C56A605BB}"/>
                </a:ext>
              </a:extLst>
            </p:cNvPr>
            <p:cNvSpPr>
              <a:spLocks noChangeAspect="1"/>
            </p:cNvSpPr>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Oval 7">
              <a:extLst>
                <a:ext uri="{FF2B5EF4-FFF2-40B4-BE49-F238E27FC236}">
                  <a16:creationId xmlns:a16="http://schemas.microsoft.com/office/drawing/2014/main" id="{DC7304AB-BE7D-45AC-A876-4A24543AE5B3}"/>
                </a:ext>
              </a:extLst>
            </p:cNvPr>
            <p:cNvSpPr>
              <a:spLocks noChangeAspect="1"/>
            </p:cNvSpPr>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9" name="Group 8">
              <a:extLst>
                <a:ext uri="{FF2B5EF4-FFF2-40B4-BE49-F238E27FC236}">
                  <a16:creationId xmlns:a16="http://schemas.microsoft.com/office/drawing/2014/main" id="{8E11922B-DDB3-46D7-B1BD-C1CCDB3C42E3}"/>
                </a:ext>
              </a:extLst>
            </p:cNvPr>
            <p:cNvGrpSpPr>
              <a:grpSpLocks noChangeAspect="1"/>
            </p:cNvGrpSpPr>
            <p:nvPr/>
          </p:nvGrpSpPr>
          <p:grpSpPr>
            <a:xfrm>
              <a:off x="690092" y="0"/>
              <a:ext cx="10800000" cy="6858000"/>
              <a:chOff x="2328000" y="0"/>
              <a:chExt cx="2880000" cy="1440000"/>
            </a:xfrm>
          </p:grpSpPr>
          <p:sp>
            <p:nvSpPr>
              <p:cNvPr id="14" name="Rectangle 13">
                <a:extLst>
                  <a:ext uri="{FF2B5EF4-FFF2-40B4-BE49-F238E27FC236}">
                    <a16:creationId xmlns:a16="http://schemas.microsoft.com/office/drawing/2014/main" id="{C580F8F6-E662-4BCD-AC9C-7E5DDBD5A773}"/>
                  </a:ext>
                </a:extLst>
              </p:cNvPr>
              <p:cNvSpPr/>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9A333FE5-ADB0-48EE-A1A6-9AA36DA343A2}"/>
                  </a:ext>
                </a:extLst>
              </p:cNvPr>
              <p:cNvSpPr/>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0" name="Group 9">
              <a:extLst>
                <a:ext uri="{FF2B5EF4-FFF2-40B4-BE49-F238E27FC236}">
                  <a16:creationId xmlns:a16="http://schemas.microsoft.com/office/drawing/2014/main" id="{0B09CD4F-6DF4-48AA-BD35-23E3F2A643F7}"/>
                </a:ext>
              </a:extLst>
            </p:cNvPr>
            <p:cNvGrpSpPr>
              <a:grpSpLocks noChangeAspect="1"/>
            </p:cNvGrpSpPr>
            <p:nvPr/>
          </p:nvGrpSpPr>
          <p:grpSpPr>
            <a:xfrm rot="5400000">
              <a:off x="7048499" y="1714500"/>
              <a:ext cx="6858000" cy="3429000"/>
              <a:chOff x="0" y="0"/>
              <a:chExt cx="2880000" cy="1440000"/>
            </a:xfrm>
          </p:grpSpPr>
          <p:sp>
            <p:nvSpPr>
              <p:cNvPr id="12" name="Rectangle 11">
                <a:extLst>
                  <a:ext uri="{FF2B5EF4-FFF2-40B4-BE49-F238E27FC236}">
                    <a16:creationId xmlns:a16="http://schemas.microsoft.com/office/drawing/2014/main" id="{02223219-ACCC-42F2-A1B4-E3C8C8AB12A4}"/>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1510B0E9-9BA0-4357-9E04-554C19BAAC89}"/>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1" name="Rectangle 10">
              <a:extLst>
                <a:ext uri="{FF2B5EF4-FFF2-40B4-BE49-F238E27FC236}">
                  <a16:creationId xmlns:a16="http://schemas.microsoft.com/office/drawing/2014/main" id="{DF06DA80-525A-4C9E-A441-50630AA772A4}"/>
                </a:ext>
              </a:extLst>
            </p:cNvPr>
            <p:cNvSpPr>
              <a:spLocks noChangeAspect="1"/>
            </p:cNvSpPr>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6" name="Rectangle 15">
            <a:extLst>
              <a:ext uri="{FF2B5EF4-FFF2-40B4-BE49-F238E27FC236}">
                <a16:creationId xmlns:a16="http://schemas.microsoft.com/office/drawing/2014/main" id="{E841E027-8E53-4FEB-8605-2124D85731CA}"/>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Date Placeholder 1">
            <a:extLst>
              <a:ext uri="{FF2B5EF4-FFF2-40B4-BE49-F238E27FC236}">
                <a16:creationId xmlns:a16="http://schemas.microsoft.com/office/drawing/2014/main" id="{7DD871A2-AE80-4408-AA95-DC60D132E9E3}"/>
              </a:ext>
            </a:extLst>
          </p:cNvPr>
          <p:cNvSpPr>
            <a:spLocks noGrp="1"/>
          </p:cNvSpPr>
          <p:nvPr>
            <p:ph type="dt" sz="half" idx="10"/>
          </p:nvPr>
        </p:nvSpPr>
        <p:spPr/>
        <p:txBody>
          <a:bodyPr/>
          <a:lstStyle/>
          <a:p>
            <a:fld id="{7CF0BCE0-945C-4FDF-95A1-2149B1FF5B83}" type="datetimeFigureOut">
              <a:rPr lang="en-US" smtClean="0"/>
              <a:t>9/12/26</a:t>
            </a:fld>
            <a:endParaRPr lang="en-US"/>
          </a:p>
        </p:txBody>
      </p:sp>
      <p:sp>
        <p:nvSpPr>
          <p:cNvPr id="3" name="Footer Placeholder 2">
            <a:extLst>
              <a:ext uri="{FF2B5EF4-FFF2-40B4-BE49-F238E27FC236}">
                <a16:creationId xmlns:a16="http://schemas.microsoft.com/office/drawing/2014/main" id="{DDD122A1-7B97-4979-B319-1CE0A4A497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209A76-7DCD-477A-A6BA-EEA63FF94082}"/>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897477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5C0F5C-A529-490C-8941-78F10C6A00D3}"/>
              </a:ext>
            </a:extLst>
          </p:cNvPr>
          <p:cNvGrpSpPr/>
          <p:nvPr/>
        </p:nvGrpSpPr>
        <p:grpSpPr>
          <a:xfrm flipH="1">
            <a:off x="0" y="0"/>
            <a:ext cx="12191999" cy="6858001"/>
            <a:chOff x="0" y="-2"/>
            <a:chExt cx="12191999" cy="6858001"/>
          </a:xfrm>
        </p:grpSpPr>
        <p:sp>
          <p:nvSpPr>
            <p:cNvPr id="9" name="Rectangle 8">
              <a:extLst>
                <a:ext uri="{FF2B5EF4-FFF2-40B4-BE49-F238E27FC236}">
                  <a16:creationId xmlns:a16="http://schemas.microsoft.com/office/drawing/2014/main" id="{14A8D739-B942-4545-9459-A6CAF0444D1F}"/>
                </a:ext>
              </a:extLst>
            </p:cNvPr>
            <p:cNvSpPr/>
            <p:nvPr/>
          </p:nvSpPr>
          <p:spPr>
            <a:xfrm>
              <a:off x="7995665" y="2562224"/>
              <a:ext cx="4196334" cy="4295775"/>
            </a:xfrm>
            <a:prstGeom prst="rect">
              <a:avLst/>
            </a:prstGeom>
            <a:gradFill flip="none" rotWithShape="1">
              <a:gsLst>
                <a:gs pos="0">
                  <a:schemeClr val="accent3">
                    <a:alpha val="40000"/>
                  </a:schemeClr>
                </a:gs>
                <a:gs pos="34000">
                  <a:schemeClr val="accent3">
                    <a:alpha val="20000"/>
                  </a:schemeClr>
                </a:gs>
                <a:gs pos="65000">
                  <a:schemeClr val="accent3">
                    <a:alpha val="0"/>
                  </a:schemeClr>
                </a:gs>
              </a:gsLst>
              <a:path path="circle">
                <a:fillToRect l="100000" t="100000"/>
              </a:path>
              <a:tileRect r="-100000" b="-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4BB38CCA-110B-4404-9363-BFFA76C096D2}"/>
                </a:ext>
              </a:extLst>
            </p:cNvPr>
            <p:cNvGrpSpPr/>
            <p:nvPr/>
          </p:nvGrpSpPr>
          <p:grpSpPr>
            <a:xfrm rot="16200000">
              <a:off x="2295528" y="-2295528"/>
              <a:ext cx="6858000" cy="11449051"/>
              <a:chOff x="0" y="2333625"/>
              <a:chExt cx="9515474" cy="3766109"/>
            </a:xfrm>
          </p:grpSpPr>
          <p:sp>
            <p:nvSpPr>
              <p:cNvPr id="20" name="Rectangle 19">
                <a:extLst>
                  <a:ext uri="{FF2B5EF4-FFF2-40B4-BE49-F238E27FC236}">
                    <a16:creationId xmlns:a16="http://schemas.microsoft.com/office/drawing/2014/main" id="{B223FE99-C58F-4A56-8F8E-2942FF74E4BD}"/>
                  </a:ext>
                </a:extLst>
              </p:cNvPr>
              <p:cNvSpPr/>
              <p:nvPr/>
            </p:nvSpPr>
            <p:spPr>
              <a:xfrm>
                <a:off x="4757737"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BBD4511-8AB6-4BD3-8410-7FB3EC8D42B2}"/>
                  </a:ext>
                </a:extLst>
              </p:cNvPr>
              <p:cNvSpPr/>
              <p:nvPr/>
            </p:nvSpPr>
            <p:spPr>
              <a:xfrm flipH="1">
                <a:off x="0" y="2333625"/>
                <a:ext cx="4757737"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6A8CA067-2248-4BD3-B56E-2C014AEB2273}"/>
                </a:ext>
              </a:extLst>
            </p:cNvPr>
            <p:cNvGrpSpPr>
              <a:grpSpLocks noChangeAspect="1"/>
            </p:cNvGrpSpPr>
            <p:nvPr/>
          </p:nvGrpSpPr>
          <p:grpSpPr>
            <a:xfrm rot="5400000">
              <a:off x="3583369" y="-3583369"/>
              <a:ext cx="4713262" cy="11880000"/>
              <a:chOff x="1" y="0"/>
              <a:chExt cx="8305797" cy="6858000"/>
            </a:xfrm>
          </p:grpSpPr>
          <p:sp>
            <p:nvSpPr>
              <p:cNvPr id="18" name="Rectangle 17">
                <a:extLst>
                  <a:ext uri="{FF2B5EF4-FFF2-40B4-BE49-F238E27FC236}">
                    <a16:creationId xmlns:a16="http://schemas.microsoft.com/office/drawing/2014/main" id="{8C017B9B-2727-4255-8F80-9D4C2A5AE297}"/>
                  </a:ext>
                </a:extLst>
              </p:cNvPr>
              <p:cNvSpPr/>
              <p:nvPr/>
            </p:nvSpPr>
            <p:spPr>
              <a:xfrm>
                <a:off x="931" y="342900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93C5F16-BC47-4707-B6B7-DC5262ACDC51}"/>
                  </a:ext>
                </a:extLst>
              </p:cNvPr>
              <p:cNvSpPr/>
              <p:nvPr/>
            </p:nvSpPr>
            <p:spPr>
              <a:xfrm flipV="1">
                <a:off x="1" y="0"/>
                <a:ext cx="8304867" cy="3429000"/>
              </a:xfrm>
              <a:prstGeom prst="rect">
                <a:avLst/>
              </a:prstGeom>
              <a:gradFill flip="none" rotWithShape="1">
                <a:gsLst>
                  <a:gs pos="0">
                    <a:schemeClr val="accent3">
                      <a:alpha val="60000"/>
                    </a:schemeClr>
                  </a:gs>
                  <a:gs pos="63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2" name="Group 11">
              <a:extLst>
                <a:ext uri="{FF2B5EF4-FFF2-40B4-BE49-F238E27FC236}">
                  <a16:creationId xmlns:a16="http://schemas.microsoft.com/office/drawing/2014/main" id="{2E88FE13-0734-4BB3-B4D1-7C53A194DA84}"/>
                </a:ext>
              </a:extLst>
            </p:cNvPr>
            <p:cNvGrpSpPr/>
            <p:nvPr/>
          </p:nvGrpSpPr>
          <p:grpSpPr>
            <a:xfrm>
              <a:off x="2676525" y="0"/>
              <a:ext cx="9515473" cy="3766109"/>
              <a:chOff x="2333625" y="2433367"/>
              <a:chExt cx="9897159" cy="3766109"/>
            </a:xfrm>
          </p:grpSpPr>
          <p:sp>
            <p:nvSpPr>
              <p:cNvPr id="16" name="Rectangle 15">
                <a:extLst>
                  <a:ext uri="{FF2B5EF4-FFF2-40B4-BE49-F238E27FC236}">
                    <a16:creationId xmlns:a16="http://schemas.microsoft.com/office/drawing/2014/main" id="{5C9B7EF7-1EDF-4AC7-8E40-C2801783AC85}"/>
                  </a:ext>
                </a:extLst>
              </p:cNvPr>
              <p:cNvSpPr/>
              <p:nvPr/>
            </p:nvSpPr>
            <p:spPr>
              <a:xfrm>
                <a:off x="728220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25CA0A0-9A3F-498E-983D-B3285EF5AD9A}"/>
                  </a:ext>
                </a:extLst>
              </p:cNvPr>
              <p:cNvSpPr/>
              <p:nvPr/>
            </p:nvSpPr>
            <p:spPr>
              <a:xfrm flipH="1">
                <a:off x="2333625" y="2433367"/>
                <a:ext cx="4948579" cy="3766109"/>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A5171814-E4F0-44B5-BC3F-588512210991}"/>
                </a:ext>
              </a:extLst>
            </p:cNvPr>
            <p:cNvGrpSpPr/>
            <p:nvPr/>
          </p:nvGrpSpPr>
          <p:grpSpPr>
            <a:xfrm>
              <a:off x="0" y="0"/>
              <a:ext cx="9515473" cy="3766109"/>
              <a:chOff x="0" y="2333625"/>
              <a:chExt cx="9515473" cy="3766109"/>
            </a:xfrm>
          </p:grpSpPr>
          <p:sp>
            <p:nvSpPr>
              <p:cNvPr id="14" name="Rectangle 13">
                <a:extLst>
                  <a:ext uri="{FF2B5EF4-FFF2-40B4-BE49-F238E27FC236}">
                    <a16:creationId xmlns:a16="http://schemas.microsoft.com/office/drawing/2014/main" id="{8E666ACD-EB1C-4732-971B-C3B26061DB82}"/>
                  </a:ext>
                </a:extLst>
              </p:cNvPr>
              <p:cNvSpPr/>
              <p:nvPr/>
            </p:nvSpPr>
            <p:spPr>
              <a:xfrm>
                <a:off x="4757737"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A4E213B-7F96-44C1-90B3-B72E9387BF73}"/>
                  </a:ext>
                </a:extLst>
              </p:cNvPr>
              <p:cNvSpPr/>
              <p:nvPr/>
            </p:nvSpPr>
            <p:spPr>
              <a:xfrm flipH="1">
                <a:off x="0" y="2333625"/>
                <a:ext cx="4757736" cy="3766109"/>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2" name="Rectangle 21">
            <a:extLst>
              <a:ext uri="{FF2B5EF4-FFF2-40B4-BE49-F238E27FC236}">
                <a16:creationId xmlns:a16="http://schemas.microsoft.com/office/drawing/2014/main" id="{BFE392AA-35E5-40E5-9309-284A0C541061}"/>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71A8188C-9713-46E1-AA5C-C84FE515F3A2}"/>
              </a:ext>
            </a:extLst>
          </p:cNvPr>
          <p:cNvSpPr>
            <a:spLocks noGrp="1"/>
          </p:cNvSpPr>
          <p:nvPr>
            <p:ph type="title"/>
          </p:nvPr>
        </p:nvSpPr>
        <p:spPr>
          <a:xfrm>
            <a:off x="539999" y="540000"/>
            <a:ext cx="4511425" cy="2771774"/>
          </a:xfrm>
        </p:spPr>
        <p:txBody>
          <a:bodyPr anchor="t"/>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E192CC-893A-4A84-A7E9-F389D83F0B16}"/>
              </a:ext>
            </a:extLst>
          </p:cNvPr>
          <p:cNvSpPr>
            <a:spLocks noGrp="1"/>
          </p:cNvSpPr>
          <p:nvPr>
            <p:ph idx="1"/>
          </p:nvPr>
        </p:nvSpPr>
        <p:spPr>
          <a:xfrm>
            <a:off x="5232400" y="540000"/>
            <a:ext cx="6408736" cy="5759450"/>
          </a:xfrm>
        </p:spPr>
        <p:txBody>
          <a:bodyPr/>
          <a:lstStyle>
            <a:lvl1pPr>
              <a:defRPr sz="3200"/>
            </a:lvl1pPr>
            <a:lvl2pPr>
              <a:defRPr sz="24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6CC7765-7D44-43DD-A1DF-419D3E1C625F}"/>
              </a:ext>
            </a:extLst>
          </p:cNvPr>
          <p:cNvSpPr>
            <a:spLocks noGrp="1"/>
          </p:cNvSpPr>
          <p:nvPr>
            <p:ph type="body" sz="half" idx="2"/>
          </p:nvPr>
        </p:nvSpPr>
        <p:spPr>
          <a:xfrm>
            <a:off x="540000" y="3536950"/>
            <a:ext cx="4511426" cy="2771775"/>
          </a:xfrm>
        </p:spPr>
        <p:txBody>
          <a:bodyPr/>
          <a:lstStyle>
            <a:lvl1pPr marL="0" indent="0">
              <a:buNone/>
              <a:defRPr sz="1600" cap="all" spc="3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D36875-AFB0-4905-8C9E-A72B4F59775E}"/>
              </a:ext>
            </a:extLst>
          </p:cNvPr>
          <p:cNvSpPr>
            <a:spLocks noGrp="1"/>
          </p:cNvSpPr>
          <p:nvPr>
            <p:ph type="dt" sz="half" idx="10"/>
          </p:nvPr>
        </p:nvSpPr>
        <p:spPr/>
        <p:txBody>
          <a:bodyPr/>
          <a:lstStyle/>
          <a:p>
            <a:fld id="{7CF0BCE0-945C-4FDF-95A1-2149B1FF5B83}" type="datetimeFigureOut">
              <a:rPr lang="en-US" smtClean="0"/>
              <a:t>9/12/26</a:t>
            </a:fld>
            <a:endParaRPr lang="en-US"/>
          </a:p>
        </p:txBody>
      </p:sp>
      <p:sp>
        <p:nvSpPr>
          <p:cNvPr id="6" name="Footer Placeholder 5">
            <a:extLst>
              <a:ext uri="{FF2B5EF4-FFF2-40B4-BE49-F238E27FC236}">
                <a16:creationId xmlns:a16="http://schemas.microsoft.com/office/drawing/2014/main" id="{25437ABF-7E70-4E45-A67B-C503BF182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8016CA-2983-47BF-BA09-2130A40C8763}"/>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4277179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97E00A2-2906-4C97-9D1F-C789D3ADD373}"/>
              </a:ext>
            </a:extLst>
          </p:cNvPr>
          <p:cNvGrpSpPr/>
          <p:nvPr/>
        </p:nvGrpSpPr>
        <p:grpSpPr>
          <a:xfrm rot="10800000">
            <a:off x="1392000" y="0"/>
            <a:ext cx="10800000" cy="6858000"/>
            <a:chOff x="0" y="0"/>
            <a:chExt cx="10800000" cy="6858000"/>
          </a:xfrm>
        </p:grpSpPr>
        <p:sp>
          <p:nvSpPr>
            <p:cNvPr id="9" name="Rectangle 8">
              <a:extLst>
                <a:ext uri="{FF2B5EF4-FFF2-40B4-BE49-F238E27FC236}">
                  <a16:creationId xmlns:a16="http://schemas.microsoft.com/office/drawing/2014/main" id="{59CE8EF9-87D6-47FD-B7D3-2D48D8E48AC3}"/>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0" name="Rectangle 9">
              <a:extLst>
                <a:ext uri="{FF2B5EF4-FFF2-40B4-BE49-F238E27FC236}">
                  <a16:creationId xmlns:a16="http://schemas.microsoft.com/office/drawing/2014/main" id="{6784998E-9D37-4D0D-889A-C67531E5295C}"/>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1" name="Group 10">
            <a:extLst>
              <a:ext uri="{FF2B5EF4-FFF2-40B4-BE49-F238E27FC236}">
                <a16:creationId xmlns:a16="http://schemas.microsoft.com/office/drawing/2014/main" id="{8B575B0B-C502-438E-967C-64D268031426}"/>
              </a:ext>
            </a:extLst>
          </p:cNvPr>
          <p:cNvGrpSpPr>
            <a:grpSpLocks noChangeAspect="1"/>
          </p:cNvGrpSpPr>
          <p:nvPr/>
        </p:nvGrpSpPr>
        <p:grpSpPr>
          <a:xfrm rot="16200000" flipH="1">
            <a:off x="-1714500" y="1714500"/>
            <a:ext cx="6858000" cy="3429000"/>
            <a:chOff x="0" y="0"/>
            <a:chExt cx="2880000" cy="1440000"/>
          </a:xfrm>
        </p:grpSpPr>
        <p:sp>
          <p:nvSpPr>
            <p:cNvPr id="12" name="Rectangle 11">
              <a:extLst>
                <a:ext uri="{FF2B5EF4-FFF2-40B4-BE49-F238E27FC236}">
                  <a16:creationId xmlns:a16="http://schemas.microsoft.com/office/drawing/2014/main" id="{4FC29931-00EB-4F74-BE4C-172A4C282A26}"/>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989B4C87-FDD3-406D-BE06-3ABF69905E03}"/>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4" name="Rectangle 13">
            <a:extLst>
              <a:ext uri="{FF2B5EF4-FFF2-40B4-BE49-F238E27FC236}">
                <a16:creationId xmlns:a16="http://schemas.microsoft.com/office/drawing/2014/main" id="{FD817A89-A0E1-4190-90AE-0571E6CE8FC6}"/>
              </a:ext>
            </a:extLst>
          </p:cNvPr>
          <p:cNvSpPr>
            <a:spLocks noChangeAspect="1"/>
          </p:cNvSpPr>
          <p:nvPr/>
        </p:nvSpPr>
        <p:spPr>
          <a:xfrm rot="10800000">
            <a:off x="5602287" y="268286"/>
            <a:ext cx="6589713" cy="65897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4FD20388-C666-4992-920D-5F034214950C}"/>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Rectangle 15">
            <a:extLst>
              <a:ext uri="{FF2B5EF4-FFF2-40B4-BE49-F238E27FC236}">
                <a16:creationId xmlns:a16="http://schemas.microsoft.com/office/drawing/2014/main" id="{FCAB0CC3-A07E-43B8-9B34-0A67C1806DE1}"/>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F91800A6-9706-4B81-B957-C950A5F77490}"/>
              </a:ext>
            </a:extLst>
          </p:cNvPr>
          <p:cNvSpPr>
            <a:spLocks noGrp="1"/>
          </p:cNvSpPr>
          <p:nvPr>
            <p:ph type="title"/>
          </p:nvPr>
        </p:nvSpPr>
        <p:spPr>
          <a:xfrm>
            <a:off x="539999" y="540000"/>
            <a:ext cx="4511425" cy="2771774"/>
          </a:xfrm>
        </p:spPr>
        <p:txBody>
          <a:bodyPr anchor="t"/>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CA17652B-AA0D-4574-AF1D-7F7442D84B0B}"/>
              </a:ext>
            </a:extLst>
          </p:cNvPr>
          <p:cNvSpPr>
            <a:spLocks noGrp="1"/>
          </p:cNvSpPr>
          <p:nvPr>
            <p:ph type="pic" idx="1"/>
          </p:nvPr>
        </p:nvSpPr>
        <p:spPr>
          <a:xfrm>
            <a:off x="5232400" y="549275"/>
            <a:ext cx="6408736" cy="57594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CA19547-D24B-4BD1-8C26-318450B171B3}"/>
              </a:ext>
            </a:extLst>
          </p:cNvPr>
          <p:cNvSpPr>
            <a:spLocks noGrp="1"/>
          </p:cNvSpPr>
          <p:nvPr>
            <p:ph type="body" sz="half" idx="2"/>
          </p:nvPr>
        </p:nvSpPr>
        <p:spPr>
          <a:xfrm>
            <a:off x="539999" y="3536950"/>
            <a:ext cx="4511425" cy="2771774"/>
          </a:xfrm>
        </p:spPr>
        <p:txBody>
          <a:bodyPr/>
          <a:lstStyle>
            <a:lvl1pPr marL="0" indent="0">
              <a:buNone/>
              <a:defRPr sz="1600" cap="all" spc="3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3A22E6-7E01-4547-8555-B2C197543921}"/>
              </a:ext>
            </a:extLst>
          </p:cNvPr>
          <p:cNvSpPr>
            <a:spLocks noGrp="1"/>
          </p:cNvSpPr>
          <p:nvPr>
            <p:ph type="dt" sz="half" idx="10"/>
          </p:nvPr>
        </p:nvSpPr>
        <p:spPr/>
        <p:txBody>
          <a:bodyPr/>
          <a:lstStyle/>
          <a:p>
            <a:fld id="{7CF0BCE0-945C-4FDF-95A1-2149B1FF5B83}" type="datetimeFigureOut">
              <a:rPr lang="en-US" smtClean="0"/>
              <a:t>9/12/26</a:t>
            </a:fld>
            <a:endParaRPr lang="en-US"/>
          </a:p>
        </p:txBody>
      </p:sp>
      <p:sp>
        <p:nvSpPr>
          <p:cNvPr id="6" name="Footer Placeholder 5">
            <a:extLst>
              <a:ext uri="{FF2B5EF4-FFF2-40B4-BE49-F238E27FC236}">
                <a16:creationId xmlns:a16="http://schemas.microsoft.com/office/drawing/2014/main" id="{A90F6BEC-98F3-43FE-BA9B-B046D8917F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2FAF54-57F0-46F9-A1BA-B554E14017DF}"/>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29150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C461672-F18A-4768-9850-0531FD3720BA}"/>
              </a:ext>
            </a:extLst>
          </p:cNvPr>
          <p:cNvGrpSpPr/>
          <p:nvPr/>
        </p:nvGrpSpPr>
        <p:grpSpPr>
          <a:xfrm rot="10800000">
            <a:off x="5921828" y="2876440"/>
            <a:ext cx="6270171" cy="3981559"/>
            <a:chOff x="0" y="0"/>
            <a:chExt cx="10800000" cy="6858000"/>
          </a:xfrm>
        </p:grpSpPr>
        <p:sp>
          <p:nvSpPr>
            <p:cNvPr id="8" name="Rectangle 7">
              <a:extLst>
                <a:ext uri="{FF2B5EF4-FFF2-40B4-BE49-F238E27FC236}">
                  <a16:creationId xmlns:a16="http://schemas.microsoft.com/office/drawing/2014/main" id="{9FA73898-D78C-45F9-AFC1-2AB16F6725C2}"/>
                </a:ext>
              </a:extLst>
            </p:cNvPr>
            <p:cNvSpPr/>
            <p:nvPr/>
          </p:nvSpPr>
          <p:spPr>
            <a:xfrm>
              <a:off x="540000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9" name="Rectangle 8">
              <a:extLst>
                <a:ext uri="{FF2B5EF4-FFF2-40B4-BE49-F238E27FC236}">
                  <a16:creationId xmlns:a16="http://schemas.microsoft.com/office/drawing/2014/main" id="{4FC423E3-700B-43D6-A2CB-F3C871632C20}"/>
                </a:ext>
              </a:extLst>
            </p:cNvPr>
            <p:cNvSpPr/>
            <p:nvPr/>
          </p:nvSpPr>
          <p:spPr>
            <a:xfrm flipH="1">
              <a:off x="0" y="0"/>
              <a:ext cx="5400000" cy="6858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0" name="Group 9">
            <a:extLst>
              <a:ext uri="{FF2B5EF4-FFF2-40B4-BE49-F238E27FC236}">
                <a16:creationId xmlns:a16="http://schemas.microsoft.com/office/drawing/2014/main" id="{82F05B2A-1EC7-4131-B899-C7ECB9A502EB}"/>
              </a:ext>
            </a:extLst>
          </p:cNvPr>
          <p:cNvGrpSpPr>
            <a:grpSpLocks noChangeAspect="1"/>
          </p:cNvGrpSpPr>
          <p:nvPr/>
        </p:nvGrpSpPr>
        <p:grpSpPr>
          <a:xfrm flipH="1">
            <a:off x="0" y="-1"/>
            <a:ext cx="9361714" cy="4680857"/>
            <a:chOff x="0" y="0"/>
            <a:chExt cx="2880000" cy="1440000"/>
          </a:xfrm>
        </p:grpSpPr>
        <p:sp>
          <p:nvSpPr>
            <p:cNvPr id="11" name="Rectangle 10">
              <a:extLst>
                <a:ext uri="{FF2B5EF4-FFF2-40B4-BE49-F238E27FC236}">
                  <a16:creationId xmlns:a16="http://schemas.microsoft.com/office/drawing/2014/main" id="{97711D4C-4FFE-4151-B53D-60890F0F5827}"/>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2" name="Rectangle 11">
              <a:extLst>
                <a:ext uri="{FF2B5EF4-FFF2-40B4-BE49-F238E27FC236}">
                  <a16:creationId xmlns:a16="http://schemas.microsoft.com/office/drawing/2014/main" id="{F69D6393-413D-4151-BC2C-43161BE4A799}"/>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3" name="Rectangle 12">
            <a:extLst>
              <a:ext uri="{FF2B5EF4-FFF2-40B4-BE49-F238E27FC236}">
                <a16:creationId xmlns:a16="http://schemas.microsoft.com/office/drawing/2014/main" id="{A96370B9-6459-4B05-9A8B-A9E7FA8966CD}"/>
              </a:ext>
            </a:extLst>
          </p:cNvPr>
          <p:cNvSpPr>
            <a:spLocks noChangeAspect="1"/>
          </p:cNvSpPr>
          <p:nvPr/>
        </p:nvSpPr>
        <p:spPr>
          <a:xfrm rot="10800000">
            <a:off x="8430794" y="3096793"/>
            <a:ext cx="3761205" cy="3761205"/>
          </a:xfrm>
          <a:prstGeom prst="rect">
            <a:avLst/>
          </a:prstGeom>
          <a:gradFill flip="none" rotWithShape="1">
            <a:gsLst>
              <a:gs pos="0">
                <a:schemeClr val="accent1">
                  <a:alpha val="4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4" name="Rectangle 13">
            <a:extLst>
              <a:ext uri="{FF2B5EF4-FFF2-40B4-BE49-F238E27FC236}">
                <a16:creationId xmlns:a16="http://schemas.microsoft.com/office/drawing/2014/main" id="{DA3AC0C6-74C3-4E55-AA42-A9F1A4B1B210}"/>
              </a:ext>
            </a:extLst>
          </p:cNvPr>
          <p:cNvSpPr>
            <a:spLocks noChangeAspect="1"/>
          </p:cNvSpPr>
          <p:nvPr/>
        </p:nvSpPr>
        <p:spPr>
          <a:xfrm>
            <a:off x="0" y="0"/>
            <a:ext cx="6589713" cy="6589713"/>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Rectangle 14">
            <a:extLst>
              <a:ext uri="{FF2B5EF4-FFF2-40B4-BE49-F238E27FC236}">
                <a16:creationId xmlns:a16="http://schemas.microsoft.com/office/drawing/2014/main" id="{132C27A4-86D3-4C83-8022-E37A8672A993}"/>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Title 1">
            <a:extLst>
              <a:ext uri="{FF2B5EF4-FFF2-40B4-BE49-F238E27FC236}">
                <a16:creationId xmlns:a16="http://schemas.microsoft.com/office/drawing/2014/main" id="{88F1FF59-E1BE-4475-953B-5BF6FBC10C57}"/>
              </a:ext>
            </a:extLst>
          </p:cNvPr>
          <p:cNvSpPr>
            <a:spLocks noGrp="1"/>
          </p:cNvSpPr>
          <p:nvPr>
            <p:ph type="title"/>
          </p:nvPr>
        </p:nvSpPr>
        <p:spPr>
          <a:xfrm>
            <a:off x="540000" y="540000"/>
            <a:ext cx="11090273" cy="1800224"/>
          </a:xfrm>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8F1F045-44C5-4165-A640-4E4D33A59580}"/>
              </a:ext>
            </a:extLst>
          </p:cNvPr>
          <p:cNvSpPr>
            <a:spLocks noGrp="1"/>
          </p:cNvSpPr>
          <p:nvPr>
            <p:ph type="body" orient="vert" idx="1"/>
          </p:nvPr>
        </p:nvSpPr>
        <p:spPr>
          <a:xfrm>
            <a:off x="540000" y="2528887"/>
            <a:ext cx="11090276" cy="37798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517047A-D05B-44E9-A240-BDB881C4296A}"/>
              </a:ext>
            </a:extLst>
          </p:cNvPr>
          <p:cNvSpPr>
            <a:spLocks noGrp="1"/>
          </p:cNvSpPr>
          <p:nvPr>
            <p:ph type="dt" sz="half" idx="10"/>
          </p:nvPr>
        </p:nvSpPr>
        <p:spPr/>
        <p:txBody>
          <a:bodyPr/>
          <a:lstStyle/>
          <a:p>
            <a:fld id="{7CF0BCE0-945C-4FDF-95A1-2149B1FF5B83}" type="datetimeFigureOut">
              <a:rPr lang="en-US" smtClean="0"/>
              <a:t>9/12/26</a:t>
            </a:fld>
            <a:endParaRPr lang="en-US"/>
          </a:p>
        </p:txBody>
      </p:sp>
      <p:sp>
        <p:nvSpPr>
          <p:cNvPr id="5" name="Footer Placeholder 4">
            <a:extLst>
              <a:ext uri="{FF2B5EF4-FFF2-40B4-BE49-F238E27FC236}">
                <a16:creationId xmlns:a16="http://schemas.microsoft.com/office/drawing/2014/main" id="{7FDCB2E8-A68D-478D-A728-C9612848C8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7E4F1D-3280-4DB5-B2E0-DA7F10717EB4}"/>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885017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C627D45-FE54-49FF-A37F-6206993AEFD8}"/>
              </a:ext>
            </a:extLst>
          </p:cNvPr>
          <p:cNvGrpSpPr/>
          <p:nvPr/>
        </p:nvGrpSpPr>
        <p:grpSpPr>
          <a:xfrm>
            <a:off x="0" y="-3"/>
            <a:ext cx="12192000" cy="6858003"/>
            <a:chOff x="0" y="-3"/>
            <a:chExt cx="12192000" cy="6858003"/>
          </a:xfrm>
        </p:grpSpPr>
        <p:sp useBgFill="1">
          <p:nvSpPr>
            <p:cNvPr id="8" name="Rectangle 7">
              <a:extLst>
                <a:ext uri="{FF2B5EF4-FFF2-40B4-BE49-F238E27FC236}">
                  <a16:creationId xmlns:a16="http://schemas.microsoft.com/office/drawing/2014/main" id="{879CEFA6-CCA5-4FEF-B53D-E74B1E67E9C7}"/>
                </a:ext>
              </a:extLst>
            </p:cNvPr>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ACFCD768-2100-4B20-87EF-9F92EFBD8FA8}"/>
                </a:ext>
              </a:extLst>
            </p:cNvPr>
            <p:cNvGrpSpPr>
              <a:grpSpLocks noChangeAspect="1"/>
            </p:cNvGrpSpPr>
            <p:nvPr/>
          </p:nvGrpSpPr>
          <p:grpSpPr>
            <a:xfrm>
              <a:off x="672000" y="-3"/>
              <a:ext cx="11520000" cy="5760000"/>
              <a:chOff x="5981700" y="-1"/>
              <a:chExt cx="6042660" cy="3021330"/>
            </a:xfrm>
          </p:grpSpPr>
          <p:sp>
            <p:nvSpPr>
              <p:cNvPr id="16" name="Rectangle 15">
                <a:extLst>
                  <a:ext uri="{FF2B5EF4-FFF2-40B4-BE49-F238E27FC236}">
                    <a16:creationId xmlns:a16="http://schemas.microsoft.com/office/drawing/2014/main" id="{E0D1B599-DFF1-4E00-9EAE-EE32BD7B4860}"/>
                  </a:ext>
                </a:extLst>
              </p:cNvPr>
              <p:cNvSpPr/>
              <p:nvPr/>
            </p:nvSpPr>
            <p:spPr>
              <a:xfrm>
                <a:off x="900303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0FCF7F6-290B-4DE7-BA60-863CBF95C2AF}"/>
                  </a:ext>
                </a:extLst>
              </p:cNvPr>
              <p:cNvSpPr/>
              <p:nvPr/>
            </p:nvSpPr>
            <p:spPr>
              <a:xfrm flipH="1">
                <a:off x="5981700" y="-1"/>
                <a:ext cx="3021330" cy="3021330"/>
              </a:xfrm>
              <a:prstGeom prst="rect">
                <a:avLst/>
              </a:prstGeom>
              <a:gradFill flip="none" rotWithShape="1">
                <a:gsLst>
                  <a:gs pos="0">
                    <a:schemeClr val="accent1">
                      <a:alpha val="60000"/>
                    </a:schemeClr>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F59358AB-E1C9-402B-9F3F-28B4F50DAC6F}"/>
                </a:ext>
              </a:extLst>
            </p:cNvPr>
            <p:cNvSpPr>
              <a:spLocks noChangeAspect="1"/>
            </p:cNvSpPr>
            <p:nvPr/>
          </p:nvSpPr>
          <p:spPr>
            <a:xfrm rot="5400000">
              <a:off x="5334000" y="0"/>
              <a:ext cx="6858000" cy="6858000"/>
            </a:xfrm>
            <a:prstGeom prst="rect">
              <a:avLst/>
            </a:prstGeom>
            <a:gradFill flip="none" rotWithShape="1">
              <a:gsLst>
                <a:gs pos="0">
                  <a:schemeClr val="accent3">
                    <a:alpha val="60000"/>
                  </a:schemeClr>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78C24EC-8C5D-4A7E-9D57-C752E0DC9485}"/>
                </a:ext>
              </a:extLst>
            </p:cNvPr>
            <p:cNvSpPr>
              <a:spLocks noChangeAspect="1"/>
            </p:cNvSpPr>
            <p:nvPr/>
          </p:nvSpPr>
          <p:spPr>
            <a:xfrm>
              <a:off x="0" y="2538000"/>
              <a:ext cx="4320000" cy="4320000"/>
            </a:xfrm>
            <a:prstGeom prst="ellipse">
              <a:avLst/>
            </a:prstGeom>
            <a:solidFill>
              <a:schemeClr val="accent3">
                <a:alpha val="4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E6C0B30A-4855-4424-B3A8-AC110CA8356F}"/>
                </a:ext>
              </a:extLst>
            </p:cNvPr>
            <p:cNvGrpSpPr/>
            <p:nvPr/>
          </p:nvGrpSpPr>
          <p:grpSpPr>
            <a:xfrm rot="10800000">
              <a:off x="1" y="2948940"/>
              <a:ext cx="7818118" cy="3909059"/>
              <a:chOff x="0" y="0"/>
              <a:chExt cx="2880000" cy="1440000"/>
            </a:xfrm>
          </p:grpSpPr>
          <p:sp>
            <p:nvSpPr>
              <p:cNvPr id="14" name="Rectangle 13">
                <a:extLst>
                  <a:ext uri="{FF2B5EF4-FFF2-40B4-BE49-F238E27FC236}">
                    <a16:creationId xmlns:a16="http://schemas.microsoft.com/office/drawing/2014/main" id="{DC119EB9-1A9A-45A4-AE16-9968A70C5C35}"/>
                  </a:ext>
                </a:extLst>
              </p:cNvPr>
              <p:cNvSpPr/>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A5B7B85-4DC3-4343-B734-4852DD5DF033}"/>
                  </a:ext>
                </a:extLst>
              </p:cNvPr>
              <p:cNvSpPr/>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73F3733E-DBA5-4A25-9315-B7A1A5E7A1FF}"/>
                </a:ext>
              </a:extLst>
            </p:cNvPr>
            <p:cNvSpPr>
              <a:spLocks noChangeAspect="1"/>
            </p:cNvSpPr>
            <p:nvPr/>
          </p:nvSpPr>
          <p:spPr>
            <a:xfrm rot="10800000" flipH="1">
              <a:off x="0" y="521786"/>
              <a:ext cx="6336213" cy="6336213"/>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AAB30D07-BE85-45CD-8055-8C57B00E2957}"/>
              </a:ext>
            </a:extLst>
          </p:cNvPr>
          <p:cNvSpPr/>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p:nvSpPr>
          <p:cNvPr id="2" name="Vertical Title 1">
            <a:extLst>
              <a:ext uri="{FF2B5EF4-FFF2-40B4-BE49-F238E27FC236}">
                <a16:creationId xmlns:a16="http://schemas.microsoft.com/office/drawing/2014/main" id="{737FFCCA-9DBF-4E0A-BDC6-F7B8F39BD72F}"/>
              </a:ext>
            </a:extLst>
          </p:cNvPr>
          <p:cNvSpPr>
            <a:spLocks noGrp="1"/>
          </p:cNvSpPr>
          <p:nvPr>
            <p:ph type="title" orient="vert"/>
          </p:nvPr>
        </p:nvSpPr>
        <p:spPr>
          <a:xfrm>
            <a:off x="9012238" y="539999"/>
            <a:ext cx="2628900" cy="576872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511F1B23-21CD-4A3B-938B-5502019A13CD}"/>
              </a:ext>
            </a:extLst>
          </p:cNvPr>
          <p:cNvSpPr>
            <a:spLocks noGrp="1"/>
          </p:cNvSpPr>
          <p:nvPr>
            <p:ph type="body" orient="vert" idx="1"/>
          </p:nvPr>
        </p:nvSpPr>
        <p:spPr>
          <a:xfrm>
            <a:off x="550863" y="539999"/>
            <a:ext cx="8245475" cy="57687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99C884-5A98-4C01-BB89-098AC6966496}"/>
              </a:ext>
            </a:extLst>
          </p:cNvPr>
          <p:cNvSpPr>
            <a:spLocks noGrp="1"/>
          </p:cNvSpPr>
          <p:nvPr>
            <p:ph type="dt" sz="half" idx="10"/>
          </p:nvPr>
        </p:nvSpPr>
        <p:spPr/>
        <p:txBody>
          <a:bodyPr/>
          <a:lstStyle/>
          <a:p>
            <a:fld id="{7CF0BCE0-945C-4FDF-95A1-2149B1FF5B83}" type="datetimeFigureOut">
              <a:rPr lang="en-US" smtClean="0"/>
              <a:t>9/12/26</a:t>
            </a:fld>
            <a:endParaRPr lang="en-US"/>
          </a:p>
        </p:txBody>
      </p:sp>
      <p:sp>
        <p:nvSpPr>
          <p:cNvPr id="5" name="Footer Placeholder 4">
            <a:extLst>
              <a:ext uri="{FF2B5EF4-FFF2-40B4-BE49-F238E27FC236}">
                <a16:creationId xmlns:a16="http://schemas.microsoft.com/office/drawing/2014/main" id="{7DF54D22-9CD7-4FC6-9444-21948246C7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AECC14-D66C-401A-A0C9-DFCA5533A5C7}"/>
              </a:ext>
            </a:extLst>
          </p:cNvPr>
          <p:cNvSpPr>
            <a:spLocks noGrp="1"/>
          </p:cNvSpPr>
          <p:nvPr>
            <p:ph type="sldNum" sz="quarter" idx="12"/>
          </p:nvPr>
        </p:nvSpPr>
        <p:spPr/>
        <p:txBody>
          <a:bodyPr/>
          <a:lstStyle/>
          <a:p>
            <a:fld id="{4CD77608-3819-479B-BB98-C216BA724EFE}" type="slidenum">
              <a:rPr lang="en-US" smtClean="0"/>
              <a:t>‹#›</a:t>
            </a:fld>
            <a:endParaRPr lang="en-US"/>
          </a:p>
        </p:txBody>
      </p:sp>
    </p:spTree>
    <p:extLst>
      <p:ext uri="{BB962C8B-B14F-4D97-AF65-F5344CB8AC3E}">
        <p14:creationId xmlns:p14="http://schemas.microsoft.com/office/powerpoint/2010/main" val="11281862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57879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749C77-AA3A-4DA0-9E20-32FCD2B8BD5F}"/>
              </a:ext>
            </a:extLst>
          </p:cNvPr>
          <p:cNvSpPr>
            <a:spLocks noGrp="1"/>
          </p:cNvSpPr>
          <p:nvPr>
            <p:ph type="title"/>
          </p:nvPr>
        </p:nvSpPr>
        <p:spPr>
          <a:xfrm>
            <a:off x="540000" y="540000"/>
            <a:ext cx="11101135" cy="18095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98DC81A-9B5E-4A92-AA7B-3D750F95F434}"/>
              </a:ext>
            </a:extLst>
          </p:cNvPr>
          <p:cNvSpPr>
            <a:spLocks noGrp="1"/>
          </p:cNvSpPr>
          <p:nvPr>
            <p:ph type="body" idx="1"/>
          </p:nvPr>
        </p:nvSpPr>
        <p:spPr>
          <a:xfrm>
            <a:off x="540000" y="2528887"/>
            <a:ext cx="11101136" cy="37798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04B8083-48FB-4D6A-B77A-262FE3E23D6C}"/>
              </a:ext>
            </a:extLst>
          </p:cNvPr>
          <p:cNvSpPr>
            <a:spLocks noGrp="1"/>
          </p:cNvSpPr>
          <p:nvPr>
            <p:ph type="ftr" sz="quarter" idx="3"/>
          </p:nvPr>
        </p:nvSpPr>
        <p:spPr>
          <a:xfrm>
            <a:off x="540000" y="6314400"/>
            <a:ext cx="7350795" cy="365125"/>
          </a:xfrm>
          <a:prstGeom prst="rect">
            <a:avLst/>
          </a:prstGeom>
        </p:spPr>
        <p:txBody>
          <a:bodyPr vert="horz" lIns="91440" tIns="45720" rIns="91440" bIns="45720" rtlCol="0" anchor="ctr"/>
          <a:lstStyle>
            <a:lvl1pPr algn="l">
              <a:defRPr sz="1000" spc="100" baseline="0">
                <a:solidFill>
                  <a:schemeClr val="tx1"/>
                </a:solidFill>
              </a:defRPr>
            </a:lvl1pPr>
          </a:lstStyle>
          <a:p>
            <a:endParaRPr lang="en-US" sz="1000" dirty="0"/>
          </a:p>
        </p:txBody>
      </p:sp>
      <p:sp>
        <p:nvSpPr>
          <p:cNvPr id="4" name="Date Placeholder 3">
            <a:extLst>
              <a:ext uri="{FF2B5EF4-FFF2-40B4-BE49-F238E27FC236}">
                <a16:creationId xmlns:a16="http://schemas.microsoft.com/office/drawing/2014/main" id="{41EDA5BD-F7C8-4883-81D1-EF1F6F00EF72}"/>
              </a:ext>
            </a:extLst>
          </p:cNvPr>
          <p:cNvSpPr>
            <a:spLocks noGrp="1"/>
          </p:cNvSpPr>
          <p:nvPr>
            <p:ph type="dt" sz="half" idx="2"/>
          </p:nvPr>
        </p:nvSpPr>
        <p:spPr>
          <a:xfrm>
            <a:off x="8075613" y="6314400"/>
            <a:ext cx="2623468" cy="365125"/>
          </a:xfrm>
          <a:prstGeom prst="rect">
            <a:avLst/>
          </a:prstGeom>
        </p:spPr>
        <p:txBody>
          <a:bodyPr vert="horz" lIns="91440" tIns="45720" rIns="91440" bIns="45720" rtlCol="0" anchor="ctr"/>
          <a:lstStyle>
            <a:lvl1pPr algn="r">
              <a:defRPr sz="1000" cap="none" spc="100" baseline="0">
                <a:solidFill>
                  <a:schemeClr val="tx1"/>
                </a:solidFill>
              </a:defRPr>
            </a:lvl1pPr>
          </a:lstStyle>
          <a:p>
            <a:pPr algn="r"/>
            <a:fld id="{7CF0BCE0-945C-4FDF-95A1-2149B1FF5B83}" type="datetimeFigureOut">
              <a:rPr lang="en-US" smtClean="0"/>
              <a:pPr algn="r"/>
              <a:t>9/12/26</a:t>
            </a:fld>
            <a:endParaRPr lang="en-US" dirty="0"/>
          </a:p>
        </p:txBody>
      </p:sp>
      <p:sp>
        <p:nvSpPr>
          <p:cNvPr id="6" name="Slide Number Placeholder 5">
            <a:extLst>
              <a:ext uri="{FF2B5EF4-FFF2-40B4-BE49-F238E27FC236}">
                <a16:creationId xmlns:a16="http://schemas.microsoft.com/office/drawing/2014/main" id="{AB48FEDB-2614-400B-9C19-0F4D448D98AB}"/>
              </a:ext>
            </a:extLst>
          </p:cNvPr>
          <p:cNvSpPr>
            <a:spLocks noGrp="1"/>
          </p:cNvSpPr>
          <p:nvPr>
            <p:ph type="sldNum" sz="quarter" idx="4"/>
          </p:nvPr>
        </p:nvSpPr>
        <p:spPr>
          <a:xfrm>
            <a:off x="10883899" y="6314400"/>
            <a:ext cx="757237" cy="365125"/>
          </a:xfrm>
          <a:prstGeom prst="rect">
            <a:avLst/>
          </a:prstGeom>
        </p:spPr>
        <p:txBody>
          <a:bodyPr vert="horz" lIns="91440" tIns="45720" rIns="91440" bIns="45720" rtlCol="0" anchor="ctr"/>
          <a:lstStyle>
            <a:lvl1pPr algn="r">
              <a:defRPr sz="1000" spc="100" baseline="0">
                <a:solidFill>
                  <a:schemeClr val="tx1"/>
                </a:solidFill>
              </a:defRPr>
            </a:lvl1pPr>
          </a:lstStyle>
          <a:p>
            <a:fld id="{4CD77608-3819-479B-BB98-C216BA724EFE}" type="slidenum">
              <a:rPr lang="en-US" smtClean="0"/>
              <a:pPr/>
              <a:t>‹#›</a:t>
            </a:fld>
            <a:endParaRPr lang="en-US" sz="1000" dirty="0"/>
          </a:p>
        </p:txBody>
      </p:sp>
    </p:spTree>
    <p:extLst>
      <p:ext uri="{BB962C8B-B14F-4D97-AF65-F5344CB8AC3E}">
        <p14:creationId xmlns:p14="http://schemas.microsoft.com/office/powerpoint/2010/main" val="3539083352"/>
      </p:ext>
    </p:extLst>
  </p:cSld>
  <p:clrMap bg1="dk1" tx1="lt1" bg2="dk2"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50" r:id="rId6"/>
    <p:sldLayoutId id="2147483745" r:id="rId7"/>
    <p:sldLayoutId id="2147483746" r:id="rId8"/>
    <p:sldLayoutId id="2147483747" r:id="rId9"/>
    <p:sldLayoutId id="2147483749" r:id="rId10"/>
    <p:sldLayoutId id="2147483748" r:id="rId11"/>
    <p:sldLayoutId id="2147483752" r:id="rId12"/>
  </p:sldLayoutIdLst>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70000" indent="-270000" algn="l" defTabSz="914400" rtl="0" eaLnBrk="1" latinLnBrk="0" hangingPunct="1">
        <a:lnSpc>
          <a:spcPct val="125000"/>
        </a:lnSpc>
        <a:spcBef>
          <a:spcPts val="1000"/>
        </a:spcBef>
        <a:buFont typeface="Arial" panose="020B0604020202020204" pitchFamily="34" charset="0"/>
        <a:buChar char="•"/>
        <a:defRPr sz="1800" kern="1200" spc="50" baseline="0">
          <a:solidFill>
            <a:schemeClr val="tx1"/>
          </a:solidFill>
          <a:latin typeface="+mn-lt"/>
          <a:ea typeface="+mn-ea"/>
          <a:cs typeface="+mn-cs"/>
        </a:defRPr>
      </a:lvl1pPr>
      <a:lvl2pPr marL="72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2pPr>
      <a:lvl3pPr marL="108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3pPr>
      <a:lvl4pPr marL="144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4pPr>
      <a:lvl5pPr marL="1800000" indent="-270000" algn="l" defTabSz="914400" rtl="0" eaLnBrk="1" latinLnBrk="0" hangingPunct="1">
        <a:lnSpc>
          <a:spcPct val="125000"/>
        </a:lnSpc>
        <a:spcBef>
          <a:spcPts val="500"/>
        </a:spcBef>
        <a:buFont typeface="Arial" panose="020B0604020202020204" pitchFamily="34" charset="0"/>
        <a:buChar char="•"/>
        <a:defRPr sz="1800"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12.xml"/><Relationship Id="rId1" Type="http://schemas.openxmlformats.org/officeDocument/2006/relationships/video" Target="https://www.youtube.com/embed/DlstGHazHPM?feature=oembed" TargetMode="External"/><Relationship Id="rId5" Type="http://schemas.openxmlformats.org/officeDocument/2006/relationships/hyperlink" Target="https://www.nass.org/memberships/secretaries-statelieutenant-governors" TargetMode="External"/><Relationship Id="rId4" Type="http://schemas.openxmlformats.org/officeDocument/2006/relationships/hyperlink" Target="https://verifiedvoting.org/audits/whatisrla/"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www.brookings.edu/"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hyperlink" Target="https://www.brookings.edu/articles/mail-voting-in-the-us-data-points-to-very-low-fraud-and-significant-benefits-to-voters/"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C51935E-4A08-4AE4-8E13-F40CD3C4F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93F1402-2867-4C4F-A1BA-606198AD7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4514" y="-87086"/>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887A981-7310-4FDA-96E6-73ECCD6C4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3874" y="3600"/>
            <a:ext cx="6854400" cy="6854400"/>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ED4C940-D8EF-42FB-B65E-81A70494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56A1B230-58D0-41AA-8ACD-0AE93078B8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6000" y="0"/>
            <a:ext cx="10800000" cy="6858000"/>
            <a:chOff x="2328000" y="0"/>
            <a:chExt cx="2880000" cy="1440000"/>
          </a:xfrm>
        </p:grpSpPr>
        <p:sp>
          <p:nvSpPr>
            <p:cNvPr id="18" name="Rectangle 17">
              <a:extLst>
                <a:ext uri="{FF2B5EF4-FFF2-40B4-BE49-F238E27FC236}">
                  <a16:creationId xmlns:a16="http://schemas.microsoft.com/office/drawing/2014/main" id="{91B32BAF-B8A7-40EA-8C6C-3409A4268B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AB64E17-54DF-4E9F-BB8F-9619CAE1A1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F7AEDD01-B338-442A-9214-A38E48E3F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22" name="Rectangle 21">
              <a:extLst>
                <a:ext uri="{FF2B5EF4-FFF2-40B4-BE49-F238E27FC236}">
                  <a16:creationId xmlns:a16="http://schemas.microsoft.com/office/drawing/2014/main" id="{1444701A-B337-4728-803C-208856DCB3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27B1125A-A245-40E7-937C-DB195DADF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445038F8-360D-46AD-B2F1-47DAB7AA07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602287" y="268286"/>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1297267-64FC-46DE-88B8-E76DC4691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C9E2FC43-9B29-199E-B7D0-6C7035F5C11D}"/>
              </a:ext>
            </a:extLst>
          </p:cNvPr>
          <p:cNvSpPr>
            <a:spLocks noGrp="1"/>
          </p:cNvSpPr>
          <p:nvPr>
            <p:ph type="ctrTitle"/>
          </p:nvPr>
        </p:nvSpPr>
        <p:spPr>
          <a:xfrm>
            <a:off x="540000" y="549276"/>
            <a:ext cx="4500561" cy="4259814"/>
          </a:xfrm>
        </p:spPr>
        <p:txBody>
          <a:bodyPr>
            <a:normAutofit/>
          </a:bodyPr>
          <a:lstStyle/>
          <a:p>
            <a:r>
              <a:rPr lang="en-US" sz="5500"/>
              <a:t>Evidence-based election coverage: A toolkit for journalists </a:t>
            </a:r>
          </a:p>
        </p:txBody>
      </p:sp>
      <p:sp>
        <p:nvSpPr>
          <p:cNvPr id="29" name="Freeform: Shape 28">
            <a:extLst>
              <a:ext uri="{FF2B5EF4-FFF2-40B4-BE49-F238E27FC236}">
                <a16:creationId xmlns:a16="http://schemas.microsoft.com/office/drawing/2014/main" id="{D0A09031-1697-4CF1-8372-9D6B798ED9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47424" y="0"/>
            <a:ext cx="6444576" cy="6858000"/>
          </a:xfrm>
          <a:custGeom>
            <a:avLst/>
            <a:gdLst>
              <a:gd name="connsiteX0" fmla="*/ 0 w 6444576"/>
              <a:gd name="connsiteY0" fmla="*/ 0 h 6858000"/>
              <a:gd name="connsiteX1" fmla="*/ 6444576 w 6444576"/>
              <a:gd name="connsiteY1" fmla="*/ 0 h 6858000"/>
              <a:gd name="connsiteX2" fmla="*/ 6444576 w 6444576"/>
              <a:gd name="connsiteY2" fmla="*/ 6858000 h 6858000"/>
              <a:gd name="connsiteX3" fmla="*/ 0 w 644457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444576" h="6858000">
                <a:moveTo>
                  <a:pt x="0" y="0"/>
                </a:moveTo>
                <a:lnTo>
                  <a:pt x="6444576" y="0"/>
                </a:lnTo>
                <a:lnTo>
                  <a:pt x="6444576" y="6858000"/>
                </a:lnTo>
                <a:lnTo>
                  <a:pt x="0" y="685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2C95EF94-DB72-107C-2193-39B6F4587BA4}"/>
              </a:ext>
            </a:extLst>
          </p:cNvPr>
          <p:cNvPicPr>
            <a:picLocks noChangeAspect="1"/>
          </p:cNvPicPr>
          <p:nvPr/>
        </p:nvPicPr>
        <p:blipFill>
          <a:blip r:embed="rId2"/>
          <a:stretch>
            <a:fillRect/>
          </a:stretch>
        </p:blipFill>
        <p:spPr>
          <a:xfrm>
            <a:off x="5951292" y="2820073"/>
            <a:ext cx="5691108" cy="1294727"/>
          </a:xfrm>
          <a:prstGeom prst="rect">
            <a:avLst/>
          </a:prstGeom>
        </p:spPr>
      </p:pic>
    </p:spTree>
    <p:extLst>
      <p:ext uri="{BB962C8B-B14F-4D97-AF65-F5344CB8AC3E}">
        <p14:creationId xmlns:p14="http://schemas.microsoft.com/office/powerpoint/2010/main" val="3313874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AC449-C953-0E8D-29D4-B0DCF283F966}"/>
              </a:ext>
            </a:extLst>
          </p:cNvPr>
          <p:cNvSpPr>
            <a:spLocks noGrp="1"/>
          </p:cNvSpPr>
          <p:nvPr>
            <p:ph type="title"/>
          </p:nvPr>
        </p:nvSpPr>
        <p:spPr/>
        <p:txBody>
          <a:bodyPr/>
          <a:lstStyle/>
          <a:p>
            <a:r>
              <a:rPr lang="en-US"/>
              <a:t>Who am I?</a:t>
            </a:r>
          </a:p>
        </p:txBody>
      </p:sp>
      <p:pic>
        <p:nvPicPr>
          <p:cNvPr id="4" name="Content Placeholder 3">
            <a:extLst>
              <a:ext uri="{FF2B5EF4-FFF2-40B4-BE49-F238E27FC236}">
                <a16:creationId xmlns:a16="http://schemas.microsoft.com/office/drawing/2014/main" id="{2E01583A-B582-256B-B6B5-EBC9B06C687B}"/>
              </a:ext>
            </a:extLst>
          </p:cNvPr>
          <p:cNvPicPr>
            <a:picLocks noGrp="1" noChangeAspect="1"/>
          </p:cNvPicPr>
          <p:nvPr>
            <p:ph idx="1"/>
          </p:nvPr>
        </p:nvPicPr>
        <p:blipFill>
          <a:blip r:embed="rId2"/>
          <a:stretch>
            <a:fillRect/>
          </a:stretch>
        </p:blipFill>
        <p:spPr>
          <a:xfrm>
            <a:off x="848972" y="1648392"/>
            <a:ext cx="2743314" cy="2743314"/>
          </a:xfrm>
          <a:prstGeom prst="rect">
            <a:avLst/>
          </a:prstGeom>
        </p:spPr>
      </p:pic>
      <p:sp>
        <p:nvSpPr>
          <p:cNvPr id="5" name="TextBox 4">
            <a:extLst>
              <a:ext uri="{FF2B5EF4-FFF2-40B4-BE49-F238E27FC236}">
                <a16:creationId xmlns:a16="http://schemas.microsoft.com/office/drawing/2014/main" id="{3A007188-19DC-1BF6-1FC7-89E33F121D44}"/>
              </a:ext>
            </a:extLst>
          </p:cNvPr>
          <p:cNvSpPr txBox="1"/>
          <p:nvPr/>
        </p:nvSpPr>
        <p:spPr>
          <a:xfrm>
            <a:off x="4604657" y="968829"/>
            <a:ext cx="6760029" cy="4832092"/>
          </a:xfrm>
          <a:prstGeom prst="rect">
            <a:avLst/>
          </a:prstGeom>
          <a:noFill/>
        </p:spPr>
        <p:txBody>
          <a:bodyPr wrap="square" rtlCol="0">
            <a:spAutoFit/>
          </a:bodyPr>
          <a:lstStyle/>
          <a:p>
            <a:r>
              <a:rPr lang="en-US" sz="2800"/>
              <a:t>I’m Carmen Nobel, a longtime journalist who spent eight years as program director and editor-in-chief of The Journalist’s Resource at Harvard University’s Shorenstein Center. </a:t>
            </a:r>
          </a:p>
          <a:p>
            <a:endParaRPr lang="en-US" sz="2800"/>
          </a:p>
          <a:p>
            <a:r>
              <a:rPr lang="en-US" sz="2800"/>
              <a:t>PowerPoint design is not one of my strengths, so bear with me …</a:t>
            </a:r>
          </a:p>
          <a:p>
            <a:endParaRPr lang="en-US" sz="2800"/>
          </a:p>
          <a:p>
            <a:r>
              <a:rPr lang="en-US" sz="2800"/>
              <a:t>This summer I’m co-leading an election coverage project for SciLine.</a:t>
            </a:r>
          </a:p>
        </p:txBody>
      </p:sp>
    </p:spTree>
    <p:extLst>
      <p:ext uri="{BB962C8B-B14F-4D97-AF65-F5344CB8AC3E}">
        <p14:creationId xmlns:p14="http://schemas.microsoft.com/office/powerpoint/2010/main" val="3428059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BA10581-08F2-4D9E-8CB4-07ECFEE95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9E2092A-4250-4BDD-AC6C-CA57E30DDD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7266875" cy="6858000"/>
            <a:chOff x="0" y="0"/>
            <a:chExt cx="7266875" cy="6858000"/>
          </a:xfrm>
        </p:grpSpPr>
        <p:sp>
          <p:nvSpPr>
            <p:cNvPr id="11" name="Freeform: Shape 10">
              <a:extLst>
                <a:ext uri="{FF2B5EF4-FFF2-40B4-BE49-F238E27FC236}">
                  <a16:creationId xmlns:a16="http://schemas.microsoft.com/office/drawing/2014/main" id="{FA1EE7D2-EB27-4C6C-8E54-CBCDDCA178F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3600"/>
              <a:ext cx="7266875" cy="6854400"/>
            </a:xfrm>
            <a:custGeom>
              <a:avLst/>
              <a:gdLst>
                <a:gd name="connsiteX0" fmla="*/ 3839675 w 7266875"/>
                <a:gd name="connsiteY0" fmla="*/ 0 h 6854400"/>
                <a:gd name="connsiteX1" fmla="*/ 7266875 w 7266875"/>
                <a:gd name="connsiteY1" fmla="*/ 3427200 h 6854400"/>
                <a:gd name="connsiteX2" fmla="*/ 3839675 w 7266875"/>
                <a:gd name="connsiteY2" fmla="*/ 6854400 h 6854400"/>
                <a:gd name="connsiteX3" fmla="*/ 3489264 w 7266875"/>
                <a:gd name="connsiteY3" fmla="*/ 6836706 h 6854400"/>
                <a:gd name="connsiteX4" fmla="*/ 3327588 w 7266875"/>
                <a:gd name="connsiteY4" fmla="*/ 6816161 h 6854400"/>
                <a:gd name="connsiteX5" fmla="*/ 3174464 w 7266875"/>
                <a:gd name="connsiteY5" fmla="*/ 6839531 h 6854400"/>
                <a:gd name="connsiteX6" fmla="*/ 2880000 w 7266875"/>
                <a:gd name="connsiteY6" fmla="*/ 6854400 h 6854400"/>
                <a:gd name="connsiteX7" fmla="*/ 0 w 7266875"/>
                <a:gd name="connsiteY7" fmla="*/ 3974400 h 6854400"/>
                <a:gd name="connsiteX8" fmla="*/ 226325 w 7266875"/>
                <a:gd name="connsiteY8" fmla="*/ 2853374 h 6854400"/>
                <a:gd name="connsiteX9" fmla="*/ 258015 w 7266875"/>
                <a:gd name="connsiteY9" fmla="*/ 2787590 h 6854400"/>
                <a:gd name="connsiteX10" fmla="*/ 224445 w 7266875"/>
                <a:gd name="connsiteY10" fmla="*/ 2657030 h 6854400"/>
                <a:gd name="connsiteX11" fmla="*/ 180561 w 7266875"/>
                <a:gd name="connsiteY11" fmla="*/ 2221714 h 6854400"/>
                <a:gd name="connsiteX12" fmla="*/ 2340561 w 7266875"/>
                <a:gd name="connsiteY12" fmla="*/ 61714 h 6854400"/>
                <a:gd name="connsiteX13" fmla="*/ 2828370 w 7266875"/>
                <a:gd name="connsiteY13" fmla="*/ 117025 h 6854400"/>
                <a:gd name="connsiteX14" fmla="*/ 2891183 w 7266875"/>
                <a:gd name="connsiteY14" fmla="*/ 134017 h 6854400"/>
                <a:gd name="connsiteX15" fmla="*/ 2983165 w 7266875"/>
                <a:gd name="connsiteY15" fmla="*/ 107897 h 6854400"/>
                <a:gd name="connsiteX16" fmla="*/ 3839675 w 7266875"/>
                <a:gd name="connsiteY16" fmla="*/ 0 h 685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66875" h="6854400">
                  <a:moveTo>
                    <a:pt x="3839675" y="0"/>
                  </a:moveTo>
                  <a:cubicBezTo>
                    <a:pt x="5732465" y="0"/>
                    <a:pt x="7266875" y="1534410"/>
                    <a:pt x="7266875" y="3427200"/>
                  </a:cubicBezTo>
                  <a:cubicBezTo>
                    <a:pt x="7266875" y="5319990"/>
                    <a:pt x="5732465" y="6854400"/>
                    <a:pt x="3839675" y="6854400"/>
                  </a:cubicBezTo>
                  <a:cubicBezTo>
                    <a:pt x="3721376" y="6854400"/>
                    <a:pt x="3604476" y="6848406"/>
                    <a:pt x="3489264" y="6836706"/>
                  </a:cubicBezTo>
                  <a:lnTo>
                    <a:pt x="3327588" y="6816161"/>
                  </a:lnTo>
                  <a:lnTo>
                    <a:pt x="3174464" y="6839531"/>
                  </a:lnTo>
                  <a:cubicBezTo>
                    <a:pt x="3077646" y="6849363"/>
                    <a:pt x="2979412" y="6854400"/>
                    <a:pt x="2880000" y="6854400"/>
                  </a:cubicBezTo>
                  <a:cubicBezTo>
                    <a:pt x="1289420" y="6854400"/>
                    <a:pt x="0" y="5564980"/>
                    <a:pt x="0" y="3974400"/>
                  </a:cubicBezTo>
                  <a:cubicBezTo>
                    <a:pt x="0" y="3576755"/>
                    <a:pt x="80589" y="3197933"/>
                    <a:pt x="226325" y="2853374"/>
                  </a:cubicBezTo>
                  <a:lnTo>
                    <a:pt x="258015" y="2787590"/>
                  </a:lnTo>
                  <a:lnTo>
                    <a:pt x="224445" y="2657030"/>
                  </a:lnTo>
                  <a:cubicBezTo>
                    <a:pt x="195672" y="2516419"/>
                    <a:pt x="180561" y="2370831"/>
                    <a:pt x="180561" y="2221714"/>
                  </a:cubicBezTo>
                  <a:cubicBezTo>
                    <a:pt x="180561" y="1028779"/>
                    <a:pt x="1147626" y="61714"/>
                    <a:pt x="2340561" y="61714"/>
                  </a:cubicBezTo>
                  <a:cubicBezTo>
                    <a:pt x="2508318" y="61714"/>
                    <a:pt x="2671608" y="80838"/>
                    <a:pt x="2828370" y="117025"/>
                  </a:cubicBezTo>
                  <a:lnTo>
                    <a:pt x="2891183" y="134017"/>
                  </a:lnTo>
                  <a:lnTo>
                    <a:pt x="2983165" y="107897"/>
                  </a:lnTo>
                  <a:cubicBezTo>
                    <a:pt x="3256928" y="37461"/>
                    <a:pt x="3543927" y="0"/>
                    <a:pt x="3839675" y="0"/>
                  </a:cubicBezTo>
                  <a:close/>
                </a:path>
              </a:pathLst>
            </a:custGeom>
            <a:solidFill>
              <a:schemeClr val="bg2">
                <a:alpha val="6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Oval 11">
              <a:extLst>
                <a:ext uri="{FF2B5EF4-FFF2-40B4-BE49-F238E27FC236}">
                  <a16:creationId xmlns:a16="http://schemas.microsoft.com/office/drawing/2014/main" id="{A73CF8FD-0917-4279-B6E7-120EE392F79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1094400"/>
              <a:ext cx="5760000" cy="5760000"/>
            </a:xfrm>
            <a:prstGeom prst="ellipse">
              <a:avLst/>
            </a:prstGeom>
            <a:solidFill>
              <a:schemeClr val="accent1">
                <a:alpha val="4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F3A3FA15-CF3D-4F2B-BB5C-18E5DB3057C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180561" y="61714"/>
              <a:ext cx="4320000" cy="4320000"/>
            </a:xfrm>
            <a:prstGeom prst="ellipse">
              <a:avLst/>
            </a:prstGeom>
            <a:solidFill>
              <a:schemeClr val="accent3">
                <a:alpha val="6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F776AED5-83E6-4A3D-B609-7CCABAD440D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12475" y="0"/>
              <a:ext cx="6854400" cy="6854400"/>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20CBFD68-DD59-7163-E762-A4664E1EFE5E}"/>
              </a:ext>
            </a:extLst>
          </p:cNvPr>
          <p:cNvSpPr>
            <a:spLocks noGrp="1"/>
          </p:cNvSpPr>
          <p:nvPr>
            <p:ph type="title"/>
          </p:nvPr>
        </p:nvSpPr>
        <p:spPr>
          <a:xfrm>
            <a:off x="540000" y="833015"/>
            <a:ext cx="5958000" cy="5202026"/>
          </a:xfrm>
        </p:spPr>
        <p:txBody>
          <a:bodyPr anchor="ctr">
            <a:normAutofit/>
          </a:bodyPr>
          <a:lstStyle/>
          <a:p>
            <a:pPr algn="ctr"/>
            <a:r>
              <a:rPr lang="en-US" sz="8800"/>
              <a:t>What’s SciLine? </a:t>
            </a:r>
          </a:p>
        </p:txBody>
      </p:sp>
      <p:sp>
        <p:nvSpPr>
          <p:cNvPr id="3" name="Content Placeholder 2">
            <a:extLst>
              <a:ext uri="{FF2B5EF4-FFF2-40B4-BE49-F238E27FC236}">
                <a16:creationId xmlns:a16="http://schemas.microsoft.com/office/drawing/2014/main" id="{E640B13B-4B49-99F4-77B9-7BA2E4139537}"/>
              </a:ext>
            </a:extLst>
          </p:cNvPr>
          <p:cNvSpPr>
            <a:spLocks noGrp="1"/>
          </p:cNvSpPr>
          <p:nvPr>
            <p:ph idx="1"/>
          </p:nvPr>
        </p:nvSpPr>
        <p:spPr>
          <a:xfrm>
            <a:off x="5881138" y="540347"/>
            <a:ext cx="5760000" cy="5760000"/>
          </a:xfrm>
        </p:spPr>
        <p:txBody>
          <a:bodyPr anchor="ctr">
            <a:noAutofit/>
          </a:bodyPr>
          <a:lstStyle/>
          <a:p>
            <a:pPr marL="0" indent="0">
              <a:buNone/>
            </a:pPr>
            <a:r>
              <a:rPr lang="en-US" sz="3200"/>
              <a:t>SciLine (SciLine.org) is a free service for journalists and scientists based at the American Association for the Advancement of Science. SciLine has the singular mission of enhancing the amount and quality of scientific evidence in news stories.</a:t>
            </a:r>
          </a:p>
        </p:txBody>
      </p:sp>
    </p:spTree>
    <p:extLst>
      <p:ext uri="{BB962C8B-B14F-4D97-AF65-F5344CB8AC3E}">
        <p14:creationId xmlns:p14="http://schemas.microsoft.com/office/powerpoint/2010/main" val="930072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51729-697F-6DC6-247E-DD19CDD8352F}"/>
              </a:ext>
            </a:extLst>
          </p:cNvPr>
          <p:cNvSpPr>
            <a:spLocks noGrp="1"/>
          </p:cNvSpPr>
          <p:nvPr>
            <p:ph type="title"/>
          </p:nvPr>
        </p:nvSpPr>
        <p:spPr/>
        <p:txBody>
          <a:bodyPr/>
          <a:lstStyle/>
          <a:p>
            <a:r>
              <a:rPr lang="en-US"/>
              <a:t>Expert Matching Service</a:t>
            </a:r>
          </a:p>
        </p:txBody>
      </p:sp>
      <p:sp>
        <p:nvSpPr>
          <p:cNvPr id="3" name="Content Placeholder 2">
            <a:extLst>
              <a:ext uri="{FF2B5EF4-FFF2-40B4-BE49-F238E27FC236}">
                <a16:creationId xmlns:a16="http://schemas.microsoft.com/office/drawing/2014/main" id="{73A3510B-8044-D941-C185-E906773CB3C5}"/>
              </a:ext>
            </a:extLst>
          </p:cNvPr>
          <p:cNvSpPr>
            <a:spLocks noGrp="1"/>
          </p:cNvSpPr>
          <p:nvPr>
            <p:ph idx="1"/>
          </p:nvPr>
        </p:nvSpPr>
        <p:spPr>
          <a:xfrm>
            <a:off x="391954" y="1545879"/>
            <a:ext cx="11101136" cy="1956027"/>
          </a:xfrm>
        </p:spPr>
        <p:txBody>
          <a:bodyPr>
            <a:normAutofit fontScale="92500" lnSpcReduction="20000"/>
          </a:bodyPr>
          <a:lstStyle/>
          <a:p>
            <a:pPr marL="0" indent="0">
              <a:buNone/>
            </a:pPr>
            <a:endParaRPr lang="en-US" sz="2800"/>
          </a:p>
          <a:p>
            <a:pPr marL="0" indent="0">
              <a:buNone/>
            </a:pPr>
            <a:r>
              <a:rPr lang="en-US" sz="2800"/>
              <a:t>When you need research-backed facts or scientific context for a story, SciLine can help connect you to a deeply knowledgeable expert-source. Simply fill out a form on the website.</a:t>
            </a:r>
          </a:p>
        </p:txBody>
      </p:sp>
      <p:pic>
        <p:nvPicPr>
          <p:cNvPr id="7" name="Picture 6" descr="Worried Emoji emoji - Free Download PNG &amp; SVG | Streamline">
            <a:extLst>
              <a:ext uri="{FF2B5EF4-FFF2-40B4-BE49-F238E27FC236}">
                <a16:creationId xmlns:a16="http://schemas.microsoft.com/office/drawing/2014/main" id="{3AB61D59-0286-F75A-9A2B-8EC4CB8742B4}"/>
              </a:ext>
            </a:extLst>
          </p:cNvPr>
          <p:cNvPicPr>
            <a:picLocks noChangeAspect="1"/>
          </p:cNvPicPr>
          <p:nvPr/>
        </p:nvPicPr>
        <p:blipFill>
          <a:blip r:embed="rId2"/>
          <a:stretch>
            <a:fillRect/>
          </a:stretch>
        </p:blipFill>
        <p:spPr>
          <a:xfrm>
            <a:off x="313579" y="3501906"/>
            <a:ext cx="1348768" cy="1348768"/>
          </a:xfrm>
          <a:prstGeom prst="rect">
            <a:avLst/>
          </a:prstGeom>
        </p:spPr>
      </p:pic>
      <p:pic>
        <p:nvPicPr>
          <p:cNvPr id="8" name="Picture 7" descr="Vector drawing of thumbs/up smiley face | Public domain vectors">
            <a:extLst>
              <a:ext uri="{FF2B5EF4-FFF2-40B4-BE49-F238E27FC236}">
                <a16:creationId xmlns:a16="http://schemas.microsoft.com/office/drawing/2014/main" id="{0E41C5DA-B600-E973-14B3-60179CE6E364}"/>
              </a:ext>
            </a:extLst>
          </p:cNvPr>
          <p:cNvPicPr>
            <a:picLocks noChangeAspect="1"/>
          </p:cNvPicPr>
          <p:nvPr/>
        </p:nvPicPr>
        <p:blipFill>
          <a:blip r:embed="rId3"/>
          <a:stretch>
            <a:fillRect/>
          </a:stretch>
        </p:blipFill>
        <p:spPr>
          <a:xfrm>
            <a:off x="239947" y="5073519"/>
            <a:ext cx="1422400" cy="1422400"/>
          </a:xfrm>
          <a:prstGeom prst="rect">
            <a:avLst/>
          </a:prstGeom>
        </p:spPr>
      </p:pic>
      <p:graphicFrame>
        <p:nvGraphicFramePr>
          <p:cNvPr id="10" name="TextBox 5">
            <a:extLst>
              <a:ext uri="{FF2B5EF4-FFF2-40B4-BE49-F238E27FC236}">
                <a16:creationId xmlns:a16="http://schemas.microsoft.com/office/drawing/2014/main" id="{671E9A92-AFAA-4448-F512-38457C670A00}"/>
              </a:ext>
            </a:extLst>
          </p:cNvPr>
          <p:cNvGraphicFramePr/>
          <p:nvPr>
            <p:extLst>
              <p:ext uri="{D42A27DB-BD31-4B8C-83A1-F6EECF244321}">
                <p14:modId xmlns:p14="http://schemas.microsoft.com/office/powerpoint/2010/main" val="4050478363"/>
              </p:ext>
            </p:extLst>
          </p:nvPr>
        </p:nvGraphicFramePr>
        <p:xfrm>
          <a:off x="1950720" y="3753394"/>
          <a:ext cx="8238310" cy="2308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726937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1C8C0F4-5C44-4C3F-B321-5CB3E2BABC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987A62DB-71D7-497D-BE1C-933ECB515A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25125" y="3600"/>
            <a:ext cx="7266875" cy="6854400"/>
            <a:chOff x="4925125" y="3600"/>
            <a:chExt cx="7266875" cy="6854400"/>
          </a:xfrm>
        </p:grpSpPr>
        <p:sp>
          <p:nvSpPr>
            <p:cNvPr id="13" name="Oval 12">
              <a:extLst>
                <a:ext uri="{FF2B5EF4-FFF2-40B4-BE49-F238E27FC236}">
                  <a16:creationId xmlns:a16="http://schemas.microsoft.com/office/drawing/2014/main" id="{FDAC2767-A7E3-4697-90F6-443A5831403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925125" y="1098000"/>
              <a:ext cx="5760000" cy="5760000"/>
            </a:xfrm>
            <a:prstGeom prst="ellipse">
              <a:avLst/>
            </a:prstGeom>
            <a:solidFill>
              <a:schemeClr val="accent1">
                <a:alpha val="8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B23E396-A746-411A-8709-32ABC4DDEA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105686" y="65314"/>
              <a:ext cx="4320000" cy="4320000"/>
            </a:xfrm>
            <a:prstGeom prst="ellipse">
              <a:avLst/>
            </a:prstGeom>
            <a:solidFill>
              <a:schemeClr val="accent3"/>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D135C986-CB82-4211-A910-D232B9BCA1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337600" y="3600"/>
              <a:ext cx="6854400" cy="6854400"/>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useBgFill="1">
        <p:nvSpPr>
          <p:cNvPr id="17" name="Freeform: Shape 16">
            <a:extLst>
              <a:ext uri="{FF2B5EF4-FFF2-40B4-BE49-F238E27FC236}">
                <a16:creationId xmlns:a16="http://schemas.microsoft.com/office/drawing/2014/main" id="{837F2C8F-CC11-4A18-AA7E-AE8C022CDC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6000" y="1"/>
            <a:ext cx="6858000" cy="6857999"/>
          </a:xfrm>
          <a:custGeom>
            <a:avLst/>
            <a:gdLst>
              <a:gd name="connsiteX0" fmla="*/ 3428961 w 6858000"/>
              <a:gd name="connsiteY0" fmla="*/ 0 h 6857999"/>
              <a:gd name="connsiteX1" fmla="*/ 3429042 w 6858000"/>
              <a:gd name="connsiteY1" fmla="*/ 0 h 6857999"/>
              <a:gd name="connsiteX2" fmla="*/ 3605457 w 6858000"/>
              <a:gd name="connsiteY2" fmla="*/ 4461 h 6857999"/>
              <a:gd name="connsiteX3" fmla="*/ 6858000 w 6858000"/>
              <a:gd name="connsiteY3" fmla="*/ 3429000 h 6857999"/>
              <a:gd name="connsiteX4" fmla="*/ 3429001 w 6858000"/>
              <a:gd name="connsiteY4" fmla="*/ 6857999 h 6857999"/>
              <a:gd name="connsiteX5" fmla="*/ 0 w 6858000"/>
              <a:gd name="connsiteY5" fmla="*/ 3429000 h 6857999"/>
              <a:gd name="connsiteX6" fmla="*/ 3252545 w 6858000"/>
              <a:gd name="connsiteY6" fmla="*/ 44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58000" h="6857999">
                <a:moveTo>
                  <a:pt x="3428961" y="0"/>
                </a:moveTo>
                <a:lnTo>
                  <a:pt x="3429042" y="0"/>
                </a:lnTo>
                <a:lnTo>
                  <a:pt x="3605457" y="4461"/>
                </a:lnTo>
                <a:cubicBezTo>
                  <a:pt x="5417236" y="96300"/>
                  <a:pt x="6858000" y="1594396"/>
                  <a:pt x="6858000" y="3429000"/>
                </a:cubicBezTo>
                <a:cubicBezTo>
                  <a:pt x="6858000" y="5322784"/>
                  <a:pt x="5322784" y="6857999"/>
                  <a:pt x="3429001" y="6857999"/>
                </a:cubicBezTo>
                <a:cubicBezTo>
                  <a:pt x="1535216" y="6857999"/>
                  <a:pt x="0" y="5322784"/>
                  <a:pt x="0" y="3429000"/>
                </a:cubicBezTo>
                <a:cubicBezTo>
                  <a:pt x="0" y="1594396"/>
                  <a:pt x="1440765" y="96300"/>
                  <a:pt x="3252545" y="4461"/>
                </a:cubicBezTo>
                <a:close/>
              </a:path>
            </a:pathLst>
          </a:custGeom>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2693080-5C74-078C-4D0F-D771985C5852}"/>
              </a:ext>
            </a:extLst>
          </p:cNvPr>
          <p:cNvSpPr>
            <a:spLocks noGrp="1"/>
          </p:cNvSpPr>
          <p:nvPr>
            <p:ph type="title"/>
          </p:nvPr>
        </p:nvSpPr>
        <p:spPr>
          <a:xfrm>
            <a:off x="540000" y="540000"/>
            <a:ext cx="4500561" cy="2181946"/>
          </a:xfrm>
        </p:spPr>
        <p:txBody>
          <a:bodyPr anchor="t">
            <a:normAutofit/>
          </a:bodyPr>
          <a:lstStyle/>
          <a:p>
            <a:r>
              <a:rPr lang="en-US"/>
              <a:t>Crash Courses</a:t>
            </a:r>
          </a:p>
        </p:txBody>
      </p:sp>
      <p:sp>
        <p:nvSpPr>
          <p:cNvPr id="3" name="Content Placeholder 2">
            <a:extLst>
              <a:ext uri="{FF2B5EF4-FFF2-40B4-BE49-F238E27FC236}">
                <a16:creationId xmlns:a16="http://schemas.microsoft.com/office/drawing/2014/main" id="{1D1FF309-2986-21E4-F343-6DEADB2761E8}"/>
              </a:ext>
            </a:extLst>
          </p:cNvPr>
          <p:cNvSpPr>
            <a:spLocks noGrp="1"/>
          </p:cNvSpPr>
          <p:nvPr>
            <p:ph idx="1"/>
          </p:nvPr>
        </p:nvSpPr>
        <p:spPr>
          <a:xfrm>
            <a:off x="438000" y="2412274"/>
            <a:ext cx="5657999" cy="3896451"/>
          </a:xfrm>
        </p:spPr>
        <p:txBody>
          <a:bodyPr anchor="t">
            <a:noAutofit/>
          </a:bodyPr>
          <a:lstStyle/>
          <a:p>
            <a:pPr marL="0" indent="0">
              <a:buNone/>
            </a:pPr>
            <a:r>
              <a:rPr lang="en-US" sz="2800"/>
              <a:t>These free hour-long training sessions, co-led by a veteran science reporter and a Ph.D. scientist, are designed to quickly convey practical tips for strengthening news stories with science-backed evidence.</a:t>
            </a:r>
          </a:p>
        </p:txBody>
      </p:sp>
      <p:pic>
        <p:nvPicPr>
          <p:cNvPr id="5" name="Picture 4">
            <a:extLst>
              <a:ext uri="{FF2B5EF4-FFF2-40B4-BE49-F238E27FC236}">
                <a16:creationId xmlns:a16="http://schemas.microsoft.com/office/drawing/2014/main" id="{65CD7DE4-915D-8586-7A6F-EE0E1AA012DF}"/>
              </a:ext>
            </a:extLst>
          </p:cNvPr>
          <p:cNvPicPr>
            <a:picLocks noChangeAspect="1"/>
          </p:cNvPicPr>
          <p:nvPr/>
        </p:nvPicPr>
        <p:blipFill>
          <a:blip r:embed="rId3"/>
          <a:stretch>
            <a:fillRect/>
          </a:stretch>
        </p:blipFill>
        <p:spPr>
          <a:xfrm>
            <a:off x="6524999" y="2286000"/>
            <a:ext cx="5602287" cy="3557451"/>
          </a:xfrm>
          <a:prstGeom prst="rect">
            <a:avLst/>
          </a:prstGeom>
        </p:spPr>
      </p:pic>
    </p:spTree>
    <p:extLst>
      <p:ext uri="{BB962C8B-B14F-4D97-AF65-F5344CB8AC3E}">
        <p14:creationId xmlns:p14="http://schemas.microsoft.com/office/powerpoint/2010/main" val="3011203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CA9CD3E6-968F-41B1-B6FA-C6FD9B728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43DE2A-3861-B5BE-0990-7854F849F05C}"/>
              </a:ext>
            </a:extLst>
          </p:cNvPr>
          <p:cNvSpPr>
            <a:spLocks noGrp="1"/>
          </p:cNvSpPr>
          <p:nvPr>
            <p:ph type="title"/>
          </p:nvPr>
        </p:nvSpPr>
        <p:spPr>
          <a:xfrm>
            <a:off x="248448" y="252550"/>
            <a:ext cx="4792114" cy="2240952"/>
          </a:xfrm>
        </p:spPr>
        <p:txBody>
          <a:bodyPr anchor="t">
            <a:normAutofit/>
          </a:bodyPr>
          <a:lstStyle/>
          <a:p>
            <a:r>
              <a:rPr lang="en-US"/>
              <a:t>Reporting resources </a:t>
            </a:r>
          </a:p>
        </p:txBody>
      </p:sp>
      <p:sp>
        <p:nvSpPr>
          <p:cNvPr id="3" name="Content Placeholder 2">
            <a:extLst>
              <a:ext uri="{FF2B5EF4-FFF2-40B4-BE49-F238E27FC236}">
                <a16:creationId xmlns:a16="http://schemas.microsoft.com/office/drawing/2014/main" id="{65AEF9EB-8F77-933A-F227-8FDCF58A349E}"/>
              </a:ext>
            </a:extLst>
          </p:cNvPr>
          <p:cNvSpPr>
            <a:spLocks noGrp="1"/>
          </p:cNvSpPr>
          <p:nvPr>
            <p:ph idx="1"/>
          </p:nvPr>
        </p:nvSpPr>
        <p:spPr>
          <a:xfrm>
            <a:off x="5371138" y="418012"/>
            <a:ext cx="6269999" cy="5890714"/>
          </a:xfrm>
        </p:spPr>
        <p:txBody>
          <a:bodyPr anchor="t">
            <a:noAutofit/>
          </a:bodyPr>
          <a:lstStyle/>
          <a:p>
            <a:pPr marL="0" indent="0">
              <a:buNone/>
            </a:pPr>
            <a:r>
              <a:rPr lang="en-US" sz="2800"/>
              <a:t>The website features a growing library of free reporting guides, tips sheets, and story ideas to strengthen your coverage of many, many topics with scientific evidence. </a:t>
            </a:r>
          </a:p>
          <a:p>
            <a:pPr marL="0" indent="0">
              <a:buNone/>
            </a:pPr>
            <a:endParaRPr lang="en-US" sz="2800"/>
          </a:p>
          <a:p>
            <a:pPr marL="0" indent="0">
              <a:buNone/>
            </a:pPr>
            <a:r>
              <a:rPr lang="en-US" sz="2800"/>
              <a:t>That now includes a series of reporting guides to help you cover the 2026 elections! </a:t>
            </a:r>
          </a:p>
          <a:p>
            <a:pPr marL="0" indent="0">
              <a:buNone/>
            </a:pPr>
            <a:br>
              <a:rPr lang="en-US" sz="2800"/>
            </a:br>
            <a:endParaRPr lang="en-US" sz="2800"/>
          </a:p>
        </p:txBody>
      </p:sp>
      <p:grpSp>
        <p:nvGrpSpPr>
          <p:cNvPr id="28" name="Group 27">
            <a:extLst>
              <a:ext uri="{FF2B5EF4-FFF2-40B4-BE49-F238E27FC236}">
                <a16:creationId xmlns:a16="http://schemas.microsoft.com/office/drawing/2014/main" id="{2F76036C-C247-4F63-AE7F-2ADB1D496E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671579"/>
            <a:ext cx="4946649" cy="4792115"/>
            <a:chOff x="0" y="1671579"/>
            <a:chExt cx="4946649" cy="4792115"/>
          </a:xfrm>
        </p:grpSpPr>
        <p:sp>
          <p:nvSpPr>
            <p:cNvPr id="29" name="Oval 28">
              <a:extLst>
                <a:ext uri="{FF2B5EF4-FFF2-40B4-BE49-F238E27FC236}">
                  <a16:creationId xmlns:a16="http://schemas.microsoft.com/office/drawing/2014/main" id="{76E007C2-3152-4316-9102-D76C4E77FF14}"/>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154534" y="1671579"/>
              <a:ext cx="4792115" cy="4792115"/>
            </a:xfrm>
            <a:prstGeom prst="ellipse">
              <a:avLst/>
            </a:prstGeom>
            <a:solidFill>
              <a:schemeClr val="accent2">
                <a:alpha val="6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097CD397-C9CD-43FA-ABEF-9C3530B00097}"/>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2115933"/>
              <a:ext cx="4320000" cy="4320000"/>
            </a:xfrm>
            <a:prstGeom prst="ellipse">
              <a:avLst/>
            </a:prstGeom>
            <a:solidFill>
              <a:schemeClr val="accent1">
                <a:alpha val="60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top view of books with different cover colors">
            <a:extLst>
              <a:ext uri="{FF2B5EF4-FFF2-40B4-BE49-F238E27FC236}">
                <a16:creationId xmlns:a16="http://schemas.microsoft.com/office/drawing/2014/main" id="{FCF20A8F-D92E-28C6-2D62-84210544F53D}"/>
              </a:ext>
            </a:extLst>
          </p:cNvPr>
          <p:cNvPicPr>
            <a:picLocks noChangeAspect="1"/>
          </p:cNvPicPr>
          <p:nvPr/>
        </p:nvPicPr>
        <p:blipFill>
          <a:blip r:embed="rId2"/>
          <a:srcRect/>
          <a:stretch>
            <a:fillRect/>
          </a:stretch>
        </p:blipFill>
        <p:spPr>
          <a:xfrm>
            <a:off x="579025" y="2169113"/>
            <a:ext cx="4320000" cy="4320000"/>
          </a:xfrm>
          <a:custGeom>
            <a:avLst/>
            <a:gdLst/>
            <a:ahLst/>
            <a:cxnLst/>
            <a:rect l="l" t="t" r="r" b="b"/>
            <a:pathLst>
              <a:path w="6858000" h="6858000">
                <a:moveTo>
                  <a:pt x="3429001" y="0"/>
                </a:moveTo>
                <a:cubicBezTo>
                  <a:pt x="5322784" y="0"/>
                  <a:pt x="6858000" y="1535216"/>
                  <a:pt x="6858000" y="3429001"/>
                </a:cubicBezTo>
                <a:cubicBezTo>
                  <a:pt x="6858000" y="5322785"/>
                  <a:pt x="5322784" y="6858000"/>
                  <a:pt x="3429001" y="6858000"/>
                </a:cubicBezTo>
                <a:cubicBezTo>
                  <a:pt x="1535216" y="6858000"/>
                  <a:pt x="0" y="5322785"/>
                  <a:pt x="0" y="3429001"/>
                </a:cubicBezTo>
                <a:cubicBezTo>
                  <a:pt x="0" y="1535216"/>
                  <a:pt x="1535216" y="0"/>
                  <a:pt x="3429001" y="0"/>
                </a:cubicBezTo>
                <a:close/>
              </a:path>
            </a:pathLst>
          </a:custGeom>
          <a:effectLst>
            <a:softEdge rad="508000"/>
          </a:effectLst>
        </p:spPr>
      </p:pic>
    </p:spTree>
    <p:extLst>
      <p:ext uri="{BB962C8B-B14F-4D97-AF65-F5344CB8AC3E}">
        <p14:creationId xmlns:p14="http://schemas.microsoft.com/office/powerpoint/2010/main" val="1185966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BF4E480B-94D6-46F9-A2B6-B98D311FD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9" cy="6861600"/>
            <a:chOff x="1" y="0"/>
            <a:chExt cx="12191999" cy="6861600"/>
          </a:xfrm>
        </p:grpSpPr>
        <p:sp>
          <p:nvSpPr>
            <p:cNvPr id="14" name="Rectangle 13">
              <a:extLst>
                <a:ext uri="{FF2B5EF4-FFF2-40B4-BE49-F238E27FC236}">
                  <a16:creationId xmlns:a16="http://schemas.microsoft.com/office/drawing/2014/main" id="{07183CDE-91A1-40C3-8E80-66F89E1C2D5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5" name="Oval 14">
              <a:extLst>
                <a:ext uri="{FF2B5EF4-FFF2-40B4-BE49-F238E27FC236}">
                  <a16:creationId xmlns:a16="http://schemas.microsoft.com/office/drawing/2014/main" id="{A6756515-F9AA-46BD-8DD2-AA15BA492AC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6" name="Oval 15">
              <a:extLst>
                <a:ext uri="{FF2B5EF4-FFF2-40B4-BE49-F238E27FC236}">
                  <a16:creationId xmlns:a16="http://schemas.microsoft.com/office/drawing/2014/main" id="{ABA365E2-8B71-408B-9092-0104216AC7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17" name="Group 16">
              <a:extLst>
                <a:ext uri="{FF2B5EF4-FFF2-40B4-BE49-F238E27FC236}">
                  <a16:creationId xmlns:a16="http://schemas.microsoft.com/office/drawing/2014/main" id="{BEDB8D7A-1BF6-4CDB-B93A-7736955F5043}"/>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22" name="Rectangle 21">
                <a:extLst>
                  <a:ext uri="{FF2B5EF4-FFF2-40B4-BE49-F238E27FC236}">
                    <a16:creationId xmlns:a16="http://schemas.microsoft.com/office/drawing/2014/main" id="{5AACD774-5167-46C7-8A62-6E2FE4BE94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3" name="Rectangle 22">
                <a:extLst>
                  <a:ext uri="{FF2B5EF4-FFF2-40B4-BE49-F238E27FC236}">
                    <a16:creationId xmlns:a16="http://schemas.microsoft.com/office/drawing/2014/main" id="{06E0F2D8-452E-48F9-9912-C47EAEAE18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8" name="Group 17">
              <a:extLst>
                <a:ext uri="{FF2B5EF4-FFF2-40B4-BE49-F238E27FC236}">
                  <a16:creationId xmlns:a16="http://schemas.microsoft.com/office/drawing/2014/main" id="{91FBBF95-430B-427C-A6E8-DB899217FC00}"/>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20" name="Rectangle 19">
                <a:extLst>
                  <a:ext uri="{FF2B5EF4-FFF2-40B4-BE49-F238E27FC236}">
                    <a16:creationId xmlns:a16="http://schemas.microsoft.com/office/drawing/2014/main" id="{BEE64698-3ED2-4395-B7FC-65248E437E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21" name="Rectangle 20">
                <a:extLst>
                  <a:ext uri="{FF2B5EF4-FFF2-40B4-BE49-F238E27FC236}">
                    <a16:creationId xmlns:a16="http://schemas.microsoft.com/office/drawing/2014/main" id="{FE20B1E1-CE09-4C2A-A3FB-DB8026C54E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19" name="Rectangle 18">
              <a:extLst>
                <a:ext uri="{FF2B5EF4-FFF2-40B4-BE49-F238E27FC236}">
                  <a16:creationId xmlns:a16="http://schemas.microsoft.com/office/drawing/2014/main" id="{0CB2405B-A907-48B3-906A-FB3573C0B28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25" name="Rectangle 24">
            <a:extLst>
              <a:ext uri="{FF2B5EF4-FFF2-40B4-BE49-F238E27FC236}">
                <a16:creationId xmlns:a16="http://schemas.microsoft.com/office/drawing/2014/main" id="{6DC8E2D9-6729-4614-8667-C1016D318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useBgFill="1">
        <p:nvSpPr>
          <p:cNvPr id="27" name="Rectangle 26">
            <a:extLst>
              <a:ext uri="{FF2B5EF4-FFF2-40B4-BE49-F238E27FC236}">
                <a16:creationId xmlns:a16="http://schemas.microsoft.com/office/drawing/2014/main" id="{EB9B5A19-3592-48E2-BC31-90E092BD6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E2548C40-4C00-4E91-BFA6-84B4D66225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9" cy="6861600"/>
            <a:chOff x="1" y="0"/>
            <a:chExt cx="12191999" cy="6861600"/>
          </a:xfrm>
        </p:grpSpPr>
        <p:sp>
          <p:nvSpPr>
            <p:cNvPr id="30" name="Rectangle 29">
              <a:extLst>
                <a:ext uri="{FF2B5EF4-FFF2-40B4-BE49-F238E27FC236}">
                  <a16:creationId xmlns:a16="http://schemas.microsoft.com/office/drawing/2014/main" id="{B6EE6BCA-C84E-4BED-B084-F599F7EE689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24695526-4BAA-4EFE-91C1-1E446117C0C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00DF9B86-7987-40DC-85D6-479F5A2E87C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a:extLst>
                <a:ext uri="{FF2B5EF4-FFF2-40B4-BE49-F238E27FC236}">
                  <a16:creationId xmlns:a16="http://schemas.microsoft.com/office/drawing/2014/main" id="{A5465368-1AF5-43D6-BAD2-6BE8B04D94C7}"/>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38" name="Rectangle 37">
                <a:extLst>
                  <a:ext uri="{FF2B5EF4-FFF2-40B4-BE49-F238E27FC236}">
                    <a16:creationId xmlns:a16="http://schemas.microsoft.com/office/drawing/2014/main" id="{CEB28D27-BDED-4D8C-94FC-58E93235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77AC833D-449C-45F4-9851-216F3681F2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a:extLst>
                <a:ext uri="{FF2B5EF4-FFF2-40B4-BE49-F238E27FC236}">
                  <a16:creationId xmlns:a16="http://schemas.microsoft.com/office/drawing/2014/main" id="{09528AAE-A1EB-446C-81BE-BA5E4490E4E5}"/>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36" name="Rectangle 35">
                <a:extLst>
                  <a:ext uri="{FF2B5EF4-FFF2-40B4-BE49-F238E27FC236}">
                    <a16:creationId xmlns:a16="http://schemas.microsoft.com/office/drawing/2014/main" id="{9F7C0F2C-B581-402B-B4C4-6DFB713149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356A6B0D-707F-420B-BF4D-2CB60CCCA0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Rectangle 34">
              <a:extLst>
                <a:ext uri="{FF2B5EF4-FFF2-40B4-BE49-F238E27FC236}">
                  <a16:creationId xmlns:a16="http://schemas.microsoft.com/office/drawing/2014/main" id="{F8B7A59E-D61A-4BEB-A38A-1E8E5EBB837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Rectangle 40">
            <a:extLst>
              <a:ext uri="{FF2B5EF4-FFF2-40B4-BE49-F238E27FC236}">
                <a16:creationId xmlns:a16="http://schemas.microsoft.com/office/drawing/2014/main" id="{DD99E1B6-CBC4-4306-9DFC-847D6D135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bg2">
                  <a:alpha val="40000"/>
                </a:schemeClr>
              </a:gs>
              <a:gs pos="100000">
                <a:schemeClr val="bg2">
                  <a:alpha val="80000"/>
                </a:schemeClr>
              </a:gs>
            </a:gsLst>
            <a:lin ang="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2" name="Title 1">
            <a:extLst>
              <a:ext uri="{FF2B5EF4-FFF2-40B4-BE49-F238E27FC236}">
                <a16:creationId xmlns:a16="http://schemas.microsoft.com/office/drawing/2014/main" id="{5573C989-BC94-9489-31E4-C330FE963EB6}"/>
              </a:ext>
            </a:extLst>
          </p:cNvPr>
          <p:cNvSpPr>
            <a:spLocks noGrp="1"/>
          </p:cNvSpPr>
          <p:nvPr>
            <p:ph type="title"/>
          </p:nvPr>
        </p:nvSpPr>
        <p:spPr>
          <a:xfrm>
            <a:off x="124036" y="549276"/>
            <a:ext cx="5633852" cy="4259814"/>
          </a:xfrm>
        </p:spPr>
        <p:txBody>
          <a:bodyPr vert="horz" lIns="91440" tIns="45720" rIns="91440" bIns="45720" rtlCol="0" anchor="b">
            <a:normAutofit/>
          </a:bodyPr>
          <a:lstStyle/>
          <a:p>
            <a:r>
              <a:rPr lang="en-US" sz="5500"/>
              <a:t>Introducing the evidence-based election coverage toolkit</a:t>
            </a:r>
          </a:p>
        </p:txBody>
      </p:sp>
      <p:sp>
        <p:nvSpPr>
          <p:cNvPr id="3" name="Content Placeholder 2">
            <a:extLst>
              <a:ext uri="{FF2B5EF4-FFF2-40B4-BE49-F238E27FC236}">
                <a16:creationId xmlns:a16="http://schemas.microsoft.com/office/drawing/2014/main" id="{F911157C-8765-AF7E-781C-8801E13ABC47}"/>
              </a:ext>
            </a:extLst>
          </p:cNvPr>
          <p:cNvSpPr>
            <a:spLocks noGrp="1"/>
          </p:cNvSpPr>
          <p:nvPr>
            <p:ph idx="1"/>
          </p:nvPr>
        </p:nvSpPr>
        <p:spPr>
          <a:xfrm>
            <a:off x="89977" y="4988476"/>
            <a:ext cx="5463023" cy="1320249"/>
          </a:xfrm>
        </p:spPr>
        <p:txBody>
          <a:bodyPr vert="horz" lIns="91440" tIns="45720" rIns="91440" bIns="45720" rtlCol="0">
            <a:normAutofit/>
          </a:bodyPr>
          <a:lstStyle/>
          <a:p>
            <a:pPr marL="0" indent="0">
              <a:buNone/>
            </a:pPr>
            <a:r>
              <a:rPr lang="en-US" sz="1600" cap="all" spc="300"/>
              <a:t>https://www.sciline.org/resource-list/covering-midterm-elections-2026/</a:t>
            </a:r>
          </a:p>
        </p:txBody>
      </p:sp>
      <p:pic>
        <p:nvPicPr>
          <p:cNvPr id="9" name="Picture 8">
            <a:extLst>
              <a:ext uri="{FF2B5EF4-FFF2-40B4-BE49-F238E27FC236}">
                <a16:creationId xmlns:a16="http://schemas.microsoft.com/office/drawing/2014/main" id="{F9343989-4BCA-8344-128C-9E77498DCCD6}"/>
              </a:ext>
            </a:extLst>
          </p:cNvPr>
          <p:cNvPicPr>
            <a:picLocks noChangeAspect="1"/>
          </p:cNvPicPr>
          <p:nvPr/>
        </p:nvPicPr>
        <p:blipFill>
          <a:blip r:embed="rId2"/>
          <a:stretch>
            <a:fillRect/>
          </a:stretch>
        </p:blipFill>
        <p:spPr>
          <a:xfrm>
            <a:off x="5919337" y="1406744"/>
            <a:ext cx="5250351" cy="4320000"/>
          </a:xfrm>
          <a:prstGeom prst="rect">
            <a:avLst/>
          </a:prstGeom>
        </p:spPr>
      </p:pic>
    </p:spTree>
    <p:extLst>
      <p:ext uri="{BB962C8B-B14F-4D97-AF65-F5344CB8AC3E}">
        <p14:creationId xmlns:p14="http://schemas.microsoft.com/office/powerpoint/2010/main" val="36640039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7955280" y="-2286000"/>
            <a:ext cx="8229600" cy="8229600"/>
          </a:xfrm>
          <a:prstGeom prst="ellipse">
            <a:avLst/>
          </a:prstGeom>
          <a:solidFill>
            <a:srgbClr val="263172"/>
          </a:solidFill>
          <a:ln/>
        </p:spPr>
        <p:txBody>
          <a:bodyPr/>
          <a:lstStyle/>
          <a:p>
            <a:endParaRPr lang="en-US"/>
          </a:p>
        </p:txBody>
      </p:sp>
      <p:sp>
        <p:nvSpPr>
          <p:cNvPr id="3" name="Shape 1"/>
          <p:cNvSpPr/>
          <p:nvPr/>
        </p:nvSpPr>
        <p:spPr>
          <a:xfrm>
            <a:off x="8778240" y="-1463040"/>
            <a:ext cx="6583680" cy="6583680"/>
          </a:xfrm>
          <a:prstGeom prst="ellipse">
            <a:avLst/>
          </a:prstGeom>
          <a:solidFill>
            <a:srgbClr val="2C3A82"/>
          </a:solidFill>
          <a:ln/>
        </p:spPr>
        <p:txBody>
          <a:bodyPr/>
          <a:lstStyle/>
          <a:p>
            <a:endParaRPr lang="en-US"/>
          </a:p>
        </p:txBody>
      </p:sp>
      <p:sp>
        <p:nvSpPr>
          <p:cNvPr id="4" name="Text 2"/>
          <p:cNvSpPr txBox="1"/>
          <p:nvPr/>
        </p:nvSpPr>
        <p:spPr>
          <a:xfrm>
            <a:off x="640080" y="502920"/>
            <a:ext cx="5486400" cy="1005840"/>
          </a:xfrm>
          <a:prstGeom prst="rect">
            <a:avLst/>
          </a:prstGeom>
          <a:noFill/>
          <a:ln/>
        </p:spPr>
        <p:txBody>
          <a:bodyPr wrap="square" lIns="0" tIns="0" rIns="0" bIns="0" rtlCol="0" anchor="ctr"/>
          <a:lstStyle/>
          <a:p>
            <a:pPr marL="0" indent="0">
              <a:buNone/>
            </a:pPr>
            <a:r>
              <a:rPr lang="en-US" sz="5400" b="1" dirty="0">
                <a:solidFill>
                  <a:srgbClr val="FFFFFF"/>
                </a:solidFill>
                <a:latin typeface="Cambria" pitchFamily="34" charset="0"/>
                <a:ea typeface="Cambria" pitchFamily="34" charset="-122"/>
                <a:cs typeface="Cambria" pitchFamily="34" charset="-120"/>
              </a:rPr>
              <a:t>Why?</a:t>
            </a:r>
            <a:endParaRPr lang="en-US" sz="5400" dirty="0"/>
          </a:p>
        </p:txBody>
      </p:sp>
      <p:sp>
        <p:nvSpPr>
          <p:cNvPr id="5" name="Shape 3"/>
          <p:cNvSpPr/>
          <p:nvPr/>
        </p:nvSpPr>
        <p:spPr>
          <a:xfrm>
            <a:off x="640080" y="1600200"/>
            <a:ext cx="2011680" cy="0"/>
          </a:xfrm>
          <a:prstGeom prst="line">
            <a:avLst/>
          </a:prstGeom>
          <a:noFill/>
          <a:ln w="31750">
            <a:solidFill>
              <a:srgbClr val="C9A227"/>
            </a:solidFill>
            <a:prstDash val="solid"/>
          </a:ln>
        </p:spPr>
        <p:txBody>
          <a:bodyPr/>
          <a:lstStyle/>
          <a:p>
            <a:endParaRPr lang="en-US"/>
          </a:p>
        </p:txBody>
      </p:sp>
      <p:sp>
        <p:nvSpPr>
          <p:cNvPr id="6" name="Text 4"/>
          <p:cNvSpPr txBox="1"/>
          <p:nvPr/>
        </p:nvSpPr>
        <p:spPr>
          <a:xfrm>
            <a:off x="640080" y="2148840"/>
            <a:ext cx="9875520" cy="3108960"/>
          </a:xfrm>
          <a:prstGeom prst="rect">
            <a:avLst/>
          </a:prstGeom>
          <a:noFill/>
          <a:ln/>
        </p:spPr>
        <p:txBody>
          <a:bodyPr wrap="square" lIns="0" tIns="0" rIns="0" bIns="0" rtlCol="0" anchor="ctr"/>
          <a:lstStyle/>
          <a:p>
            <a:pPr marL="0" indent="0">
              <a:lnSpc>
                <a:spcPct val="135000"/>
              </a:lnSpc>
              <a:buNone/>
            </a:pPr>
            <a:r>
              <a:rPr lang="en-US" sz="2600" b="1" dirty="0">
                <a:solidFill>
                  <a:srgbClr val="CADCFC"/>
                </a:solidFill>
                <a:latin typeface="Calibri" pitchFamily="34" charset="0"/>
                <a:ea typeface="Calibri" pitchFamily="34" charset="-122"/>
                <a:cs typeface="Calibri" pitchFamily="34" charset="-120"/>
              </a:rPr>
              <a:t>SciLine offers these reporting resources to help journalists step back from political back-and-forth and show voters what evidence-based research can tell us about the biggest issues at stake in the midterm elections.</a:t>
            </a:r>
            <a:endParaRPr lang="en-US" sz="2600" dirty="0"/>
          </a:p>
        </p:txBody>
      </p:sp>
      <p:sp>
        <p:nvSpPr>
          <p:cNvPr id="7" name="Text 5"/>
          <p:cNvSpPr txBox="1"/>
          <p:nvPr/>
        </p:nvSpPr>
        <p:spPr>
          <a:xfrm>
            <a:off x="457200" y="6537960"/>
            <a:ext cx="7315200" cy="274320"/>
          </a:xfrm>
          <a:prstGeom prst="rect">
            <a:avLst/>
          </a:prstGeom>
          <a:noFill/>
          <a:ln/>
        </p:spPr>
        <p:txBody>
          <a:bodyPr wrap="square" lIns="0" tIns="0" rIns="0" bIns="0" rtlCol="0" anchor="ctr"/>
          <a:lstStyle/>
          <a:p>
            <a:pPr marL="0" indent="0">
              <a:buNone/>
            </a:pPr>
            <a:r>
              <a:rPr lang="en-US" sz="900" dirty="0">
                <a:solidFill>
                  <a:srgbClr val="8A8FA3"/>
                </a:solidFill>
                <a:latin typeface="Calibri" pitchFamily="34" charset="0"/>
                <a:ea typeface="Calibri" pitchFamily="34" charset="-122"/>
                <a:cs typeface="Calibri" pitchFamily="34" charset="-120"/>
              </a:rPr>
              <a:t>SciLine Election-Issues Series  |  Newsroom Briefing</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6000"/>
            <a:lum/>
          </a:blip>
          <a:srcRect/>
          <a:stretch>
            <a:fillRect l="-2000" r="-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E834A-8ADE-89D4-EAEE-07D739E86300}"/>
              </a:ext>
            </a:extLst>
          </p:cNvPr>
          <p:cNvSpPr>
            <a:spLocks noGrp="1"/>
          </p:cNvSpPr>
          <p:nvPr>
            <p:ph type="title"/>
          </p:nvPr>
        </p:nvSpPr>
        <p:spPr/>
        <p:txBody>
          <a:bodyPr/>
          <a:lstStyle/>
          <a:p>
            <a:r>
              <a:rPr lang="en-US"/>
              <a:t>Beyond the horse race</a:t>
            </a:r>
          </a:p>
        </p:txBody>
      </p:sp>
      <p:sp>
        <p:nvSpPr>
          <p:cNvPr id="3" name="Content Placeholder 2">
            <a:extLst>
              <a:ext uri="{FF2B5EF4-FFF2-40B4-BE49-F238E27FC236}">
                <a16:creationId xmlns:a16="http://schemas.microsoft.com/office/drawing/2014/main" id="{DE2D7A74-4036-982F-A55D-66E3A306F55B}"/>
              </a:ext>
            </a:extLst>
          </p:cNvPr>
          <p:cNvSpPr>
            <a:spLocks noGrp="1"/>
          </p:cNvSpPr>
          <p:nvPr>
            <p:ph idx="1"/>
          </p:nvPr>
        </p:nvSpPr>
        <p:spPr>
          <a:xfrm>
            <a:off x="738303" y="1823808"/>
            <a:ext cx="11101136" cy="3779837"/>
          </a:xfrm>
        </p:spPr>
        <p:txBody>
          <a:bodyPr>
            <a:normAutofit/>
          </a:bodyPr>
          <a:lstStyle/>
          <a:p>
            <a:pPr marL="0" indent="0" fontAlgn="base">
              <a:buNone/>
            </a:pPr>
            <a:r>
              <a:rPr lang="en-US" sz="2400" b="1"/>
              <a:t>Dozens of academic studies find that focusing on who’s ahead in the polls and ignoring the policy issues is associated with:</a:t>
            </a:r>
          </a:p>
          <a:p>
            <a:pPr lvl="0" fontAlgn="base"/>
            <a:r>
              <a:rPr lang="en-US" sz="2400"/>
              <a:t>Distrust in politicians.</a:t>
            </a:r>
          </a:p>
          <a:p>
            <a:pPr lvl="0" fontAlgn="base"/>
            <a:r>
              <a:rPr lang="en-US" sz="2400"/>
              <a:t>Distrust of news outlets.</a:t>
            </a:r>
          </a:p>
          <a:p>
            <a:pPr lvl="0" fontAlgn="base"/>
            <a:r>
              <a:rPr lang="en-US" sz="2400"/>
              <a:t>An uninformed electorate.</a:t>
            </a:r>
          </a:p>
          <a:p>
            <a:pPr lvl="0" fontAlgn="base"/>
            <a:r>
              <a:rPr lang="en-US" sz="2400"/>
              <a:t>Inaccurate reporting of opinion poll data.</a:t>
            </a:r>
          </a:p>
          <a:p>
            <a:pPr marL="0" indent="0">
              <a:buNone/>
            </a:pPr>
            <a:endParaRPr lang="en-US"/>
          </a:p>
          <a:p>
            <a:pPr marL="0" indent="0">
              <a:buNone/>
            </a:pPr>
            <a:endParaRPr lang="en-US"/>
          </a:p>
        </p:txBody>
      </p:sp>
      <p:sp>
        <p:nvSpPr>
          <p:cNvPr id="4" name="TextBox 3">
            <a:extLst>
              <a:ext uri="{FF2B5EF4-FFF2-40B4-BE49-F238E27FC236}">
                <a16:creationId xmlns:a16="http://schemas.microsoft.com/office/drawing/2014/main" id="{32052F76-91F2-23CF-C365-7FC6E0E6B5DA}"/>
              </a:ext>
            </a:extLst>
          </p:cNvPr>
          <p:cNvSpPr txBox="1"/>
          <p:nvPr/>
        </p:nvSpPr>
        <p:spPr>
          <a:xfrm>
            <a:off x="540000" y="6411817"/>
            <a:ext cx="7601465" cy="369332"/>
          </a:xfrm>
          <a:prstGeom prst="rect">
            <a:avLst/>
          </a:prstGeom>
          <a:noFill/>
        </p:spPr>
        <p:txBody>
          <a:bodyPr wrap="square" rtlCol="0">
            <a:spAutoFit/>
          </a:bodyPr>
          <a:lstStyle/>
          <a:p>
            <a:r>
              <a:rPr lang="en-US" i="1"/>
              <a:t>Source: The Journalist’s Resource, 2023</a:t>
            </a:r>
          </a:p>
        </p:txBody>
      </p:sp>
    </p:spTree>
    <p:extLst>
      <p:ext uri="{BB962C8B-B14F-4D97-AF65-F5344CB8AC3E}">
        <p14:creationId xmlns:p14="http://schemas.microsoft.com/office/powerpoint/2010/main" val="406951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7955280" y="-2286000"/>
            <a:ext cx="8229600" cy="8229600"/>
          </a:xfrm>
          <a:prstGeom prst="ellipse">
            <a:avLst/>
          </a:prstGeom>
          <a:solidFill>
            <a:srgbClr val="263172"/>
          </a:solidFill>
          <a:ln/>
        </p:spPr>
        <p:txBody>
          <a:bodyPr/>
          <a:lstStyle/>
          <a:p>
            <a:endParaRPr lang="en-US"/>
          </a:p>
        </p:txBody>
      </p:sp>
      <p:sp>
        <p:nvSpPr>
          <p:cNvPr id="3" name="Shape 1"/>
          <p:cNvSpPr/>
          <p:nvPr/>
        </p:nvSpPr>
        <p:spPr>
          <a:xfrm>
            <a:off x="8778240" y="-1463040"/>
            <a:ext cx="6583680" cy="6583680"/>
          </a:xfrm>
          <a:prstGeom prst="ellipse">
            <a:avLst/>
          </a:prstGeom>
          <a:solidFill>
            <a:srgbClr val="2C3A82"/>
          </a:solidFill>
          <a:ln/>
        </p:spPr>
        <p:txBody>
          <a:bodyPr/>
          <a:lstStyle/>
          <a:p>
            <a:endParaRPr lang="en-US"/>
          </a:p>
        </p:txBody>
      </p:sp>
      <p:sp>
        <p:nvSpPr>
          <p:cNvPr id="4" name="Text 2"/>
          <p:cNvSpPr txBox="1"/>
          <p:nvPr/>
        </p:nvSpPr>
        <p:spPr>
          <a:xfrm>
            <a:off x="457200" y="137160"/>
            <a:ext cx="1371600" cy="1188720"/>
          </a:xfrm>
          <a:prstGeom prst="rect">
            <a:avLst/>
          </a:prstGeom>
          <a:noFill/>
          <a:ln/>
        </p:spPr>
        <p:txBody>
          <a:bodyPr wrap="square" lIns="0" tIns="0" rIns="0" bIns="0" rtlCol="0" anchor="ctr"/>
          <a:lstStyle/>
          <a:p>
            <a:pPr marL="0" indent="0">
              <a:buNone/>
            </a:pPr>
            <a:r>
              <a:rPr lang="en-US" sz="9000" b="1" dirty="0">
                <a:solidFill>
                  <a:srgbClr val="C9A227"/>
                </a:solidFill>
                <a:latin typeface="Cambria" pitchFamily="34" charset="0"/>
                <a:ea typeface="Cambria" pitchFamily="34" charset="-122"/>
                <a:cs typeface="Cambria" pitchFamily="34" charset="-120"/>
              </a:rPr>
              <a:t>“</a:t>
            </a:r>
            <a:endParaRPr lang="en-US" sz="9000" dirty="0"/>
          </a:p>
        </p:txBody>
      </p:sp>
      <p:sp>
        <p:nvSpPr>
          <p:cNvPr id="5" name="Text 3"/>
          <p:cNvSpPr txBox="1"/>
          <p:nvPr/>
        </p:nvSpPr>
        <p:spPr>
          <a:xfrm>
            <a:off x="640080" y="1188720"/>
            <a:ext cx="10789920" cy="3383280"/>
          </a:xfrm>
          <a:prstGeom prst="rect">
            <a:avLst/>
          </a:prstGeom>
          <a:noFill/>
          <a:ln/>
        </p:spPr>
        <p:txBody>
          <a:bodyPr wrap="square" lIns="0" tIns="0" rIns="0" bIns="0" rtlCol="0" anchor="t"/>
          <a:lstStyle/>
          <a:p>
            <a:pPr marL="0" indent="0">
              <a:lnSpc>
                <a:spcPct val="125000"/>
              </a:lnSpc>
              <a:buNone/>
            </a:pPr>
            <a:r>
              <a:rPr lang="en-US" sz="3000" b="1" i="1" dirty="0">
                <a:solidFill>
                  <a:srgbClr val="FFFFFF"/>
                </a:solidFill>
                <a:latin typeface="Cambria" pitchFamily="34" charset="0"/>
                <a:ea typeface="Cambria" pitchFamily="34" charset="-122"/>
                <a:cs typeface="Cambria" pitchFamily="34" charset="-120"/>
              </a:rPr>
              <a:t>There’s a bit of a perfect storm of challenges out there for journalists with this election. Resources are a challenge as always, issues that didn’t used to be controversial are now politicized, and disinformation is moving at the speed and sophistication of AI.</a:t>
            </a:r>
            <a:endParaRPr lang="en-US" sz="3000" dirty="0"/>
          </a:p>
        </p:txBody>
      </p:sp>
      <p:sp>
        <p:nvSpPr>
          <p:cNvPr id="6" name="Shape 4"/>
          <p:cNvSpPr/>
          <p:nvPr/>
        </p:nvSpPr>
        <p:spPr>
          <a:xfrm>
            <a:off x="640080" y="5074920"/>
            <a:ext cx="2011680" cy="0"/>
          </a:xfrm>
          <a:prstGeom prst="line">
            <a:avLst/>
          </a:prstGeom>
          <a:noFill/>
          <a:ln w="31750">
            <a:solidFill>
              <a:srgbClr val="C9A227"/>
            </a:solidFill>
            <a:prstDash val="solid"/>
          </a:ln>
        </p:spPr>
        <p:txBody>
          <a:bodyPr/>
          <a:lstStyle/>
          <a:p>
            <a:endParaRPr lang="en-US"/>
          </a:p>
        </p:txBody>
      </p:sp>
      <p:sp>
        <p:nvSpPr>
          <p:cNvPr id="7" name="Text 5"/>
          <p:cNvSpPr txBox="1"/>
          <p:nvPr/>
        </p:nvSpPr>
        <p:spPr>
          <a:xfrm>
            <a:off x="640080" y="5257800"/>
            <a:ext cx="7315200" cy="365760"/>
          </a:xfrm>
          <a:prstGeom prst="rect">
            <a:avLst/>
          </a:prstGeom>
          <a:noFill/>
          <a:ln/>
        </p:spPr>
        <p:txBody>
          <a:bodyPr wrap="square" lIns="0" tIns="0" rIns="0" bIns="0" rtlCol="0" anchor="ctr"/>
          <a:lstStyle/>
          <a:p>
            <a:pPr marL="0" indent="0">
              <a:buNone/>
            </a:pPr>
            <a:r>
              <a:rPr lang="en-US" sz="1500" b="1" kern="0" spc="200" dirty="0">
                <a:solidFill>
                  <a:srgbClr val="C9A227"/>
                </a:solidFill>
                <a:latin typeface="Calibri" pitchFamily="34" charset="0"/>
                <a:ea typeface="Calibri" pitchFamily="34" charset="-122"/>
                <a:cs typeface="Calibri" pitchFamily="34" charset="-120"/>
              </a:rPr>
              <a:t>MATT DeRIENZO</a:t>
            </a:r>
            <a:endParaRPr lang="en-US" sz="1500" dirty="0"/>
          </a:p>
        </p:txBody>
      </p:sp>
      <p:sp>
        <p:nvSpPr>
          <p:cNvPr id="8" name="Text 6"/>
          <p:cNvSpPr txBox="1"/>
          <p:nvPr/>
        </p:nvSpPr>
        <p:spPr>
          <a:xfrm>
            <a:off x="640080" y="5623560"/>
            <a:ext cx="7315200" cy="365760"/>
          </a:xfrm>
          <a:prstGeom prst="rect">
            <a:avLst/>
          </a:prstGeom>
          <a:noFill/>
          <a:ln/>
        </p:spPr>
        <p:txBody>
          <a:bodyPr wrap="square" lIns="0" tIns="0" rIns="0" bIns="0" rtlCol="0" anchor="ctr"/>
          <a:lstStyle/>
          <a:p>
            <a:pPr marL="0" indent="0">
              <a:buNone/>
            </a:pPr>
            <a:r>
              <a:rPr lang="en-US" sz="1400" i="1" dirty="0">
                <a:solidFill>
                  <a:srgbClr val="CADCFC"/>
                </a:solidFill>
                <a:latin typeface="Calibri" pitchFamily="34" charset="0"/>
                <a:ea typeface="Calibri" pitchFamily="34" charset="-122"/>
                <a:cs typeface="Calibri" pitchFamily="34" charset="-120"/>
              </a:rPr>
              <a:t>Director of SciLine</a:t>
            </a:r>
            <a:endParaRPr lang="en-US" sz="1400" dirty="0"/>
          </a:p>
        </p:txBody>
      </p:sp>
      <p:sp>
        <p:nvSpPr>
          <p:cNvPr id="9" name="Text 7"/>
          <p:cNvSpPr txBox="1"/>
          <p:nvPr/>
        </p:nvSpPr>
        <p:spPr>
          <a:xfrm>
            <a:off x="457200" y="6537960"/>
            <a:ext cx="7315200" cy="274320"/>
          </a:xfrm>
          <a:prstGeom prst="rect">
            <a:avLst/>
          </a:prstGeom>
          <a:noFill/>
          <a:ln/>
        </p:spPr>
        <p:txBody>
          <a:bodyPr wrap="square" lIns="0" tIns="0" rIns="0" bIns="0" rtlCol="0" anchor="ctr"/>
          <a:lstStyle/>
          <a:p>
            <a:pPr marL="0" indent="0">
              <a:buNone/>
            </a:pPr>
            <a:r>
              <a:rPr lang="en-US" sz="900" dirty="0">
                <a:solidFill>
                  <a:srgbClr val="8A8FA3"/>
                </a:solidFill>
                <a:latin typeface="Calibri" pitchFamily="34" charset="0"/>
                <a:ea typeface="Calibri" pitchFamily="34" charset="-122"/>
                <a:cs typeface="Calibri" pitchFamily="34" charset="-120"/>
              </a:rPr>
              <a:t>SciLine Election-Issues Series  |  Newsroom Briefing</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7955280" y="-2286000"/>
            <a:ext cx="8229600" cy="8229600"/>
          </a:xfrm>
          <a:prstGeom prst="ellipse">
            <a:avLst/>
          </a:prstGeom>
          <a:solidFill>
            <a:srgbClr val="263172"/>
          </a:solidFill>
          <a:ln/>
        </p:spPr>
        <p:txBody>
          <a:bodyPr/>
          <a:lstStyle/>
          <a:p>
            <a:endParaRPr lang="en-US"/>
          </a:p>
        </p:txBody>
      </p:sp>
      <p:sp>
        <p:nvSpPr>
          <p:cNvPr id="3" name="Shape 1"/>
          <p:cNvSpPr/>
          <p:nvPr/>
        </p:nvSpPr>
        <p:spPr>
          <a:xfrm>
            <a:off x="8778240" y="-1463040"/>
            <a:ext cx="6583680" cy="6583680"/>
          </a:xfrm>
          <a:prstGeom prst="ellipse">
            <a:avLst/>
          </a:prstGeom>
          <a:solidFill>
            <a:srgbClr val="2C3A82"/>
          </a:solidFill>
          <a:ln/>
        </p:spPr>
        <p:txBody>
          <a:bodyPr/>
          <a:lstStyle/>
          <a:p>
            <a:endParaRPr lang="en-US"/>
          </a:p>
        </p:txBody>
      </p:sp>
      <p:sp>
        <p:nvSpPr>
          <p:cNvPr id="4" name="Text 2"/>
          <p:cNvSpPr txBox="1"/>
          <p:nvPr/>
        </p:nvSpPr>
        <p:spPr>
          <a:xfrm>
            <a:off x="640080" y="1188720"/>
            <a:ext cx="7315200" cy="365760"/>
          </a:xfrm>
          <a:prstGeom prst="rect">
            <a:avLst/>
          </a:prstGeom>
          <a:noFill/>
          <a:ln/>
        </p:spPr>
        <p:txBody>
          <a:bodyPr wrap="square" lIns="0" tIns="0" rIns="0" bIns="0" rtlCol="0" anchor="ctr"/>
          <a:lstStyle/>
          <a:p>
            <a:pPr marL="0" indent="0">
              <a:buNone/>
            </a:pPr>
            <a:r>
              <a:rPr lang="en-US" sz="1400" b="1" kern="0" spc="300">
                <a:solidFill>
                  <a:srgbClr val="C9A227"/>
                </a:solidFill>
                <a:latin typeface="Calibri" pitchFamily="34" charset="0"/>
                <a:cs typeface="Calibri" pitchFamily="34" charset="-120"/>
              </a:rPr>
              <a:t>REPORTING GUIDE</a:t>
            </a:r>
            <a:endParaRPr lang="en-US" sz="1400" dirty="0"/>
          </a:p>
        </p:txBody>
      </p:sp>
      <p:sp>
        <p:nvSpPr>
          <p:cNvPr id="5" name="Text 3"/>
          <p:cNvSpPr txBox="1"/>
          <p:nvPr/>
        </p:nvSpPr>
        <p:spPr>
          <a:xfrm>
            <a:off x="640080" y="1600200"/>
            <a:ext cx="9875520" cy="2011680"/>
          </a:xfrm>
          <a:prstGeom prst="rect">
            <a:avLst/>
          </a:prstGeom>
          <a:noFill/>
          <a:ln/>
        </p:spPr>
        <p:txBody>
          <a:bodyPr wrap="square" lIns="0" tIns="0" rIns="0" bIns="0" rtlCol="0" anchor="ctr"/>
          <a:lstStyle/>
          <a:p>
            <a:pPr marL="0" indent="0">
              <a:lnSpc>
                <a:spcPct val="105000"/>
              </a:lnSpc>
              <a:buNone/>
            </a:pPr>
            <a:r>
              <a:rPr lang="en-US" sz="3800" b="1">
                <a:solidFill>
                  <a:srgbClr val="FFFFFF"/>
                </a:solidFill>
                <a:latin typeface="Cambria" pitchFamily="34" charset="0"/>
                <a:ea typeface="Cambria" pitchFamily="34" charset="-122"/>
                <a:cs typeface="Cambria" pitchFamily="34" charset="-120"/>
              </a:rPr>
              <a:t>Voting Machines</a:t>
            </a:r>
            <a:r>
              <a:rPr lang="en-US" sz="3800" b="1" dirty="0">
                <a:solidFill>
                  <a:srgbClr val="FFFFFF"/>
                </a:solidFill>
                <a:latin typeface="Cambria" pitchFamily="34" charset="0"/>
                <a:ea typeface="Cambria" pitchFamily="34" charset="-122"/>
                <a:cs typeface="Cambria" pitchFamily="34" charset="-120"/>
              </a:rPr>
              <a:t>:</a:t>
            </a:r>
            <a:endParaRPr lang="en-US" sz="3800" dirty="0"/>
          </a:p>
          <a:p>
            <a:pPr marL="0" indent="0">
              <a:lnSpc>
                <a:spcPct val="105000"/>
              </a:lnSpc>
              <a:buNone/>
            </a:pPr>
            <a:r>
              <a:rPr lang="en-US" sz="3800" b="1" dirty="0">
                <a:solidFill>
                  <a:srgbClr val="FFFFFF"/>
                </a:solidFill>
                <a:latin typeface="Cambria" pitchFamily="34" charset="0"/>
                <a:ea typeface="Cambria" pitchFamily="34" charset="-122"/>
                <a:cs typeface="Cambria" pitchFamily="34" charset="-120"/>
              </a:rPr>
              <a:t>What Journalists Need to Know</a:t>
            </a:r>
            <a:endParaRPr lang="en-US" sz="3800" dirty="0"/>
          </a:p>
        </p:txBody>
      </p:sp>
      <p:sp>
        <p:nvSpPr>
          <p:cNvPr id="6" name="Text 4"/>
          <p:cNvSpPr txBox="1"/>
          <p:nvPr/>
        </p:nvSpPr>
        <p:spPr>
          <a:xfrm>
            <a:off x="640080" y="3703320"/>
            <a:ext cx="8229600" cy="822960"/>
          </a:xfrm>
          <a:prstGeom prst="rect">
            <a:avLst/>
          </a:prstGeom>
          <a:noFill/>
          <a:ln/>
        </p:spPr>
        <p:txBody>
          <a:bodyPr wrap="square" lIns="0" tIns="0" rIns="0" bIns="0" rtlCol="0" anchor="ctr"/>
          <a:lstStyle/>
          <a:p>
            <a:r>
              <a:rPr lang="en-US" i="1"/>
              <a:t>Helping journalists recognize misinformation, avoid errors, and find local story ideas with help from researchers who study U.S. elections and voting technology</a:t>
            </a:r>
          </a:p>
        </p:txBody>
      </p:sp>
      <p:sp>
        <p:nvSpPr>
          <p:cNvPr id="7" name="Shape 5"/>
          <p:cNvSpPr/>
          <p:nvPr/>
        </p:nvSpPr>
        <p:spPr>
          <a:xfrm>
            <a:off x="640080" y="4709160"/>
            <a:ext cx="2011680" cy="0"/>
          </a:xfrm>
          <a:prstGeom prst="line">
            <a:avLst/>
          </a:prstGeom>
          <a:noFill/>
          <a:ln w="31750">
            <a:solidFill>
              <a:srgbClr val="C9A227"/>
            </a:solidFill>
            <a:prstDash val="solid"/>
          </a:ln>
        </p:spPr>
        <p:txBody>
          <a:bodyPr/>
          <a:lstStyle/>
          <a:p>
            <a:endParaRPr lang="en-US"/>
          </a:p>
        </p:txBody>
      </p:sp>
      <p:sp>
        <p:nvSpPr>
          <p:cNvPr id="8" name="Text 6"/>
          <p:cNvSpPr txBox="1"/>
          <p:nvPr/>
        </p:nvSpPr>
        <p:spPr>
          <a:xfrm>
            <a:off x="640080" y="6309360"/>
            <a:ext cx="8229600" cy="320040"/>
          </a:xfrm>
          <a:prstGeom prst="rect">
            <a:avLst/>
          </a:prstGeom>
          <a:noFill/>
          <a:ln/>
        </p:spPr>
        <p:txBody>
          <a:bodyPr wrap="square" lIns="0" tIns="0" rIns="0" bIns="0" rtlCol="0" anchor="ctr"/>
          <a:lstStyle/>
          <a:p>
            <a:pPr marL="0" indent="0">
              <a:buNone/>
            </a:pPr>
            <a:r>
              <a:rPr lang="en-US" sz="1100" dirty="0">
                <a:solidFill>
                  <a:srgbClr val="9BA4C7"/>
                </a:solidFill>
                <a:latin typeface="Calibri" pitchFamily="34" charset="0"/>
                <a:ea typeface="Calibri" pitchFamily="34" charset="-122"/>
                <a:cs typeface="Calibri" pitchFamily="34" charset="-120"/>
              </a:rPr>
              <a:t>Source: sciline.org/elections/voting-machines-ballot-technology</a:t>
            </a:r>
            <a:endParaRPr lang="en-US" sz="1100" dirty="0"/>
          </a:p>
        </p:txBody>
      </p:sp>
    </p:spTree>
    <p:extLst>
      <p:ext uri="{BB962C8B-B14F-4D97-AF65-F5344CB8AC3E}">
        <p14:creationId xmlns:p14="http://schemas.microsoft.com/office/powerpoint/2010/main" val="3195132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1E2761"/>
          </a:solidFill>
          <a:ln/>
        </p:spPr>
        <p:txBody>
          <a:bodyPr/>
          <a:lstStyle/>
          <a:p>
            <a:endParaRPr lang="en-US"/>
          </a:p>
        </p:txBody>
      </p:sp>
      <p:sp>
        <p:nvSpPr>
          <p:cNvPr id="3" name="Text 1"/>
          <p:cNvSpPr txBox="1"/>
          <p:nvPr/>
        </p:nvSpPr>
        <p:spPr>
          <a:xfrm>
            <a:off x="457200" y="640080"/>
            <a:ext cx="3383280" cy="1463040"/>
          </a:xfrm>
          <a:prstGeom prst="rect">
            <a:avLst/>
          </a:prstGeom>
          <a:noFill/>
          <a:ln/>
        </p:spPr>
        <p:txBody>
          <a:bodyPr wrap="square" lIns="0" tIns="0" rIns="0" bIns="0" rtlCol="0" anchor="ctr"/>
          <a:lstStyle/>
          <a:p>
            <a:pPr marL="0" indent="0">
              <a:lnSpc>
                <a:spcPct val="105000"/>
              </a:lnSpc>
              <a:buNone/>
            </a:pPr>
            <a:r>
              <a:rPr lang="en-US" sz="2700" b="1">
                <a:solidFill>
                  <a:srgbClr val="FFFFFF"/>
                </a:solidFill>
                <a:latin typeface="Cambria" pitchFamily="34" charset="0"/>
                <a:ea typeface="Cambria" pitchFamily="34" charset="-122"/>
                <a:cs typeface="Cambria" pitchFamily="34" charset="-120"/>
              </a:rPr>
              <a:t>Why we created the voting machine guide</a:t>
            </a:r>
            <a:endParaRPr lang="en-US" sz="2700" dirty="0"/>
          </a:p>
        </p:txBody>
      </p:sp>
      <p:sp>
        <p:nvSpPr>
          <p:cNvPr id="4" name="Text 2"/>
          <p:cNvSpPr txBox="1"/>
          <p:nvPr/>
        </p:nvSpPr>
        <p:spPr>
          <a:xfrm>
            <a:off x="457200" y="2331719"/>
            <a:ext cx="3383280" cy="2715409"/>
          </a:xfrm>
          <a:prstGeom prst="rect">
            <a:avLst/>
          </a:prstGeom>
          <a:noFill/>
          <a:ln/>
        </p:spPr>
        <p:txBody>
          <a:bodyPr wrap="square" lIns="0" tIns="0" rIns="0" bIns="0" rtlCol="0" anchor="ctr"/>
          <a:lstStyle/>
          <a:p>
            <a:pPr marL="0" indent="0">
              <a:lnSpc>
                <a:spcPct val="120000"/>
              </a:lnSpc>
              <a:buNone/>
            </a:pPr>
            <a:r>
              <a:rPr lang="en-US" sz="2400" i="1" dirty="0">
                <a:solidFill>
                  <a:srgbClr val="CADCFC"/>
                </a:solidFill>
                <a:latin typeface="Cambria" pitchFamily="34" charset="0"/>
                <a:ea typeface="Cambria" pitchFamily="34" charset="-122"/>
                <a:cs typeface="Cambria" pitchFamily="34" charset="-120"/>
              </a:rPr>
              <a:t>“For a host of reasons, the potential vulnerability of individual voting machines doesn't translate into systemic vulnerability.”</a:t>
            </a:r>
            <a:endParaRPr lang="en-US" sz="2400" dirty="0"/>
          </a:p>
        </p:txBody>
      </p:sp>
      <p:sp>
        <p:nvSpPr>
          <p:cNvPr id="5" name="Text 3"/>
          <p:cNvSpPr txBox="1"/>
          <p:nvPr/>
        </p:nvSpPr>
        <p:spPr>
          <a:xfrm rot="10800000" flipV="1">
            <a:off x="457200" y="5074559"/>
            <a:ext cx="3182471" cy="734568"/>
          </a:xfrm>
          <a:prstGeom prst="rect">
            <a:avLst/>
          </a:prstGeom>
          <a:noFill/>
          <a:ln/>
        </p:spPr>
        <p:txBody>
          <a:bodyPr wrap="square" lIns="0" tIns="0" rIns="0" bIns="0" rtlCol="0" anchor="ctr"/>
          <a:lstStyle/>
          <a:p>
            <a:pPr marL="0" indent="0">
              <a:buNone/>
            </a:pPr>
            <a:r>
              <a:rPr lang="en-US" sz="1100" dirty="0">
                <a:solidFill>
                  <a:srgbClr val="C9A227"/>
                </a:solidFill>
                <a:latin typeface="Calibri" pitchFamily="34" charset="0"/>
                <a:ea typeface="Calibri" pitchFamily="34" charset="-122"/>
                <a:cs typeface="Calibri" pitchFamily="34" charset="-120"/>
              </a:rPr>
              <a:t>— Mark Lindeman</a:t>
            </a:r>
            <a:r>
              <a:rPr lang="en-US" sz="1100">
                <a:solidFill>
                  <a:srgbClr val="C9A227"/>
                </a:solidFill>
                <a:latin typeface="Calibri" pitchFamily="34" charset="0"/>
                <a:ea typeface="Calibri" pitchFamily="34" charset="-122"/>
                <a:cs typeface="Calibri" pitchFamily="34" charset="-120"/>
              </a:rPr>
              <a:t>, PhD., policy and strategy director of Verified </a:t>
            </a:r>
            <a:r>
              <a:rPr lang="en-US" sz="1100" dirty="0">
                <a:solidFill>
                  <a:srgbClr val="C9A227"/>
                </a:solidFill>
                <a:latin typeface="Calibri" pitchFamily="34" charset="0"/>
                <a:ea typeface="Calibri" pitchFamily="34" charset="-122"/>
                <a:cs typeface="Calibri" pitchFamily="34" charset="-120"/>
              </a:rPr>
              <a:t>Voting</a:t>
            </a:r>
            <a:endParaRPr lang="en-US" sz="1100" dirty="0"/>
          </a:p>
        </p:txBody>
      </p:sp>
      <p:sp>
        <p:nvSpPr>
          <p:cNvPr id="6" name="Shape 4"/>
          <p:cNvSpPr/>
          <p:nvPr/>
        </p:nvSpPr>
        <p:spPr>
          <a:xfrm>
            <a:off x="4617720" y="822960"/>
            <a:ext cx="109728" cy="109728"/>
          </a:xfrm>
          <a:prstGeom prst="ellipse">
            <a:avLst/>
          </a:prstGeom>
          <a:solidFill>
            <a:srgbClr val="C9A227"/>
          </a:solidFill>
          <a:ln/>
        </p:spPr>
        <p:txBody>
          <a:bodyPr/>
          <a:lstStyle/>
          <a:p>
            <a:endParaRPr lang="en-US"/>
          </a:p>
        </p:txBody>
      </p:sp>
      <p:sp>
        <p:nvSpPr>
          <p:cNvPr id="7" name="Text 5"/>
          <p:cNvSpPr txBox="1"/>
          <p:nvPr/>
        </p:nvSpPr>
        <p:spPr>
          <a:xfrm>
            <a:off x="4937760" y="667512"/>
            <a:ext cx="6675120" cy="365760"/>
          </a:xfrm>
          <a:prstGeom prst="rect">
            <a:avLst/>
          </a:prstGeom>
          <a:noFill/>
          <a:ln/>
        </p:spPr>
        <p:txBody>
          <a:bodyPr wrap="square" lIns="0" tIns="0" rIns="0" bIns="0" rtlCol="0" anchor="ctr"/>
          <a:lstStyle/>
          <a:p>
            <a:pPr marL="0" indent="0">
              <a:buNone/>
            </a:pPr>
            <a:r>
              <a:rPr lang="en-US" sz="2400" b="1">
                <a:solidFill>
                  <a:srgbClr val="1E2761"/>
                </a:solidFill>
                <a:latin typeface="Calibri" pitchFamily="34" charset="0"/>
                <a:ea typeface="Calibri" pitchFamily="34" charset="-122"/>
                <a:cs typeface="Calibri" pitchFamily="34" charset="-120"/>
              </a:rPr>
              <a:t>Politicized disinformation</a:t>
            </a:r>
            <a:endParaRPr lang="en-US" sz="2400" dirty="0"/>
          </a:p>
        </p:txBody>
      </p:sp>
      <p:sp>
        <p:nvSpPr>
          <p:cNvPr id="8" name="Text 6"/>
          <p:cNvSpPr txBox="1"/>
          <p:nvPr/>
        </p:nvSpPr>
        <p:spPr>
          <a:xfrm>
            <a:off x="4937760" y="1069848"/>
            <a:ext cx="6675120" cy="914400"/>
          </a:xfrm>
          <a:prstGeom prst="rect">
            <a:avLst/>
          </a:prstGeom>
          <a:noFill/>
          <a:ln/>
        </p:spPr>
        <p:txBody>
          <a:bodyPr wrap="square" lIns="0" tIns="0" rIns="0" bIns="0" rtlCol="0" anchor="ctr"/>
          <a:lstStyle/>
          <a:p>
            <a:r>
              <a:rPr lang="en-US">
                <a:solidFill>
                  <a:schemeClr val="bg1"/>
                </a:solidFill>
                <a:latin typeface="Aptos" panose="020B0004020202020204" pitchFamily="34" charset="0"/>
              </a:rPr>
              <a:t>Recently, President Trump and some of his supporters have revived disproven assertions that voting machines helped sway the 2020 presidential election by “flipping” elections.</a:t>
            </a:r>
            <a:endParaRPr lang="en-US" sz="1300" dirty="0">
              <a:solidFill>
                <a:schemeClr val="bg1"/>
              </a:solidFill>
              <a:latin typeface="Aptos" panose="020B0004020202020204" pitchFamily="34" charset="0"/>
            </a:endParaRPr>
          </a:p>
        </p:txBody>
      </p:sp>
      <p:sp>
        <p:nvSpPr>
          <p:cNvPr id="9" name="Shape 7"/>
          <p:cNvSpPr/>
          <p:nvPr/>
        </p:nvSpPr>
        <p:spPr>
          <a:xfrm>
            <a:off x="4617720" y="2606040"/>
            <a:ext cx="109728" cy="109728"/>
          </a:xfrm>
          <a:prstGeom prst="ellipse">
            <a:avLst/>
          </a:prstGeom>
          <a:solidFill>
            <a:srgbClr val="C9A227"/>
          </a:solidFill>
          <a:ln/>
        </p:spPr>
        <p:txBody>
          <a:bodyPr/>
          <a:lstStyle/>
          <a:p>
            <a:endParaRPr lang="en-US"/>
          </a:p>
        </p:txBody>
      </p:sp>
      <p:sp>
        <p:nvSpPr>
          <p:cNvPr id="10" name="Text 8"/>
          <p:cNvSpPr txBox="1"/>
          <p:nvPr/>
        </p:nvSpPr>
        <p:spPr>
          <a:xfrm>
            <a:off x="4937760" y="2450592"/>
            <a:ext cx="6583680" cy="374904"/>
          </a:xfrm>
          <a:prstGeom prst="rect">
            <a:avLst/>
          </a:prstGeom>
          <a:noFill/>
          <a:ln/>
        </p:spPr>
        <p:txBody>
          <a:bodyPr wrap="square" lIns="0" tIns="0" rIns="0" bIns="0" rtlCol="0" anchor="ctr"/>
          <a:lstStyle/>
          <a:p>
            <a:pPr marL="0" indent="0">
              <a:buNone/>
            </a:pPr>
            <a:r>
              <a:rPr lang="en-US" sz="2400" b="1" dirty="0">
                <a:solidFill>
                  <a:srgbClr val="1E2761"/>
                </a:solidFill>
                <a:latin typeface="Calibri" pitchFamily="34" charset="0"/>
                <a:ea typeface="Calibri" pitchFamily="34" charset="-122"/>
                <a:cs typeface="Calibri" pitchFamily="34" charset="-120"/>
              </a:rPr>
              <a:t>It's a </a:t>
            </a:r>
            <a:r>
              <a:rPr lang="en-US" sz="2400" b="1">
                <a:solidFill>
                  <a:srgbClr val="1E2761"/>
                </a:solidFill>
                <a:latin typeface="Calibri" pitchFamily="34" charset="0"/>
                <a:ea typeface="Calibri" pitchFamily="34" charset="-122"/>
                <a:cs typeface="Calibri" pitchFamily="34" charset="-120"/>
              </a:rPr>
              <a:t>local story</a:t>
            </a:r>
            <a:endParaRPr lang="en-US" sz="2400" dirty="0"/>
          </a:p>
        </p:txBody>
      </p:sp>
      <p:sp>
        <p:nvSpPr>
          <p:cNvPr id="11" name="Text 9"/>
          <p:cNvSpPr txBox="1"/>
          <p:nvPr/>
        </p:nvSpPr>
        <p:spPr>
          <a:xfrm>
            <a:off x="4937760" y="2852928"/>
            <a:ext cx="6675120" cy="914400"/>
          </a:xfrm>
          <a:prstGeom prst="rect">
            <a:avLst/>
          </a:prstGeom>
          <a:noFill/>
          <a:ln/>
        </p:spPr>
        <p:txBody>
          <a:bodyPr wrap="square" lIns="0" tIns="0" rIns="0" bIns="0" rtlCol="0" anchor="ctr"/>
          <a:lstStyle/>
          <a:p>
            <a:r>
              <a:rPr lang="en-US">
                <a:solidFill>
                  <a:schemeClr val="bg1"/>
                </a:solidFill>
                <a:latin typeface="Aptos" panose="020B0004020202020204" pitchFamily="34" charset="0"/>
              </a:rPr>
              <a:t>Local and state officials are responsible for purchasing, funding, and securing voting equipment.</a:t>
            </a:r>
            <a:endParaRPr lang="en-US" sz="1100" dirty="0">
              <a:solidFill>
                <a:schemeClr val="bg1"/>
              </a:solidFill>
              <a:latin typeface="Aptos" panose="020B0004020202020204" pitchFamily="34" charset="0"/>
            </a:endParaRPr>
          </a:p>
        </p:txBody>
      </p:sp>
      <p:sp>
        <p:nvSpPr>
          <p:cNvPr id="12" name="Shape 10"/>
          <p:cNvSpPr/>
          <p:nvPr/>
        </p:nvSpPr>
        <p:spPr>
          <a:xfrm>
            <a:off x="4617720" y="4389120"/>
            <a:ext cx="109728" cy="109728"/>
          </a:xfrm>
          <a:prstGeom prst="ellipse">
            <a:avLst/>
          </a:prstGeom>
          <a:solidFill>
            <a:srgbClr val="C9A227"/>
          </a:solidFill>
          <a:ln/>
        </p:spPr>
        <p:txBody>
          <a:bodyPr/>
          <a:lstStyle/>
          <a:p>
            <a:endParaRPr lang="en-US"/>
          </a:p>
        </p:txBody>
      </p:sp>
      <p:sp>
        <p:nvSpPr>
          <p:cNvPr id="13" name="Text 11"/>
          <p:cNvSpPr txBox="1"/>
          <p:nvPr/>
        </p:nvSpPr>
        <p:spPr>
          <a:xfrm>
            <a:off x="4937760" y="4206240"/>
            <a:ext cx="6675120" cy="365760"/>
          </a:xfrm>
          <a:prstGeom prst="rect">
            <a:avLst/>
          </a:prstGeom>
          <a:noFill/>
          <a:ln/>
        </p:spPr>
        <p:txBody>
          <a:bodyPr wrap="square" lIns="0" tIns="0" rIns="0" bIns="0" rtlCol="0" anchor="ctr"/>
          <a:lstStyle/>
          <a:p>
            <a:pPr marL="0" indent="0">
              <a:buNone/>
            </a:pPr>
            <a:r>
              <a:rPr lang="en-US" sz="2400" b="1">
                <a:solidFill>
                  <a:srgbClr val="1E2761"/>
                </a:solidFill>
                <a:latin typeface="Calibri" pitchFamily="34" charset="0"/>
                <a:ea typeface="Calibri" pitchFamily="34" charset="-122"/>
                <a:cs typeface="Calibri" pitchFamily="34" charset="-120"/>
              </a:rPr>
              <a:t>Journalists can demystify the topic</a:t>
            </a:r>
          </a:p>
          <a:p>
            <a:pPr marL="0" indent="0">
              <a:buNone/>
            </a:pPr>
            <a:endParaRPr lang="en-US" sz="2400" dirty="0"/>
          </a:p>
        </p:txBody>
      </p:sp>
      <p:sp>
        <p:nvSpPr>
          <p:cNvPr id="14" name="Text 12"/>
          <p:cNvSpPr txBox="1"/>
          <p:nvPr/>
        </p:nvSpPr>
        <p:spPr>
          <a:xfrm>
            <a:off x="4937760" y="4636008"/>
            <a:ext cx="6675120" cy="914400"/>
          </a:xfrm>
          <a:prstGeom prst="rect">
            <a:avLst/>
          </a:prstGeom>
          <a:noFill/>
          <a:ln/>
        </p:spPr>
        <p:txBody>
          <a:bodyPr wrap="square" lIns="0" tIns="0" rIns="0" bIns="0" rtlCol="0" anchor="ctr"/>
          <a:lstStyle/>
          <a:p>
            <a:r>
              <a:rPr lang="en-US">
                <a:solidFill>
                  <a:schemeClr val="bg1"/>
                </a:solidFill>
                <a:latin typeface="Aptos" panose="020B0004020202020204" pitchFamily="34" charset="0"/>
              </a:rPr>
              <a:t>Local journalists can build relationships with local election workers, cover equipment malfunctions when they happen, ask to observe pre-election machine testing, and </a:t>
            </a:r>
            <a:r>
              <a:rPr lang="en-US" b="1">
                <a:solidFill>
                  <a:schemeClr val="bg1"/>
                </a:solidFill>
                <a:latin typeface="Aptos" panose="020B0004020202020204" pitchFamily="34" charset="0"/>
              </a:rPr>
              <a:t>explain area-specific post-election audits to their audiences</a:t>
            </a:r>
            <a:r>
              <a:rPr lang="en-US">
                <a:solidFill>
                  <a:schemeClr val="bg1"/>
                </a:solidFill>
                <a:latin typeface="Aptos" panose="020B0004020202020204" pitchFamily="34" charset="0"/>
              </a:rPr>
              <a:t>.</a:t>
            </a:r>
            <a:endParaRPr lang="en-US" sz="1300" dirty="0">
              <a:solidFill>
                <a:schemeClr val="bg1"/>
              </a:solidFill>
              <a:latin typeface="Aptos" panose="020B0004020202020204" pitchFamily="34" charset="0"/>
            </a:endParaRPr>
          </a:p>
        </p:txBody>
      </p:sp>
      <p:sp>
        <p:nvSpPr>
          <p:cNvPr id="15" name="Text 13"/>
          <p:cNvSpPr txBox="1"/>
          <p:nvPr/>
        </p:nvSpPr>
        <p:spPr>
          <a:xfrm>
            <a:off x="457200" y="6236208"/>
            <a:ext cx="11430000" cy="274320"/>
          </a:xfrm>
          <a:prstGeom prst="rect">
            <a:avLst/>
          </a:prstGeom>
          <a:noFill/>
          <a:ln/>
        </p:spPr>
        <p:txBody>
          <a:bodyPr wrap="square" lIns="0" tIns="0" rIns="0" bIns="0" rtlCol="0" anchor="ctr"/>
          <a:lstStyle/>
          <a:p>
            <a:pPr marL="0" indent="0">
              <a:buNone/>
            </a:pPr>
            <a:r>
              <a:rPr lang="en-US" sz="850" i="1" dirty="0">
                <a:solidFill>
                  <a:srgbClr val="8A8FA3"/>
                </a:solidFill>
                <a:latin typeface="Calibri" pitchFamily="34" charset="0"/>
                <a:ea typeface="Calibri" pitchFamily="34" charset="-122"/>
                <a:cs typeface="Calibri" pitchFamily="34" charset="-120"/>
              </a:rPr>
              <a:t>Sources: SciLine, “Voting Machines” guide; Executive Order 14248; Verified Voting</a:t>
            </a:r>
            <a:endParaRPr lang="en-US" sz="850" dirty="0"/>
          </a:p>
        </p:txBody>
      </p:sp>
      <p:sp>
        <p:nvSpPr>
          <p:cNvPr id="17" name="Text 15"/>
          <p:cNvSpPr txBox="1"/>
          <p:nvPr/>
        </p:nvSpPr>
        <p:spPr>
          <a:xfrm>
            <a:off x="11521440" y="6537960"/>
            <a:ext cx="365760" cy="274320"/>
          </a:xfrm>
          <a:prstGeom prst="rect">
            <a:avLst/>
          </a:prstGeom>
          <a:noFill/>
          <a:ln/>
        </p:spPr>
        <p:txBody>
          <a:bodyPr wrap="square" lIns="0" tIns="0" rIns="0" bIns="0" rtlCol="0" anchor="ctr"/>
          <a:lstStyle/>
          <a:p>
            <a:pPr marL="0" indent="0" algn="r">
              <a:buNone/>
            </a:pPr>
            <a:r>
              <a:rPr lang="en-US" sz="900" dirty="0">
                <a:solidFill>
                  <a:srgbClr val="8A8FA3"/>
                </a:solidFill>
                <a:latin typeface="Calibri" pitchFamily="34" charset="0"/>
                <a:ea typeface="Calibri" pitchFamily="34" charset="-122"/>
                <a:cs typeface="Calibri" pitchFamily="34" charset="-120"/>
              </a:rPr>
              <a:t>2</a:t>
            </a:r>
            <a:endParaRPr lang="en-US" sz="900" dirty="0"/>
          </a:p>
        </p:txBody>
      </p:sp>
    </p:spTree>
    <p:extLst>
      <p:ext uri="{BB962C8B-B14F-4D97-AF65-F5344CB8AC3E}">
        <p14:creationId xmlns:p14="http://schemas.microsoft.com/office/powerpoint/2010/main" val="1117698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65760"/>
            <a:ext cx="10789920" cy="822960"/>
          </a:xfrm>
          <a:prstGeom prst="rect">
            <a:avLst/>
          </a:prstGeom>
          <a:noFill/>
          <a:ln/>
        </p:spPr>
        <p:txBody>
          <a:bodyPr wrap="square" lIns="0" tIns="0" rIns="0" bIns="0" rtlCol="0" anchor="ctr"/>
          <a:lstStyle/>
          <a:p>
            <a:pPr marL="0" indent="0">
              <a:lnSpc>
                <a:spcPct val="105000"/>
              </a:lnSpc>
              <a:buNone/>
            </a:pPr>
            <a:r>
              <a:rPr lang="en-US" sz="3000" b="1" dirty="0">
                <a:latin typeface="Cambria" pitchFamily="34" charset="0"/>
                <a:ea typeface="Cambria" pitchFamily="34" charset="-122"/>
                <a:cs typeface="Cambria" pitchFamily="34" charset="-120"/>
              </a:rPr>
              <a:t>How Americans Cast Their Ballots</a:t>
            </a:r>
            <a:endParaRPr lang="en-US" sz="3000" dirty="0"/>
          </a:p>
        </p:txBody>
      </p:sp>
      <p:sp>
        <p:nvSpPr>
          <p:cNvPr id="3" name="Shape 1"/>
          <p:cNvSpPr/>
          <p:nvPr/>
        </p:nvSpPr>
        <p:spPr>
          <a:xfrm>
            <a:off x="548640" y="1920240"/>
            <a:ext cx="3520440" cy="3566160"/>
          </a:xfrm>
          <a:prstGeom prst="roundRect">
            <a:avLst>
              <a:gd name="adj" fmla="val 2078"/>
            </a:avLst>
          </a:prstGeom>
          <a:solidFill>
            <a:srgbClr val="1E2761"/>
          </a:solidFill>
          <a:ln/>
        </p:spPr>
        <p:txBody>
          <a:bodyPr/>
          <a:lstStyle/>
          <a:p>
            <a:endParaRPr lang="en-US"/>
          </a:p>
        </p:txBody>
      </p:sp>
      <p:sp>
        <p:nvSpPr>
          <p:cNvPr id="4" name="Text 2"/>
          <p:cNvSpPr txBox="1"/>
          <p:nvPr/>
        </p:nvSpPr>
        <p:spPr>
          <a:xfrm>
            <a:off x="548640" y="2286000"/>
            <a:ext cx="3520440" cy="1005840"/>
          </a:xfrm>
          <a:prstGeom prst="rect">
            <a:avLst/>
          </a:prstGeom>
          <a:noFill/>
          <a:ln/>
        </p:spPr>
        <p:txBody>
          <a:bodyPr wrap="square" lIns="0" tIns="0" rIns="0" bIns="0" rtlCol="0" anchor="ctr"/>
          <a:lstStyle/>
          <a:p>
            <a:pPr marL="0" indent="0" algn="ctr">
              <a:buNone/>
            </a:pPr>
            <a:r>
              <a:rPr lang="en-US" sz="4600" b="1" dirty="0">
                <a:solidFill>
                  <a:srgbClr val="C9A227"/>
                </a:solidFill>
                <a:latin typeface="Cambria" pitchFamily="34" charset="0"/>
                <a:ea typeface="Cambria" pitchFamily="34" charset="-122"/>
                <a:cs typeface="Cambria" pitchFamily="34" charset="-120"/>
              </a:rPr>
              <a:t>69.5%</a:t>
            </a:r>
            <a:endParaRPr lang="en-US" sz="4600" dirty="0"/>
          </a:p>
        </p:txBody>
      </p:sp>
      <p:sp>
        <p:nvSpPr>
          <p:cNvPr id="5" name="Text 3"/>
          <p:cNvSpPr txBox="1"/>
          <p:nvPr/>
        </p:nvSpPr>
        <p:spPr>
          <a:xfrm>
            <a:off x="868680" y="3474720"/>
            <a:ext cx="2880360" cy="1645920"/>
          </a:xfrm>
          <a:prstGeom prst="rect">
            <a:avLst/>
          </a:prstGeom>
          <a:noFill/>
          <a:ln/>
        </p:spPr>
        <p:txBody>
          <a:bodyPr wrap="square" lIns="0" tIns="0" rIns="0" bIns="0" rtlCol="0" anchor="t"/>
          <a:lstStyle/>
          <a:p>
            <a:pPr marL="0" indent="0" algn="ctr">
              <a:lnSpc>
                <a:spcPct val="125000"/>
              </a:lnSpc>
              <a:buNone/>
            </a:pPr>
            <a:r>
              <a:rPr lang="en-US" sz="2400" dirty="0">
                <a:solidFill>
                  <a:srgbClr val="FFFFFF"/>
                </a:solidFill>
                <a:latin typeface="Calibri" pitchFamily="34" charset="0"/>
                <a:ea typeface="Calibri" pitchFamily="34" charset="-122"/>
                <a:cs typeface="Calibri" pitchFamily="34" charset="-120"/>
              </a:rPr>
              <a:t>vote on hand-marked paper ballots, counted by optical scanners</a:t>
            </a:r>
            <a:endParaRPr lang="en-US" sz="2400" dirty="0"/>
          </a:p>
        </p:txBody>
      </p:sp>
      <p:sp>
        <p:nvSpPr>
          <p:cNvPr id="6" name="Shape 4"/>
          <p:cNvSpPr/>
          <p:nvPr/>
        </p:nvSpPr>
        <p:spPr>
          <a:xfrm>
            <a:off x="4389120" y="1920240"/>
            <a:ext cx="3520440" cy="3566160"/>
          </a:xfrm>
          <a:prstGeom prst="roundRect">
            <a:avLst>
              <a:gd name="adj" fmla="val 2078"/>
            </a:avLst>
          </a:prstGeom>
          <a:solidFill>
            <a:srgbClr val="1E2761"/>
          </a:solidFill>
          <a:ln/>
        </p:spPr>
        <p:txBody>
          <a:bodyPr/>
          <a:lstStyle/>
          <a:p>
            <a:endParaRPr lang="en-US"/>
          </a:p>
        </p:txBody>
      </p:sp>
      <p:sp>
        <p:nvSpPr>
          <p:cNvPr id="7" name="Text 5"/>
          <p:cNvSpPr txBox="1"/>
          <p:nvPr/>
        </p:nvSpPr>
        <p:spPr>
          <a:xfrm>
            <a:off x="4389120" y="2286000"/>
            <a:ext cx="3520440" cy="1005840"/>
          </a:xfrm>
          <a:prstGeom prst="rect">
            <a:avLst/>
          </a:prstGeom>
          <a:noFill/>
          <a:ln/>
        </p:spPr>
        <p:txBody>
          <a:bodyPr wrap="square" lIns="0" tIns="0" rIns="0" bIns="0" rtlCol="0" anchor="ctr"/>
          <a:lstStyle/>
          <a:p>
            <a:pPr marL="0" indent="0" algn="ctr">
              <a:buNone/>
            </a:pPr>
            <a:r>
              <a:rPr lang="en-US" sz="4600" b="1" dirty="0">
                <a:solidFill>
                  <a:srgbClr val="C9A227"/>
                </a:solidFill>
                <a:latin typeface="Cambria" pitchFamily="34" charset="0"/>
                <a:ea typeface="Cambria" pitchFamily="34" charset="-122"/>
                <a:cs typeface="Cambria" pitchFamily="34" charset="-120"/>
              </a:rPr>
              <a:t>26.5%</a:t>
            </a:r>
            <a:endParaRPr lang="en-US" sz="4600" dirty="0"/>
          </a:p>
        </p:txBody>
      </p:sp>
      <p:sp>
        <p:nvSpPr>
          <p:cNvPr id="8" name="Text 6"/>
          <p:cNvSpPr txBox="1"/>
          <p:nvPr/>
        </p:nvSpPr>
        <p:spPr>
          <a:xfrm>
            <a:off x="4709160" y="3474720"/>
            <a:ext cx="3063240" cy="1645920"/>
          </a:xfrm>
          <a:prstGeom prst="rect">
            <a:avLst/>
          </a:prstGeom>
          <a:noFill/>
          <a:ln/>
        </p:spPr>
        <p:txBody>
          <a:bodyPr wrap="square" lIns="0" tIns="0" rIns="0" bIns="0" rtlCol="0" anchor="t"/>
          <a:lstStyle/>
          <a:p>
            <a:pPr marL="0" indent="0" algn="ctr">
              <a:lnSpc>
                <a:spcPct val="125000"/>
              </a:lnSpc>
              <a:buNone/>
            </a:pPr>
            <a:r>
              <a:rPr lang="en-US" sz="2400">
                <a:solidFill>
                  <a:srgbClr val="FFFFFF"/>
                </a:solidFill>
                <a:latin typeface="Calibri" pitchFamily="34" charset="0"/>
                <a:ea typeface="Calibri" pitchFamily="34" charset="-122"/>
                <a:cs typeface="Calibri" pitchFamily="34" charset="-120"/>
              </a:rPr>
              <a:t>vote </a:t>
            </a:r>
            <a:r>
              <a:rPr lang="en-US" sz="2400" dirty="0">
                <a:solidFill>
                  <a:srgbClr val="FFFFFF"/>
                </a:solidFill>
                <a:latin typeface="Calibri" pitchFamily="34" charset="0"/>
                <a:ea typeface="Calibri" pitchFamily="34" charset="-122"/>
                <a:cs typeface="Calibri" pitchFamily="34" charset="-120"/>
              </a:rPr>
              <a:t>where ballot-marking devices (BMDs</a:t>
            </a:r>
            <a:r>
              <a:rPr lang="en-US" sz="2400">
                <a:solidFill>
                  <a:srgbClr val="FFFFFF"/>
                </a:solidFill>
                <a:latin typeface="Calibri" pitchFamily="34" charset="0"/>
                <a:ea typeface="Calibri" pitchFamily="34" charset="-122"/>
                <a:cs typeface="Calibri" pitchFamily="34" charset="-120"/>
              </a:rPr>
              <a:t>) are used for </a:t>
            </a:r>
            <a:r>
              <a:rPr lang="en-US" sz="2400" dirty="0">
                <a:solidFill>
                  <a:srgbClr val="FFFFFF"/>
                </a:solidFill>
                <a:latin typeface="Calibri" pitchFamily="34" charset="0"/>
                <a:ea typeface="Calibri" pitchFamily="34" charset="-122"/>
                <a:cs typeface="Calibri" pitchFamily="34" charset="-120"/>
              </a:rPr>
              <a:t>all voters</a:t>
            </a:r>
            <a:endParaRPr lang="en-US" sz="2400" dirty="0"/>
          </a:p>
        </p:txBody>
      </p:sp>
      <p:sp>
        <p:nvSpPr>
          <p:cNvPr id="9" name="Shape 7"/>
          <p:cNvSpPr/>
          <p:nvPr/>
        </p:nvSpPr>
        <p:spPr>
          <a:xfrm>
            <a:off x="8229600" y="1920240"/>
            <a:ext cx="3520440" cy="3566160"/>
          </a:xfrm>
          <a:prstGeom prst="roundRect">
            <a:avLst>
              <a:gd name="adj" fmla="val 2078"/>
            </a:avLst>
          </a:prstGeom>
          <a:solidFill>
            <a:srgbClr val="1E2761"/>
          </a:solidFill>
          <a:ln/>
        </p:spPr>
        <p:txBody>
          <a:bodyPr/>
          <a:lstStyle/>
          <a:p>
            <a:endParaRPr lang="en-US"/>
          </a:p>
        </p:txBody>
      </p:sp>
      <p:sp>
        <p:nvSpPr>
          <p:cNvPr id="10" name="Text 8"/>
          <p:cNvSpPr txBox="1"/>
          <p:nvPr/>
        </p:nvSpPr>
        <p:spPr>
          <a:xfrm>
            <a:off x="8229600" y="2286000"/>
            <a:ext cx="3520440" cy="1005840"/>
          </a:xfrm>
          <a:prstGeom prst="rect">
            <a:avLst/>
          </a:prstGeom>
          <a:noFill/>
          <a:ln/>
        </p:spPr>
        <p:txBody>
          <a:bodyPr wrap="square" lIns="0" tIns="0" rIns="0" bIns="0" rtlCol="0" anchor="ctr"/>
          <a:lstStyle/>
          <a:p>
            <a:pPr marL="0" indent="0" algn="ctr">
              <a:buNone/>
            </a:pPr>
            <a:r>
              <a:rPr lang="en-US" sz="4600" b="1" dirty="0">
                <a:solidFill>
                  <a:srgbClr val="C9A227"/>
                </a:solidFill>
                <a:latin typeface="Cambria" pitchFamily="34" charset="0"/>
                <a:ea typeface="Cambria" pitchFamily="34" charset="-122"/>
                <a:cs typeface="Cambria" pitchFamily="34" charset="-120"/>
              </a:rPr>
              <a:t>98%</a:t>
            </a:r>
            <a:endParaRPr lang="en-US" sz="4600" dirty="0"/>
          </a:p>
        </p:txBody>
      </p:sp>
      <p:sp>
        <p:nvSpPr>
          <p:cNvPr id="11" name="Text 9"/>
          <p:cNvSpPr txBox="1"/>
          <p:nvPr/>
        </p:nvSpPr>
        <p:spPr>
          <a:xfrm>
            <a:off x="8549640" y="3429000"/>
            <a:ext cx="3093720" cy="1985682"/>
          </a:xfrm>
          <a:prstGeom prst="rect">
            <a:avLst/>
          </a:prstGeom>
          <a:noFill/>
          <a:ln/>
        </p:spPr>
        <p:txBody>
          <a:bodyPr wrap="square" lIns="0" tIns="0" rIns="0" bIns="0" rtlCol="0" anchor="t"/>
          <a:lstStyle/>
          <a:p>
            <a:pPr marL="0" indent="0" algn="ctr">
              <a:lnSpc>
                <a:spcPct val="125000"/>
              </a:lnSpc>
              <a:buNone/>
            </a:pPr>
            <a:r>
              <a:rPr lang="en-US" sz="2400" dirty="0">
                <a:solidFill>
                  <a:srgbClr val="FFFFFF"/>
                </a:solidFill>
                <a:latin typeface="Calibri" pitchFamily="34" charset="0"/>
                <a:ea typeface="Calibri" pitchFamily="34" charset="-122"/>
                <a:cs typeface="Calibri" pitchFamily="34" charset="-120"/>
              </a:rPr>
              <a:t>of 2024 ballots </a:t>
            </a:r>
            <a:r>
              <a:rPr lang="en-US" sz="2400">
                <a:solidFill>
                  <a:srgbClr val="FFFFFF"/>
                </a:solidFill>
                <a:latin typeface="Calibri" pitchFamily="34" charset="0"/>
                <a:ea typeface="Calibri" pitchFamily="34" charset="-122"/>
                <a:cs typeface="Calibri" pitchFamily="34" charset="-120"/>
              </a:rPr>
              <a:t>were </a:t>
            </a:r>
            <a:r>
              <a:rPr lang="en-US" sz="2400" i="1">
                <a:solidFill>
                  <a:srgbClr val="FFFFFF"/>
                </a:solidFill>
                <a:latin typeface="Calibri" pitchFamily="34" charset="0"/>
                <a:ea typeface="Calibri" pitchFamily="34" charset="-122"/>
                <a:cs typeface="Calibri" pitchFamily="34" charset="-120"/>
              </a:rPr>
              <a:t>recorded </a:t>
            </a:r>
            <a:r>
              <a:rPr lang="en-US" sz="2400">
                <a:solidFill>
                  <a:srgbClr val="FFFFFF"/>
                </a:solidFill>
                <a:latin typeface="Calibri" pitchFamily="34" charset="0"/>
                <a:ea typeface="Calibri" pitchFamily="34" charset="-122"/>
                <a:cs typeface="Calibri" pitchFamily="34" charset="-120"/>
              </a:rPr>
              <a:t>on paper so voters could verify them, </a:t>
            </a:r>
            <a:r>
              <a:rPr lang="en-US" sz="2400" dirty="0">
                <a:solidFill>
                  <a:srgbClr val="FFFFFF"/>
                </a:solidFill>
                <a:latin typeface="Calibri" pitchFamily="34" charset="0"/>
                <a:ea typeface="Calibri" pitchFamily="34" charset="-122"/>
                <a:cs typeface="Calibri" pitchFamily="34" charset="-120"/>
              </a:rPr>
              <a:t>up from 93% </a:t>
            </a:r>
            <a:r>
              <a:rPr lang="en-US" sz="2400">
                <a:solidFill>
                  <a:srgbClr val="FFFFFF"/>
                </a:solidFill>
                <a:latin typeface="Calibri" pitchFamily="34" charset="0"/>
                <a:ea typeface="Calibri" pitchFamily="34" charset="-122"/>
                <a:cs typeface="Calibri" pitchFamily="34" charset="-120"/>
              </a:rPr>
              <a:t>in 2020.</a:t>
            </a:r>
            <a:endParaRPr lang="en-US" sz="2400" dirty="0"/>
          </a:p>
        </p:txBody>
      </p:sp>
      <p:sp>
        <p:nvSpPr>
          <p:cNvPr id="12" name="Text 10"/>
          <p:cNvSpPr txBox="1"/>
          <p:nvPr/>
        </p:nvSpPr>
        <p:spPr>
          <a:xfrm>
            <a:off x="457200" y="6236208"/>
            <a:ext cx="11430000" cy="274320"/>
          </a:xfrm>
          <a:prstGeom prst="rect">
            <a:avLst/>
          </a:prstGeom>
          <a:noFill/>
          <a:ln/>
        </p:spPr>
        <p:txBody>
          <a:bodyPr wrap="square" lIns="0" tIns="0" rIns="0" bIns="0" rtlCol="0" anchor="ctr"/>
          <a:lstStyle/>
          <a:p>
            <a:pPr marL="0" indent="0">
              <a:buNone/>
            </a:pPr>
            <a:r>
              <a:rPr lang="en-US" sz="850" i="1" dirty="0">
                <a:solidFill>
                  <a:srgbClr val="8A8FA3"/>
                </a:solidFill>
                <a:latin typeface="Calibri" pitchFamily="34" charset="0"/>
                <a:ea typeface="Calibri" pitchFamily="34" charset="-122"/>
                <a:cs typeface="Calibri" pitchFamily="34" charset="-120"/>
              </a:rPr>
              <a:t>Sources: Verified </a:t>
            </a:r>
            <a:r>
              <a:rPr lang="en-US" sz="850" i="1">
                <a:solidFill>
                  <a:srgbClr val="8A8FA3"/>
                </a:solidFill>
                <a:latin typeface="Calibri" pitchFamily="34" charset="0"/>
                <a:ea typeface="Calibri" pitchFamily="34" charset="-122"/>
                <a:cs typeface="Calibri" pitchFamily="34" charset="-120"/>
              </a:rPr>
              <a:t>Voting;; </a:t>
            </a:r>
            <a:r>
              <a:rPr lang="en-US" sz="850" i="1" dirty="0">
                <a:solidFill>
                  <a:srgbClr val="8A8FA3"/>
                </a:solidFill>
                <a:latin typeface="Calibri" pitchFamily="34" charset="0"/>
                <a:ea typeface="Calibri" pitchFamily="34" charset="-122"/>
                <a:cs typeface="Calibri" pitchFamily="34" charset="-120"/>
              </a:rPr>
              <a:t>U.S. Election Assistance Commission</a:t>
            </a:r>
            <a:endParaRPr lang="en-US" sz="850" dirty="0"/>
          </a:p>
        </p:txBody>
      </p:sp>
      <p:sp>
        <p:nvSpPr>
          <p:cNvPr id="14" name="Text 12"/>
          <p:cNvSpPr txBox="1"/>
          <p:nvPr/>
        </p:nvSpPr>
        <p:spPr>
          <a:xfrm>
            <a:off x="11521440" y="6537960"/>
            <a:ext cx="365760" cy="274320"/>
          </a:xfrm>
          <a:prstGeom prst="rect">
            <a:avLst/>
          </a:prstGeom>
          <a:noFill/>
          <a:ln/>
        </p:spPr>
        <p:txBody>
          <a:bodyPr wrap="square" lIns="0" tIns="0" rIns="0" bIns="0" rtlCol="0" anchor="ctr"/>
          <a:lstStyle/>
          <a:p>
            <a:pPr marL="0" indent="0" algn="r">
              <a:buNone/>
            </a:pPr>
            <a:r>
              <a:rPr lang="en-US" sz="900" dirty="0">
                <a:solidFill>
                  <a:srgbClr val="8A8FA3"/>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7DE693C-FD63-BA54-7054-C7AFD55BA00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33AAB06-6367-011B-6F29-1E1BF88BA1D2}"/>
              </a:ext>
            </a:extLst>
          </p:cNvPr>
          <p:cNvSpPr/>
          <p:nvPr/>
        </p:nvSpPr>
        <p:spPr>
          <a:xfrm>
            <a:off x="87085" y="252933"/>
            <a:ext cx="4206240" cy="6858000"/>
          </a:xfrm>
          <a:prstGeom prst="rect">
            <a:avLst/>
          </a:prstGeom>
          <a:solidFill>
            <a:srgbClr val="1E2761"/>
          </a:solidFill>
          <a:ln/>
        </p:spPr>
        <p:txBody>
          <a:bodyPr/>
          <a:lstStyle/>
          <a:p>
            <a:endParaRPr lang="en-US"/>
          </a:p>
        </p:txBody>
      </p:sp>
      <p:sp>
        <p:nvSpPr>
          <p:cNvPr id="3" name="Text 1">
            <a:extLst>
              <a:ext uri="{FF2B5EF4-FFF2-40B4-BE49-F238E27FC236}">
                <a16:creationId xmlns:a16="http://schemas.microsoft.com/office/drawing/2014/main" id="{1611F14C-2AFC-3F21-7FDD-9B1CD58F1D55}"/>
              </a:ext>
            </a:extLst>
          </p:cNvPr>
          <p:cNvSpPr txBox="1"/>
          <p:nvPr/>
        </p:nvSpPr>
        <p:spPr>
          <a:xfrm>
            <a:off x="457200" y="640080"/>
            <a:ext cx="3383280" cy="1463040"/>
          </a:xfrm>
          <a:prstGeom prst="rect">
            <a:avLst/>
          </a:prstGeom>
          <a:noFill/>
          <a:ln/>
        </p:spPr>
        <p:txBody>
          <a:bodyPr wrap="square" lIns="0" tIns="0" rIns="0" bIns="0" rtlCol="0" anchor="ctr"/>
          <a:lstStyle/>
          <a:p>
            <a:pPr marL="0" indent="0">
              <a:lnSpc>
                <a:spcPct val="105000"/>
              </a:lnSpc>
              <a:buNone/>
            </a:pPr>
            <a:r>
              <a:rPr lang="en-US" sz="3200" b="1">
                <a:solidFill>
                  <a:srgbClr val="FFFFFF"/>
                </a:solidFill>
                <a:latin typeface="Cambria" pitchFamily="34" charset="0"/>
                <a:ea typeface="Cambria" pitchFamily="34" charset="-122"/>
                <a:cs typeface="Cambria" pitchFamily="34" charset="-120"/>
              </a:rPr>
              <a:t>What the research says </a:t>
            </a:r>
            <a:endParaRPr lang="en-US" sz="3200" dirty="0"/>
          </a:p>
        </p:txBody>
      </p:sp>
      <p:sp>
        <p:nvSpPr>
          <p:cNvPr id="6" name="Shape 4">
            <a:extLst>
              <a:ext uri="{FF2B5EF4-FFF2-40B4-BE49-F238E27FC236}">
                <a16:creationId xmlns:a16="http://schemas.microsoft.com/office/drawing/2014/main" id="{470732CE-11B3-D40C-6B2D-E0CC6442243E}"/>
              </a:ext>
            </a:extLst>
          </p:cNvPr>
          <p:cNvSpPr/>
          <p:nvPr/>
        </p:nvSpPr>
        <p:spPr>
          <a:xfrm>
            <a:off x="4617720" y="822960"/>
            <a:ext cx="109728" cy="109728"/>
          </a:xfrm>
          <a:prstGeom prst="ellipse">
            <a:avLst/>
          </a:prstGeom>
          <a:solidFill>
            <a:srgbClr val="C9A227"/>
          </a:solidFill>
          <a:ln/>
        </p:spPr>
        <p:txBody>
          <a:bodyPr/>
          <a:lstStyle/>
          <a:p>
            <a:endParaRPr lang="en-US"/>
          </a:p>
        </p:txBody>
      </p:sp>
      <p:sp>
        <p:nvSpPr>
          <p:cNvPr id="7" name="Text 5">
            <a:extLst>
              <a:ext uri="{FF2B5EF4-FFF2-40B4-BE49-F238E27FC236}">
                <a16:creationId xmlns:a16="http://schemas.microsoft.com/office/drawing/2014/main" id="{ABE872CA-66D9-12B2-2AAD-E658EFB83A9E}"/>
              </a:ext>
            </a:extLst>
          </p:cNvPr>
          <p:cNvSpPr txBox="1"/>
          <p:nvPr/>
        </p:nvSpPr>
        <p:spPr>
          <a:xfrm>
            <a:off x="4937760" y="667512"/>
            <a:ext cx="6675120" cy="365760"/>
          </a:xfrm>
          <a:prstGeom prst="rect">
            <a:avLst/>
          </a:prstGeom>
          <a:noFill/>
          <a:ln/>
        </p:spPr>
        <p:txBody>
          <a:bodyPr wrap="square" lIns="0" tIns="0" rIns="0" bIns="0" rtlCol="0" anchor="ctr"/>
          <a:lstStyle/>
          <a:p>
            <a:r>
              <a:rPr lang="en-US" sz="2400" b="1">
                <a:solidFill>
                  <a:srgbClr val="002060"/>
                </a:solidFill>
                <a:latin typeface="Calibri" panose="020F0502020204030204" pitchFamily="34" charset="0"/>
                <a:cs typeface="Calibri" panose="020F0502020204030204" pitchFamily="34" charset="0"/>
              </a:rPr>
              <a:t>Claims about voting machine fraud in the 2020 election are not supported by scientific evidence.</a:t>
            </a:r>
            <a:endParaRPr lang="en-US" sz="2400" dirty="0">
              <a:solidFill>
                <a:srgbClr val="002060"/>
              </a:solidFill>
              <a:latin typeface="Calibri" panose="020F0502020204030204" pitchFamily="34" charset="0"/>
              <a:cs typeface="Calibri" panose="020F0502020204030204" pitchFamily="34" charset="0"/>
            </a:endParaRPr>
          </a:p>
        </p:txBody>
      </p:sp>
      <p:sp>
        <p:nvSpPr>
          <p:cNvPr id="8" name="Text 6">
            <a:extLst>
              <a:ext uri="{FF2B5EF4-FFF2-40B4-BE49-F238E27FC236}">
                <a16:creationId xmlns:a16="http://schemas.microsoft.com/office/drawing/2014/main" id="{30A33A7D-82CA-B7CD-2A3C-C5680F6110A4}"/>
              </a:ext>
            </a:extLst>
          </p:cNvPr>
          <p:cNvSpPr txBox="1"/>
          <p:nvPr/>
        </p:nvSpPr>
        <p:spPr>
          <a:xfrm>
            <a:off x="4937760" y="1210235"/>
            <a:ext cx="6675120" cy="1891553"/>
          </a:xfrm>
          <a:prstGeom prst="rect">
            <a:avLst/>
          </a:prstGeom>
          <a:noFill/>
          <a:ln/>
        </p:spPr>
        <p:txBody>
          <a:bodyPr wrap="square" lIns="0" tIns="0" rIns="0" bIns="0" rtlCol="0" anchor="ctr"/>
          <a:lstStyle/>
          <a:p>
            <a:r>
              <a:rPr lang="en-US">
                <a:solidFill>
                  <a:schemeClr val="bg1"/>
                </a:solidFill>
              </a:rPr>
              <a:t>A May 2025 study examined audits of the 2020 election in 27 states. The authors find “clear and consistent evidence that the vote count was exceptionally accurate” after analyzing more than 71.7 million votes from 856 regional governments in those states.</a:t>
            </a:r>
          </a:p>
        </p:txBody>
      </p:sp>
      <p:sp>
        <p:nvSpPr>
          <p:cNvPr id="12" name="Shape 10">
            <a:extLst>
              <a:ext uri="{FF2B5EF4-FFF2-40B4-BE49-F238E27FC236}">
                <a16:creationId xmlns:a16="http://schemas.microsoft.com/office/drawing/2014/main" id="{394E2ED8-67AF-F2FB-655E-AAF0E30434E5}"/>
              </a:ext>
            </a:extLst>
          </p:cNvPr>
          <p:cNvSpPr/>
          <p:nvPr/>
        </p:nvSpPr>
        <p:spPr>
          <a:xfrm>
            <a:off x="4617720" y="3124200"/>
            <a:ext cx="109728" cy="109728"/>
          </a:xfrm>
          <a:prstGeom prst="ellipse">
            <a:avLst/>
          </a:prstGeom>
          <a:solidFill>
            <a:srgbClr val="C9A227"/>
          </a:solidFill>
          <a:ln/>
        </p:spPr>
        <p:txBody>
          <a:bodyPr/>
          <a:lstStyle/>
          <a:p>
            <a:endParaRPr lang="en-US"/>
          </a:p>
        </p:txBody>
      </p:sp>
      <p:sp>
        <p:nvSpPr>
          <p:cNvPr id="13" name="Text 11">
            <a:extLst>
              <a:ext uri="{FF2B5EF4-FFF2-40B4-BE49-F238E27FC236}">
                <a16:creationId xmlns:a16="http://schemas.microsoft.com/office/drawing/2014/main" id="{CD6F8148-DB41-F171-BA51-D3425E7D1559}"/>
              </a:ext>
            </a:extLst>
          </p:cNvPr>
          <p:cNvSpPr txBox="1"/>
          <p:nvPr/>
        </p:nvSpPr>
        <p:spPr>
          <a:xfrm>
            <a:off x="4937760" y="2868706"/>
            <a:ext cx="6675120" cy="1108934"/>
          </a:xfrm>
          <a:prstGeom prst="rect">
            <a:avLst/>
          </a:prstGeom>
          <a:noFill/>
          <a:ln/>
        </p:spPr>
        <p:txBody>
          <a:bodyPr wrap="square" lIns="0" tIns="0" rIns="0" bIns="0" rtlCol="0" anchor="ctr"/>
          <a:lstStyle/>
          <a:p>
            <a:pPr marL="0" indent="0">
              <a:buNone/>
            </a:pPr>
            <a:r>
              <a:rPr lang="en-US" sz="2400" b="1">
                <a:solidFill>
                  <a:srgbClr val="1E2761"/>
                </a:solidFill>
                <a:latin typeface="Calibri" pitchFamily="34" charset="0"/>
                <a:ea typeface="Calibri" pitchFamily="34" charset="-122"/>
                <a:cs typeface="Calibri" pitchFamily="34" charset="-120"/>
              </a:rPr>
              <a:t>Voting machine counts are more accurate than hand counts. </a:t>
            </a:r>
          </a:p>
        </p:txBody>
      </p:sp>
      <p:sp>
        <p:nvSpPr>
          <p:cNvPr id="14" name="Text 12">
            <a:extLst>
              <a:ext uri="{FF2B5EF4-FFF2-40B4-BE49-F238E27FC236}">
                <a16:creationId xmlns:a16="http://schemas.microsoft.com/office/drawing/2014/main" id="{51A8947B-565E-B9E5-9A1D-55A1E80A1F11}"/>
              </a:ext>
            </a:extLst>
          </p:cNvPr>
          <p:cNvSpPr txBox="1"/>
          <p:nvPr/>
        </p:nvSpPr>
        <p:spPr>
          <a:xfrm>
            <a:off x="4937760" y="4885764"/>
            <a:ext cx="6675120" cy="664643"/>
          </a:xfrm>
          <a:prstGeom prst="rect">
            <a:avLst/>
          </a:prstGeom>
          <a:noFill/>
          <a:ln/>
        </p:spPr>
        <p:txBody>
          <a:bodyPr wrap="square" lIns="0" tIns="0" rIns="0" bIns="0" rtlCol="0" anchor="ctr"/>
          <a:lstStyle/>
          <a:p>
            <a:endParaRPr lang="en-US" sz="1300" dirty="0">
              <a:solidFill>
                <a:schemeClr val="bg1"/>
              </a:solidFill>
              <a:latin typeface="Aptos" panose="020B0004020202020204" pitchFamily="34" charset="0"/>
            </a:endParaRPr>
          </a:p>
        </p:txBody>
      </p:sp>
      <p:sp>
        <p:nvSpPr>
          <p:cNvPr id="17" name="Text 15">
            <a:extLst>
              <a:ext uri="{FF2B5EF4-FFF2-40B4-BE49-F238E27FC236}">
                <a16:creationId xmlns:a16="http://schemas.microsoft.com/office/drawing/2014/main" id="{4FF11779-B0AC-4B08-8A9B-E2F57C13FAFE}"/>
              </a:ext>
            </a:extLst>
          </p:cNvPr>
          <p:cNvSpPr txBox="1"/>
          <p:nvPr/>
        </p:nvSpPr>
        <p:spPr>
          <a:xfrm>
            <a:off x="11521440" y="6537960"/>
            <a:ext cx="365760" cy="274320"/>
          </a:xfrm>
          <a:prstGeom prst="rect">
            <a:avLst/>
          </a:prstGeom>
          <a:noFill/>
          <a:ln/>
        </p:spPr>
        <p:txBody>
          <a:bodyPr wrap="square" lIns="0" tIns="0" rIns="0" bIns="0" rtlCol="0" anchor="ctr"/>
          <a:lstStyle/>
          <a:p>
            <a:pPr marL="0" indent="0" algn="r">
              <a:buNone/>
            </a:pPr>
            <a:endParaRPr lang="en-US" sz="900" dirty="0"/>
          </a:p>
        </p:txBody>
      </p:sp>
      <p:pic>
        <p:nvPicPr>
          <p:cNvPr id="28" name="Picture 27">
            <a:extLst>
              <a:ext uri="{FF2B5EF4-FFF2-40B4-BE49-F238E27FC236}">
                <a16:creationId xmlns:a16="http://schemas.microsoft.com/office/drawing/2014/main" id="{D609394D-0CA3-9146-898C-4424E1AD49D2}"/>
              </a:ext>
            </a:extLst>
          </p:cNvPr>
          <p:cNvPicPr>
            <a:picLocks noChangeAspect="1"/>
          </p:cNvPicPr>
          <p:nvPr/>
        </p:nvPicPr>
        <p:blipFill>
          <a:blip r:embed="rId3"/>
          <a:stretch>
            <a:fillRect/>
          </a:stretch>
        </p:blipFill>
        <p:spPr>
          <a:xfrm rot="3901411">
            <a:off x="4518625" y="4444468"/>
            <a:ext cx="115511" cy="115511"/>
          </a:xfrm>
          <a:prstGeom prst="rect">
            <a:avLst/>
          </a:prstGeom>
        </p:spPr>
      </p:pic>
      <p:sp>
        <p:nvSpPr>
          <p:cNvPr id="29" name="TextBox 28">
            <a:extLst>
              <a:ext uri="{FF2B5EF4-FFF2-40B4-BE49-F238E27FC236}">
                <a16:creationId xmlns:a16="http://schemas.microsoft.com/office/drawing/2014/main" id="{CECA0661-4CC0-9FD6-24A0-27E6EDAE747A}"/>
              </a:ext>
            </a:extLst>
          </p:cNvPr>
          <p:cNvSpPr txBox="1"/>
          <p:nvPr/>
        </p:nvSpPr>
        <p:spPr>
          <a:xfrm>
            <a:off x="4970362" y="4404376"/>
            <a:ext cx="6675120" cy="830997"/>
          </a:xfrm>
          <a:prstGeom prst="rect">
            <a:avLst/>
          </a:prstGeom>
          <a:noFill/>
        </p:spPr>
        <p:txBody>
          <a:bodyPr wrap="square" rtlCol="0">
            <a:spAutoFit/>
          </a:bodyPr>
          <a:lstStyle/>
          <a:p>
            <a:r>
              <a:rPr lang="en-US" sz="2400" b="1">
                <a:solidFill>
                  <a:srgbClr val="1E2761"/>
                </a:solidFill>
                <a:latin typeface="Calibri" pitchFamily="34" charset="0"/>
                <a:cs typeface="Calibri" pitchFamily="34" charset="-120"/>
              </a:rPr>
              <a:t>Showing</a:t>
            </a:r>
            <a:r>
              <a:rPr lang="en-US" b="1">
                <a:solidFill>
                  <a:srgbClr val="1E2761"/>
                </a:solidFill>
                <a:latin typeface="Calibri" pitchFamily="34" charset="0"/>
                <a:cs typeface="Calibri" pitchFamily="34" charset="-120"/>
              </a:rPr>
              <a:t> </a:t>
            </a:r>
            <a:r>
              <a:rPr lang="en-US" sz="2400" b="1">
                <a:solidFill>
                  <a:srgbClr val="1E2761"/>
                </a:solidFill>
                <a:latin typeface="Calibri" pitchFamily="34" charset="0"/>
                <a:cs typeface="Calibri" pitchFamily="34" charset="-120"/>
              </a:rPr>
              <a:t>people how audits work can bolster trust in the electoral process. </a:t>
            </a:r>
            <a:endParaRPr lang="en-US"/>
          </a:p>
        </p:txBody>
      </p:sp>
      <p:sp>
        <p:nvSpPr>
          <p:cNvPr id="30" name="TextBox 29">
            <a:extLst>
              <a:ext uri="{FF2B5EF4-FFF2-40B4-BE49-F238E27FC236}">
                <a16:creationId xmlns:a16="http://schemas.microsoft.com/office/drawing/2014/main" id="{7E4B83DE-7883-6927-F685-5DF489844408}"/>
              </a:ext>
            </a:extLst>
          </p:cNvPr>
          <p:cNvSpPr txBox="1"/>
          <p:nvPr/>
        </p:nvSpPr>
        <p:spPr>
          <a:xfrm>
            <a:off x="457200" y="2242456"/>
            <a:ext cx="3614057" cy="4154984"/>
          </a:xfrm>
          <a:prstGeom prst="rect">
            <a:avLst/>
          </a:prstGeom>
          <a:noFill/>
        </p:spPr>
        <p:txBody>
          <a:bodyPr wrap="square" rtlCol="0">
            <a:spAutoFit/>
          </a:bodyPr>
          <a:lstStyle/>
          <a:p>
            <a:r>
              <a:rPr lang="en-US" b="1" i="1">
                <a:latin typeface="Cambria" panose="02040503050406030204" pitchFamily="18" charset="0"/>
              </a:rPr>
              <a:t>“These studies show that both hand counting and scanners can be very accurate, but scanners are better,” Stewart wrote.“They also found that when rare, large discrepancies do arise, they occur because of poll workers’ decisions, such as stopping counting because they were tired or not counting write-in ballots considered irrelevant.” </a:t>
            </a:r>
            <a:r>
              <a:rPr lang="en-US"/>
              <a:t>– </a:t>
            </a:r>
          </a:p>
          <a:p>
            <a:endParaRPr lang="en-US"/>
          </a:p>
          <a:p>
            <a:r>
              <a:rPr lang="en-US" sz="1600"/>
              <a:t>Charles Stewart III, Kenan Sahin Distinguished Professor of Political Science at MIT</a:t>
            </a:r>
          </a:p>
        </p:txBody>
      </p:sp>
    </p:spTree>
    <p:extLst>
      <p:ext uri="{BB962C8B-B14F-4D97-AF65-F5344CB8AC3E}">
        <p14:creationId xmlns:p14="http://schemas.microsoft.com/office/powerpoint/2010/main" val="2236233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descr="Understanding Risk-Limiting Audits">
            <a:hlinkClick r:id="" action="ppaction://media"/>
            <a:extLst>
              <a:ext uri="{FF2B5EF4-FFF2-40B4-BE49-F238E27FC236}">
                <a16:creationId xmlns:a16="http://schemas.microsoft.com/office/drawing/2014/main" id="{C378D738-7786-737E-6364-DF77BE4B4278}"/>
              </a:ext>
            </a:extLst>
          </p:cNvPr>
          <p:cNvPicPr>
            <a:picLocks noRot="1" noChangeAspect="1"/>
          </p:cNvPicPr>
          <p:nvPr>
            <a:videoFile r:link="rId1"/>
          </p:nvPr>
        </p:nvPicPr>
        <p:blipFill>
          <a:blip r:embed="rId3"/>
          <a:stretch>
            <a:fillRect/>
          </a:stretch>
        </p:blipFill>
        <p:spPr>
          <a:xfrm>
            <a:off x="118553" y="895965"/>
            <a:ext cx="7539696" cy="4612469"/>
          </a:xfrm>
          <a:prstGeom prst="rect">
            <a:avLst/>
          </a:prstGeom>
        </p:spPr>
      </p:pic>
      <p:sp>
        <p:nvSpPr>
          <p:cNvPr id="5" name="TextBox 4">
            <a:extLst>
              <a:ext uri="{FF2B5EF4-FFF2-40B4-BE49-F238E27FC236}">
                <a16:creationId xmlns:a16="http://schemas.microsoft.com/office/drawing/2014/main" id="{F4CA0E6A-0580-5DA2-DDE8-56C61F2F2F88}"/>
              </a:ext>
            </a:extLst>
          </p:cNvPr>
          <p:cNvSpPr txBox="1"/>
          <p:nvPr/>
        </p:nvSpPr>
        <p:spPr>
          <a:xfrm>
            <a:off x="165252" y="154234"/>
            <a:ext cx="10168570" cy="646331"/>
          </a:xfrm>
          <a:prstGeom prst="rect">
            <a:avLst/>
          </a:prstGeom>
          <a:noFill/>
        </p:spPr>
        <p:txBody>
          <a:bodyPr wrap="square" rtlCol="0">
            <a:spAutoFit/>
          </a:bodyPr>
          <a:lstStyle/>
          <a:p>
            <a:r>
              <a:rPr lang="en-US" sz="3600" b="1">
                <a:solidFill>
                  <a:srgbClr val="FFFFFF"/>
                </a:solidFill>
                <a:latin typeface="Cambria" pitchFamily="34" charset="0"/>
                <a:ea typeface="Cambria" pitchFamily="34" charset="-122"/>
                <a:cs typeface="Cambria" pitchFamily="34" charset="-120"/>
              </a:rPr>
              <a:t>Verified Voting explains Risk Limited Audits </a:t>
            </a:r>
            <a:endParaRPr lang="en-US" sz="3600"/>
          </a:p>
        </p:txBody>
      </p:sp>
      <p:sp>
        <p:nvSpPr>
          <p:cNvPr id="6" name="TextBox 5">
            <a:extLst>
              <a:ext uri="{FF2B5EF4-FFF2-40B4-BE49-F238E27FC236}">
                <a16:creationId xmlns:a16="http://schemas.microsoft.com/office/drawing/2014/main" id="{712E2AFA-360E-336D-7267-258928F89D17}"/>
              </a:ext>
            </a:extLst>
          </p:cNvPr>
          <p:cNvSpPr txBox="1"/>
          <p:nvPr/>
        </p:nvSpPr>
        <p:spPr>
          <a:xfrm>
            <a:off x="7855026" y="895965"/>
            <a:ext cx="4171721" cy="5693866"/>
          </a:xfrm>
          <a:prstGeom prst="rect">
            <a:avLst/>
          </a:prstGeom>
          <a:noFill/>
        </p:spPr>
        <p:txBody>
          <a:bodyPr wrap="square" rtlCol="0">
            <a:spAutoFit/>
          </a:bodyPr>
          <a:lstStyle/>
          <a:p>
            <a:r>
              <a:rPr lang="en-US" sz="2800"/>
              <a:t>Many states perform a kind of post-election audit called a </a:t>
            </a:r>
            <a:r>
              <a:rPr lang="en-US" sz="2800">
                <a:hlinkClick r:id="rId4"/>
              </a:rPr>
              <a:t>Risk Limiting Audit (RLA)</a:t>
            </a:r>
            <a:r>
              <a:rPr lang="en-US" sz="2800"/>
              <a:t> to verify that counts are accurate. To find out what type of audits your jurisdiction uses, contact your Secretary of State’s office or the </a:t>
            </a:r>
            <a:r>
              <a:rPr lang="en-US" sz="2800">
                <a:hlinkClick r:id="rId5"/>
              </a:rPr>
              <a:t>official responsible for elections </a:t>
            </a:r>
            <a:r>
              <a:rPr lang="en-US" sz="2800"/>
              <a:t>in your coverage area.</a:t>
            </a:r>
          </a:p>
        </p:txBody>
      </p:sp>
    </p:spTree>
    <p:extLst>
      <p:ext uri="{BB962C8B-B14F-4D97-AF65-F5344CB8AC3E}">
        <p14:creationId xmlns:p14="http://schemas.microsoft.com/office/powerpoint/2010/main" val="6939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BF4E480B-94D6-46F9-A2B6-B98D311FDC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9" cy="6861600"/>
            <a:chOff x="1" y="0"/>
            <a:chExt cx="12191999" cy="6861600"/>
          </a:xfrm>
        </p:grpSpPr>
        <p:sp>
          <p:nvSpPr>
            <p:cNvPr id="37" name="Rectangle 36">
              <a:extLst>
                <a:ext uri="{FF2B5EF4-FFF2-40B4-BE49-F238E27FC236}">
                  <a16:creationId xmlns:a16="http://schemas.microsoft.com/office/drawing/2014/main" id="{07183CDE-91A1-40C3-8E80-66F89E1C2D5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8" name="Oval 37">
              <a:extLst>
                <a:ext uri="{FF2B5EF4-FFF2-40B4-BE49-F238E27FC236}">
                  <a16:creationId xmlns:a16="http://schemas.microsoft.com/office/drawing/2014/main" id="{A6756515-F9AA-46BD-8DD2-AA15BA492AC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9" name="Oval 38">
              <a:extLst>
                <a:ext uri="{FF2B5EF4-FFF2-40B4-BE49-F238E27FC236}">
                  <a16:creationId xmlns:a16="http://schemas.microsoft.com/office/drawing/2014/main" id="{ABA365E2-8B71-408B-9092-0104216AC7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grpSp>
          <p:nvGrpSpPr>
            <p:cNvPr id="12" name="Group 11">
              <a:extLst>
                <a:ext uri="{FF2B5EF4-FFF2-40B4-BE49-F238E27FC236}">
                  <a16:creationId xmlns:a16="http://schemas.microsoft.com/office/drawing/2014/main" id="{BEDB8D7A-1BF6-4CDB-B93A-7736955F5043}"/>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40" name="Rectangle 39">
                <a:extLst>
                  <a:ext uri="{FF2B5EF4-FFF2-40B4-BE49-F238E27FC236}">
                    <a16:creationId xmlns:a16="http://schemas.microsoft.com/office/drawing/2014/main" id="{5AACD774-5167-46C7-8A62-6E2FE4BE94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41" name="Rectangle 40">
                <a:extLst>
                  <a:ext uri="{FF2B5EF4-FFF2-40B4-BE49-F238E27FC236}">
                    <a16:creationId xmlns:a16="http://schemas.microsoft.com/office/drawing/2014/main" id="{06E0F2D8-452E-48F9-9912-C47EAEAE18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grpSp>
          <p:nvGrpSpPr>
            <p:cNvPr id="13" name="Group 12">
              <a:extLst>
                <a:ext uri="{FF2B5EF4-FFF2-40B4-BE49-F238E27FC236}">
                  <a16:creationId xmlns:a16="http://schemas.microsoft.com/office/drawing/2014/main" id="{91FBBF95-430B-427C-A6E8-DB899217FC00}"/>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42" name="Rectangle 41">
                <a:extLst>
                  <a:ext uri="{FF2B5EF4-FFF2-40B4-BE49-F238E27FC236}">
                    <a16:creationId xmlns:a16="http://schemas.microsoft.com/office/drawing/2014/main" id="{BEE64698-3ED2-4395-B7FC-65248E437E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43" name="Rectangle 42">
                <a:extLst>
                  <a:ext uri="{FF2B5EF4-FFF2-40B4-BE49-F238E27FC236}">
                    <a16:creationId xmlns:a16="http://schemas.microsoft.com/office/drawing/2014/main" id="{FE20B1E1-CE09-4C2A-A3FB-DB8026C54E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44" name="Rectangle 43">
              <a:extLst>
                <a:ext uri="{FF2B5EF4-FFF2-40B4-BE49-F238E27FC236}">
                  <a16:creationId xmlns:a16="http://schemas.microsoft.com/office/drawing/2014/main" id="{0CB2405B-A907-48B3-906A-FB3573C0B28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sp>
        <p:nvSpPr>
          <p:cNvPr id="45" name="Rectangle 44">
            <a:extLst>
              <a:ext uri="{FF2B5EF4-FFF2-40B4-BE49-F238E27FC236}">
                <a16:creationId xmlns:a16="http://schemas.microsoft.com/office/drawing/2014/main" id="{6DC8E2D9-6729-4614-8667-C1016D318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p>
        </p:txBody>
      </p:sp>
      <p:sp useBgFill="1">
        <p:nvSpPr>
          <p:cNvPr id="46" name="Rectangle 45">
            <a:extLst>
              <a:ext uri="{FF2B5EF4-FFF2-40B4-BE49-F238E27FC236}">
                <a16:creationId xmlns:a16="http://schemas.microsoft.com/office/drawing/2014/main" id="{EB9B5A19-3592-48E2-BC31-90E092BD6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E2548C40-4C00-4E91-BFA6-84B4D66225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1999" cy="6861600"/>
            <a:chOff x="1" y="0"/>
            <a:chExt cx="12191999" cy="6861600"/>
          </a:xfrm>
        </p:grpSpPr>
        <p:sp>
          <p:nvSpPr>
            <p:cNvPr id="25" name="Rectangle 24">
              <a:extLst>
                <a:ext uri="{FF2B5EF4-FFF2-40B4-BE49-F238E27FC236}">
                  <a16:creationId xmlns:a16="http://schemas.microsoft.com/office/drawing/2014/main" id="{B6EE6BCA-C84E-4BED-B084-F599F7EE689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6200000">
              <a:off x="1" y="1640114"/>
              <a:ext cx="5217886" cy="5217886"/>
            </a:xfrm>
            <a:prstGeom prst="rect">
              <a:avLst/>
            </a:prstGeom>
            <a:gradFill flip="none" rotWithShape="1">
              <a:gsLst>
                <a:gs pos="0">
                  <a:schemeClr val="accent2">
                    <a:alpha val="60000"/>
                  </a:schemeClr>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24695526-4BAA-4EFE-91C1-1E446117C0C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384514" y="0"/>
              <a:ext cx="4320000" cy="4320000"/>
            </a:xfrm>
            <a:prstGeom prst="ellipse">
              <a:avLst/>
            </a:prstGeom>
            <a:solidFill>
              <a:schemeClr val="accent3">
                <a:alpha val="96000"/>
              </a:schemeClr>
            </a:solidFill>
            <a:ln>
              <a:noFill/>
            </a:ln>
            <a:effectLst>
              <a:softEdge rad="1016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00DF9B86-7987-40DC-85D6-479F5A2E87C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6119057" y="1230054"/>
              <a:ext cx="5506886" cy="5506886"/>
            </a:xfrm>
            <a:prstGeom prst="ellipse">
              <a:avLst/>
            </a:prstGeom>
            <a:solidFill>
              <a:schemeClr val="accent2">
                <a:alpha val="60000"/>
              </a:schemeClr>
            </a:solidFill>
            <a:ln>
              <a:noFill/>
            </a:ln>
            <a:effectLst>
              <a:softEdge rad="1270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A5465368-1AF5-43D6-BAD2-6BE8B04D94C7}"/>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690092" y="0"/>
              <a:ext cx="10800000" cy="6858000"/>
              <a:chOff x="2328000" y="0"/>
              <a:chExt cx="2880000" cy="1440000"/>
            </a:xfrm>
          </p:grpSpPr>
          <p:sp>
            <p:nvSpPr>
              <p:cNvPr id="33" name="Rectangle 32">
                <a:extLst>
                  <a:ext uri="{FF2B5EF4-FFF2-40B4-BE49-F238E27FC236}">
                    <a16:creationId xmlns:a16="http://schemas.microsoft.com/office/drawing/2014/main" id="{CEB28D27-BDED-4D8C-94FC-58E9323571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6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7AC833D-449C-45F4-9851-216F3681F2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328000" y="0"/>
                <a:ext cx="1440000" cy="1440000"/>
              </a:xfrm>
              <a:prstGeom prst="rect">
                <a:avLst/>
              </a:prstGeom>
              <a:gradFill flip="none" rotWithShape="1">
                <a:gsLst>
                  <a:gs pos="0">
                    <a:schemeClr val="accent1"/>
                  </a:gs>
                  <a:gs pos="60000">
                    <a:schemeClr val="accent1">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09528AAE-A1EB-446C-81BE-BA5E4490E4E5}"/>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5400000">
              <a:off x="7048499" y="1714500"/>
              <a:ext cx="6858000" cy="3429000"/>
              <a:chOff x="0" y="0"/>
              <a:chExt cx="2880000" cy="1440000"/>
            </a:xfrm>
          </p:grpSpPr>
          <p:sp>
            <p:nvSpPr>
              <p:cNvPr id="51" name="Rectangle 50">
                <a:extLst>
                  <a:ext uri="{FF2B5EF4-FFF2-40B4-BE49-F238E27FC236}">
                    <a16:creationId xmlns:a16="http://schemas.microsoft.com/office/drawing/2014/main" id="{9F7C0F2C-B581-402B-B4C4-6DFB713149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4000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356A6B0D-707F-420B-BF4D-2CB60CCCA0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0" y="0"/>
                <a:ext cx="1440000" cy="1440000"/>
              </a:xfrm>
              <a:prstGeom prst="rect">
                <a:avLst/>
              </a:prstGeom>
              <a:gradFill flip="none" rotWithShape="1">
                <a:gsLst>
                  <a:gs pos="0">
                    <a:schemeClr val="accent2"/>
                  </a:gs>
                  <a:gs pos="60000">
                    <a:schemeClr val="accent2">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Rectangle 52">
              <a:extLst>
                <a:ext uri="{FF2B5EF4-FFF2-40B4-BE49-F238E27FC236}">
                  <a16:creationId xmlns:a16="http://schemas.microsoft.com/office/drawing/2014/main" id="{F8B7A59E-D61A-4BEB-A38A-1E8E5EBB8371}"/>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a:off x="5602287" y="271887"/>
              <a:ext cx="6589713" cy="6589713"/>
            </a:xfrm>
            <a:prstGeom prst="rect">
              <a:avLst/>
            </a:prstGeom>
            <a:gradFill flip="none" rotWithShape="1">
              <a:gsLst>
                <a:gs pos="0">
                  <a:schemeClr val="accent3"/>
                </a:gs>
                <a:gs pos="60000">
                  <a:schemeClr val="accent3">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a:extLst>
              <a:ext uri="{FF2B5EF4-FFF2-40B4-BE49-F238E27FC236}">
                <a16:creationId xmlns:a16="http://schemas.microsoft.com/office/drawing/2014/main" id="{DD99E1B6-CBC4-4306-9DFC-847D6D135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0">
                <a:schemeClr val="bg2">
                  <a:alpha val="40000"/>
                </a:schemeClr>
              </a:gs>
              <a:gs pos="100000">
                <a:schemeClr val="bg2">
                  <a:alpha val="80000"/>
                </a:schemeClr>
              </a:gs>
            </a:gsLst>
            <a:lin ang="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3" name="TextBox 2">
            <a:extLst>
              <a:ext uri="{FF2B5EF4-FFF2-40B4-BE49-F238E27FC236}">
                <a16:creationId xmlns:a16="http://schemas.microsoft.com/office/drawing/2014/main" id="{D51727A8-AD19-86C6-D258-324FB26EC3AD}"/>
              </a:ext>
            </a:extLst>
          </p:cNvPr>
          <p:cNvSpPr txBox="1"/>
          <p:nvPr/>
        </p:nvSpPr>
        <p:spPr>
          <a:xfrm>
            <a:off x="540000" y="549276"/>
            <a:ext cx="4500561" cy="4259814"/>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800">
                <a:latin typeface="+mj-lt"/>
                <a:ea typeface="+mj-ea"/>
                <a:cs typeface="+mj-cs"/>
              </a:rPr>
              <a:t>Useful tool:  Verified Voting’s interactive voting equipment map</a:t>
            </a:r>
          </a:p>
        </p:txBody>
      </p:sp>
      <p:pic>
        <p:nvPicPr>
          <p:cNvPr id="2" name="Picture 1">
            <a:extLst>
              <a:ext uri="{FF2B5EF4-FFF2-40B4-BE49-F238E27FC236}">
                <a16:creationId xmlns:a16="http://schemas.microsoft.com/office/drawing/2014/main" id="{87CC80C2-6778-3490-ACE5-3B9284647184}"/>
              </a:ext>
            </a:extLst>
          </p:cNvPr>
          <p:cNvPicPr>
            <a:picLocks noChangeAspect="1"/>
          </p:cNvPicPr>
          <p:nvPr/>
        </p:nvPicPr>
        <p:blipFill>
          <a:blip r:embed="rId2"/>
          <a:stretch>
            <a:fillRect/>
          </a:stretch>
        </p:blipFill>
        <p:spPr>
          <a:xfrm>
            <a:off x="4873469" y="1375023"/>
            <a:ext cx="7057273" cy="4781300"/>
          </a:xfrm>
          <a:prstGeom prst="rect">
            <a:avLst/>
          </a:prstGeom>
        </p:spPr>
      </p:pic>
    </p:spTree>
    <p:extLst>
      <p:ext uri="{BB962C8B-B14F-4D97-AF65-F5344CB8AC3E}">
        <p14:creationId xmlns:p14="http://schemas.microsoft.com/office/powerpoint/2010/main" val="1589068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7955280" y="-2286000"/>
            <a:ext cx="8229600" cy="8229600"/>
          </a:xfrm>
          <a:prstGeom prst="ellipse">
            <a:avLst/>
          </a:prstGeom>
          <a:solidFill>
            <a:srgbClr val="263172"/>
          </a:solidFill>
          <a:ln/>
        </p:spPr>
        <p:txBody>
          <a:bodyPr/>
          <a:lstStyle/>
          <a:p>
            <a:endParaRPr lang="en-US"/>
          </a:p>
        </p:txBody>
      </p:sp>
      <p:sp>
        <p:nvSpPr>
          <p:cNvPr id="3" name="Shape 1"/>
          <p:cNvSpPr/>
          <p:nvPr/>
        </p:nvSpPr>
        <p:spPr>
          <a:xfrm>
            <a:off x="8778240" y="-1463040"/>
            <a:ext cx="6583680" cy="6583680"/>
          </a:xfrm>
          <a:prstGeom prst="ellipse">
            <a:avLst/>
          </a:prstGeom>
          <a:solidFill>
            <a:srgbClr val="2C3A82"/>
          </a:solidFill>
          <a:ln/>
        </p:spPr>
        <p:txBody>
          <a:bodyPr/>
          <a:lstStyle/>
          <a:p>
            <a:endParaRPr lang="en-US"/>
          </a:p>
        </p:txBody>
      </p:sp>
      <p:sp>
        <p:nvSpPr>
          <p:cNvPr id="4" name="Text 2"/>
          <p:cNvSpPr txBox="1"/>
          <p:nvPr/>
        </p:nvSpPr>
        <p:spPr>
          <a:xfrm>
            <a:off x="640080" y="1188720"/>
            <a:ext cx="7315200" cy="365760"/>
          </a:xfrm>
          <a:prstGeom prst="rect">
            <a:avLst/>
          </a:prstGeom>
          <a:noFill/>
          <a:ln/>
        </p:spPr>
        <p:txBody>
          <a:bodyPr wrap="square" lIns="0" tIns="0" rIns="0" bIns="0" rtlCol="0" anchor="ctr"/>
          <a:lstStyle/>
          <a:p>
            <a:pPr marL="0" indent="0">
              <a:buNone/>
            </a:pPr>
            <a:r>
              <a:rPr lang="en-US" sz="1400" b="1" kern="0" spc="300" dirty="0">
                <a:solidFill>
                  <a:srgbClr val="C9A227"/>
                </a:solidFill>
                <a:latin typeface="Calibri" pitchFamily="34" charset="0"/>
                <a:ea typeface="Calibri" pitchFamily="34" charset="-122"/>
                <a:cs typeface="Calibri" pitchFamily="34" charset="-120"/>
              </a:rPr>
              <a:t>REPORTING GUIDE</a:t>
            </a:r>
            <a:endParaRPr lang="en-US" sz="1400" dirty="0"/>
          </a:p>
        </p:txBody>
      </p:sp>
      <p:sp>
        <p:nvSpPr>
          <p:cNvPr id="5" name="Text 3"/>
          <p:cNvSpPr txBox="1"/>
          <p:nvPr/>
        </p:nvSpPr>
        <p:spPr>
          <a:xfrm>
            <a:off x="640080" y="1600200"/>
            <a:ext cx="9875520" cy="2011680"/>
          </a:xfrm>
          <a:prstGeom prst="rect">
            <a:avLst/>
          </a:prstGeom>
          <a:noFill/>
          <a:ln/>
        </p:spPr>
        <p:txBody>
          <a:bodyPr wrap="square" lIns="0" tIns="0" rIns="0" bIns="0" rtlCol="0" anchor="ctr"/>
          <a:lstStyle/>
          <a:p>
            <a:pPr marL="0" indent="0">
              <a:lnSpc>
                <a:spcPct val="105000"/>
              </a:lnSpc>
              <a:buNone/>
            </a:pPr>
            <a:r>
              <a:rPr lang="en-US" sz="3800" b="1" dirty="0">
                <a:solidFill>
                  <a:srgbClr val="FFFFFF"/>
                </a:solidFill>
                <a:latin typeface="Cambria" pitchFamily="34" charset="0"/>
                <a:ea typeface="Cambria" pitchFamily="34" charset="-122"/>
                <a:cs typeface="Cambria" pitchFamily="34" charset="-120"/>
              </a:rPr>
              <a:t>Voting by Mail:</a:t>
            </a:r>
            <a:endParaRPr lang="en-US" sz="3800" dirty="0"/>
          </a:p>
          <a:p>
            <a:pPr marL="0" indent="0">
              <a:lnSpc>
                <a:spcPct val="105000"/>
              </a:lnSpc>
              <a:buNone/>
            </a:pPr>
            <a:r>
              <a:rPr lang="en-US" sz="3800" b="1" dirty="0">
                <a:solidFill>
                  <a:srgbClr val="FFFFFF"/>
                </a:solidFill>
                <a:latin typeface="Cambria" pitchFamily="34" charset="0"/>
                <a:ea typeface="Cambria" pitchFamily="34" charset="-122"/>
                <a:cs typeface="Cambria" pitchFamily="34" charset="-120"/>
              </a:rPr>
              <a:t>What Journalists Need to Know</a:t>
            </a:r>
            <a:endParaRPr lang="en-US" sz="3800" dirty="0"/>
          </a:p>
        </p:txBody>
      </p:sp>
      <p:sp>
        <p:nvSpPr>
          <p:cNvPr id="6" name="Text 4"/>
          <p:cNvSpPr txBox="1"/>
          <p:nvPr/>
        </p:nvSpPr>
        <p:spPr>
          <a:xfrm>
            <a:off x="640080" y="3703320"/>
            <a:ext cx="9418320" cy="1005840"/>
          </a:xfrm>
          <a:prstGeom prst="rect">
            <a:avLst/>
          </a:prstGeom>
          <a:noFill/>
          <a:ln/>
        </p:spPr>
        <p:txBody>
          <a:bodyPr wrap="square" lIns="0" tIns="0" rIns="0" bIns="0" rtlCol="0" anchor="ctr"/>
          <a:lstStyle/>
          <a:p>
            <a:pPr marL="0" indent="0">
              <a:lnSpc>
                <a:spcPct val="125000"/>
              </a:lnSpc>
              <a:buNone/>
            </a:pPr>
            <a:r>
              <a:rPr lang="en-US" sz="1650" i="1" dirty="0">
                <a:solidFill>
                  <a:srgbClr val="CADCFC"/>
                </a:solidFill>
                <a:latin typeface="Calibri" pitchFamily="34" charset="0"/>
                <a:ea typeface="Calibri" pitchFamily="34" charset="-122"/>
                <a:cs typeface="Calibri" pitchFamily="34" charset="-120"/>
              </a:rPr>
              <a:t>Helping journalists recognize misinformation, avoid errors, and identify local story ideas with help from researchers who study U.S. elections and mail voting</a:t>
            </a:r>
            <a:endParaRPr lang="en-US" sz="1650" dirty="0"/>
          </a:p>
        </p:txBody>
      </p:sp>
      <p:sp>
        <p:nvSpPr>
          <p:cNvPr id="7" name="Shape 5"/>
          <p:cNvSpPr/>
          <p:nvPr/>
        </p:nvSpPr>
        <p:spPr>
          <a:xfrm>
            <a:off x="640080" y="4846320"/>
            <a:ext cx="2011680" cy="0"/>
          </a:xfrm>
          <a:prstGeom prst="line">
            <a:avLst/>
          </a:prstGeom>
          <a:noFill/>
          <a:ln w="31750">
            <a:solidFill>
              <a:srgbClr val="C9A227"/>
            </a:solidFill>
            <a:prstDash val="solid"/>
          </a:ln>
        </p:spPr>
        <p:txBody>
          <a:bodyPr/>
          <a:lstStyle/>
          <a:p>
            <a:endParaRPr lang="en-US"/>
          </a:p>
        </p:txBody>
      </p:sp>
      <p:sp>
        <p:nvSpPr>
          <p:cNvPr id="8" name="Text 6"/>
          <p:cNvSpPr txBox="1"/>
          <p:nvPr/>
        </p:nvSpPr>
        <p:spPr>
          <a:xfrm>
            <a:off x="640080" y="6309360"/>
            <a:ext cx="8229600" cy="320040"/>
          </a:xfrm>
          <a:prstGeom prst="rect">
            <a:avLst/>
          </a:prstGeom>
          <a:noFill/>
          <a:ln/>
        </p:spPr>
        <p:txBody>
          <a:bodyPr wrap="square" lIns="0" tIns="0" rIns="0" bIns="0" rtlCol="0" anchor="ctr"/>
          <a:lstStyle/>
          <a:p>
            <a:pPr marL="0" indent="0">
              <a:buNone/>
            </a:pPr>
            <a:r>
              <a:rPr lang="en-US" sz="1100" dirty="0">
                <a:solidFill>
                  <a:srgbClr val="9BA4C7"/>
                </a:solidFill>
                <a:latin typeface="Calibri" pitchFamily="34" charset="0"/>
                <a:ea typeface="Calibri" pitchFamily="34" charset="-122"/>
                <a:cs typeface="Calibri" pitchFamily="34" charset="-120"/>
              </a:rPr>
              <a:t>Source: sciline.org/learn/voting-by-mail</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2" name="Shape 0"/>
          <p:cNvSpPr/>
          <p:nvPr/>
        </p:nvSpPr>
        <p:spPr>
          <a:xfrm>
            <a:off x="87085" y="0"/>
            <a:ext cx="4206240" cy="6858000"/>
          </a:xfrm>
          <a:prstGeom prst="rect">
            <a:avLst/>
          </a:prstGeom>
          <a:solidFill>
            <a:srgbClr val="1E2761"/>
          </a:solidFill>
          <a:ln/>
        </p:spPr>
        <p:txBody>
          <a:bodyPr/>
          <a:lstStyle/>
          <a:p>
            <a:endParaRPr lang="en-US"/>
          </a:p>
        </p:txBody>
      </p:sp>
      <p:sp>
        <p:nvSpPr>
          <p:cNvPr id="3" name="Text 1"/>
          <p:cNvSpPr txBox="1"/>
          <p:nvPr/>
        </p:nvSpPr>
        <p:spPr>
          <a:xfrm>
            <a:off x="457200" y="640080"/>
            <a:ext cx="3383280" cy="1554480"/>
          </a:xfrm>
          <a:prstGeom prst="rect">
            <a:avLst/>
          </a:prstGeom>
          <a:noFill/>
          <a:ln/>
        </p:spPr>
        <p:txBody>
          <a:bodyPr wrap="square" lIns="0" tIns="0" rIns="0" bIns="0" rtlCol="0" anchor="ctr"/>
          <a:lstStyle/>
          <a:p>
            <a:pPr marL="0" indent="0">
              <a:lnSpc>
                <a:spcPct val="105000"/>
              </a:lnSpc>
              <a:buNone/>
            </a:pPr>
            <a:r>
              <a:rPr lang="en-US" sz="2700" b="1" dirty="0">
                <a:solidFill>
                  <a:srgbClr val="FFFFFF"/>
                </a:solidFill>
                <a:latin typeface="Cambria" pitchFamily="34" charset="0"/>
                <a:ea typeface="Cambria" pitchFamily="34" charset="-122"/>
                <a:cs typeface="Cambria" pitchFamily="34" charset="-120"/>
              </a:rPr>
              <a:t>Why we created the</a:t>
            </a:r>
            <a:endParaRPr lang="en-US" sz="2700" dirty="0"/>
          </a:p>
          <a:p>
            <a:pPr marL="0" indent="0">
              <a:lnSpc>
                <a:spcPct val="105000"/>
              </a:lnSpc>
              <a:buNone/>
            </a:pPr>
            <a:r>
              <a:rPr lang="en-US" sz="2700" b="1" dirty="0">
                <a:solidFill>
                  <a:srgbClr val="FFFFFF"/>
                </a:solidFill>
                <a:latin typeface="Cambria" pitchFamily="34" charset="0"/>
                <a:ea typeface="Cambria" pitchFamily="34" charset="-122"/>
                <a:cs typeface="Cambria" pitchFamily="34" charset="-120"/>
              </a:rPr>
              <a:t>voting by mail guide</a:t>
            </a:r>
            <a:endParaRPr lang="en-US" sz="2700" dirty="0"/>
          </a:p>
        </p:txBody>
      </p:sp>
      <p:sp>
        <p:nvSpPr>
          <p:cNvPr id="4" name="Text 2"/>
          <p:cNvSpPr txBox="1"/>
          <p:nvPr/>
        </p:nvSpPr>
        <p:spPr>
          <a:xfrm>
            <a:off x="457200" y="2514600"/>
            <a:ext cx="3383280" cy="1920240"/>
          </a:xfrm>
          <a:prstGeom prst="rect">
            <a:avLst/>
          </a:prstGeom>
          <a:noFill/>
          <a:ln/>
        </p:spPr>
        <p:txBody>
          <a:bodyPr wrap="square" lIns="0" tIns="0" rIns="0" bIns="0" rtlCol="0" anchor="ctr"/>
          <a:lstStyle/>
          <a:p>
            <a:pPr marL="0" indent="0">
              <a:lnSpc>
                <a:spcPct val="125000"/>
              </a:lnSpc>
              <a:buNone/>
            </a:pPr>
            <a:r>
              <a:rPr lang="en-US" sz="2000" i="1" dirty="0">
                <a:solidFill>
                  <a:srgbClr val="CADCFC"/>
                </a:solidFill>
                <a:latin typeface="Cambria" pitchFamily="34" charset="0"/>
                <a:ea typeface="Cambria" pitchFamily="34" charset="-122"/>
                <a:cs typeface="Cambria" pitchFamily="34" charset="-120"/>
              </a:rPr>
              <a:t>“Reporters will sometimes get that wrong: </a:t>
            </a:r>
            <a:r>
              <a:rPr lang="en-US" sz="2000" i="1">
                <a:solidFill>
                  <a:srgbClr val="CADCFC"/>
                </a:solidFill>
                <a:latin typeface="Cambria" pitchFamily="34" charset="0"/>
                <a:ea typeface="Cambria" pitchFamily="34" charset="-122"/>
                <a:cs typeface="Cambria" pitchFamily="34" charset="-120"/>
              </a:rPr>
              <a:t>they’ll say, </a:t>
            </a:r>
            <a:r>
              <a:rPr lang="en-US" sz="2000" i="1" dirty="0">
                <a:solidFill>
                  <a:srgbClr val="CADCFC"/>
                </a:solidFill>
                <a:latin typeface="Cambria" pitchFamily="34" charset="0"/>
                <a:ea typeface="Cambria" pitchFamily="34" charset="-122"/>
                <a:cs typeface="Cambria" pitchFamily="34" charset="-120"/>
              </a:rPr>
              <a:t>‘You have to mail it in,’ but you might not have to.”</a:t>
            </a:r>
            <a:endParaRPr lang="en-US" sz="2000" dirty="0"/>
          </a:p>
        </p:txBody>
      </p:sp>
      <p:sp>
        <p:nvSpPr>
          <p:cNvPr id="5" name="Text 3"/>
          <p:cNvSpPr txBox="1"/>
          <p:nvPr/>
        </p:nvSpPr>
        <p:spPr>
          <a:xfrm>
            <a:off x="457200" y="4617720"/>
            <a:ext cx="3566160" cy="548640"/>
          </a:xfrm>
          <a:prstGeom prst="rect">
            <a:avLst/>
          </a:prstGeom>
          <a:noFill/>
          <a:ln/>
        </p:spPr>
        <p:txBody>
          <a:bodyPr wrap="square" lIns="0" tIns="0" rIns="0" bIns="0" rtlCol="0" anchor="ctr"/>
          <a:lstStyle/>
          <a:p>
            <a:pPr marL="0" indent="0">
              <a:lnSpc>
                <a:spcPct val="120000"/>
              </a:lnSpc>
              <a:buNone/>
            </a:pPr>
            <a:r>
              <a:rPr lang="en-US" sz="1200" dirty="0">
                <a:solidFill>
                  <a:srgbClr val="C9A227"/>
                </a:solidFill>
                <a:latin typeface="Calibri" pitchFamily="34" charset="0"/>
                <a:ea typeface="Calibri" pitchFamily="34" charset="-122"/>
                <a:cs typeface="Calibri" pitchFamily="34" charset="-120"/>
              </a:rPr>
              <a:t>— Mindy Romero, director of the</a:t>
            </a:r>
            <a:endParaRPr lang="en-US" sz="1200" dirty="0"/>
          </a:p>
          <a:p>
            <a:pPr marL="0" indent="0">
              <a:lnSpc>
                <a:spcPct val="120000"/>
              </a:lnSpc>
              <a:buNone/>
            </a:pPr>
            <a:r>
              <a:rPr lang="en-US" sz="1200" dirty="0">
                <a:solidFill>
                  <a:srgbClr val="C9A227"/>
                </a:solidFill>
                <a:latin typeface="Calibri" pitchFamily="34" charset="0"/>
                <a:ea typeface="Calibri" pitchFamily="34" charset="-122"/>
                <a:cs typeface="Calibri" pitchFamily="34" charset="-120"/>
              </a:rPr>
              <a:t>Center for Inclusive Democracy</a:t>
            </a:r>
            <a:endParaRPr lang="en-US" sz="1200" dirty="0"/>
          </a:p>
        </p:txBody>
      </p:sp>
      <p:sp>
        <p:nvSpPr>
          <p:cNvPr id="6" name="Text 4"/>
          <p:cNvSpPr txBox="1"/>
          <p:nvPr/>
        </p:nvSpPr>
        <p:spPr>
          <a:xfrm>
            <a:off x="457200" y="5989320"/>
            <a:ext cx="3566160" cy="457200"/>
          </a:xfrm>
          <a:prstGeom prst="rect">
            <a:avLst/>
          </a:prstGeom>
          <a:noFill/>
          <a:ln/>
        </p:spPr>
        <p:txBody>
          <a:bodyPr wrap="square" lIns="0" tIns="0" rIns="0" bIns="0" rtlCol="0" anchor="ctr"/>
          <a:lstStyle/>
          <a:p>
            <a:pPr marL="0" indent="0">
              <a:lnSpc>
                <a:spcPct val="120000"/>
              </a:lnSpc>
              <a:buNone/>
            </a:pPr>
            <a:r>
              <a:rPr lang="en-US" sz="950" i="1">
                <a:solidFill>
                  <a:srgbClr val="8A8FA3"/>
                </a:solidFill>
                <a:latin typeface="Calibri" pitchFamily="34" charset="0"/>
                <a:ea typeface="Calibri" pitchFamily="34" charset="-122"/>
                <a:cs typeface="Calibri" pitchFamily="34" charset="-120"/>
              </a:rPr>
              <a:t>Source: </a:t>
            </a:r>
            <a:r>
              <a:rPr lang="en-US" sz="950" i="1" dirty="0">
                <a:solidFill>
                  <a:srgbClr val="8A8FA3"/>
                </a:solidFill>
                <a:latin typeface="Calibri" pitchFamily="34" charset="0"/>
                <a:ea typeface="Calibri" pitchFamily="34" charset="-122"/>
                <a:cs typeface="Calibri" pitchFamily="34" charset="-120"/>
              </a:rPr>
              <a:t>SciLine, “Voting by Mail</a:t>
            </a:r>
            <a:r>
              <a:rPr lang="en-US" sz="950" i="1">
                <a:solidFill>
                  <a:srgbClr val="8A8FA3"/>
                </a:solidFill>
                <a:latin typeface="Calibri" pitchFamily="34" charset="0"/>
                <a:ea typeface="Calibri" pitchFamily="34" charset="-122"/>
                <a:cs typeface="Calibri" pitchFamily="34" charset="-120"/>
              </a:rPr>
              <a:t>” guide</a:t>
            </a:r>
            <a:endParaRPr lang="en-US" sz="950" dirty="0"/>
          </a:p>
        </p:txBody>
      </p:sp>
      <p:sp>
        <p:nvSpPr>
          <p:cNvPr id="8" name="Text 6"/>
          <p:cNvSpPr txBox="1"/>
          <p:nvPr/>
        </p:nvSpPr>
        <p:spPr>
          <a:xfrm>
            <a:off x="3657600" y="6537960"/>
            <a:ext cx="365760" cy="274320"/>
          </a:xfrm>
          <a:prstGeom prst="rect">
            <a:avLst/>
          </a:prstGeom>
          <a:noFill/>
          <a:ln/>
        </p:spPr>
        <p:txBody>
          <a:bodyPr wrap="square" lIns="0" tIns="0" rIns="0" bIns="0" rtlCol="0" anchor="ctr"/>
          <a:lstStyle/>
          <a:p>
            <a:pPr marL="0" indent="0" algn="r">
              <a:buNone/>
            </a:pPr>
            <a:r>
              <a:rPr lang="en-US" sz="900" dirty="0">
                <a:solidFill>
                  <a:srgbClr val="8A8FA3"/>
                </a:solidFill>
                <a:latin typeface="Calibri" pitchFamily="34" charset="0"/>
                <a:ea typeface="Calibri" pitchFamily="34" charset="-122"/>
                <a:cs typeface="Calibri" pitchFamily="34" charset="-120"/>
              </a:rPr>
              <a:t>2</a:t>
            </a:r>
            <a:endParaRPr lang="en-US" sz="900" dirty="0"/>
          </a:p>
        </p:txBody>
      </p:sp>
      <p:sp>
        <p:nvSpPr>
          <p:cNvPr id="9" name="Shape 7"/>
          <p:cNvSpPr/>
          <p:nvPr/>
        </p:nvSpPr>
        <p:spPr>
          <a:xfrm>
            <a:off x="4617720" y="822960"/>
            <a:ext cx="109728" cy="109728"/>
          </a:xfrm>
          <a:prstGeom prst="ellipse">
            <a:avLst/>
          </a:prstGeom>
          <a:solidFill>
            <a:srgbClr val="C9A227"/>
          </a:solidFill>
          <a:ln/>
        </p:spPr>
        <p:txBody>
          <a:bodyPr/>
          <a:lstStyle/>
          <a:p>
            <a:endParaRPr lang="en-US"/>
          </a:p>
        </p:txBody>
      </p:sp>
      <p:sp>
        <p:nvSpPr>
          <p:cNvPr id="10" name="Text 8"/>
          <p:cNvSpPr txBox="1"/>
          <p:nvPr/>
        </p:nvSpPr>
        <p:spPr>
          <a:xfrm>
            <a:off x="4937760" y="667512"/>
            <a:ext cx="6675120" cy="365760"/>
          </a:xfrm>
          <a:prstGeom prst="rect">
            <a:avLst/>
          </a:prstGeom>
          <a:noFill/>
          <a:ln/>
        </p:spPr>
        <p:txBody>
          <a:bodyPr wrap="square" lIns="0" tIns="0" rIns="0" bIns="0" rtlCol="0" anchor="ctr"/>
          <a:lstStyle/>
          <a:p>
            <a:pPr marL="0" indent="0">
              <a:buNone/>
            </a:pPr>
            <a:r>
              <a:rPr lang="en-US" sz="2800" b="1" dirty="0">
                <a:solidFill>
                  <a:srgbClr val="1E2761"/>
                </a:solidFill>
                <a:latin typeface="Calibri" pitchFamily="34" charset="0"/>
                <a:ea typeface="Calibri" pitchFamily="34" charset="-122"/>
                <a:cs typeface="Calibri" pitchFamily="34" charset="-120"/>
              </a:rPr>
              <a:t>Political pressure to restrict it</a:t>
            </a:r>
            <a:endParaRPr lang="en-US" sz="2800" dirty="0"/>
          </a:p>
        </p:txBody>
      </p:sp>
      <p:sp>
        <p:nvSpPr>
          <p:cNvPr id="11" name="Text 9"/>
          <p:cNvSpPr txBox="1"/>
          <p:nvPr/>
        </p:nvSpPr>
        <p:spPr>
          <a:xfrm>
            <a:off x="4937760" y="1069848"/>
            <a:ext cx="6675120" cy="1005840"/>
          </a:xfrm>
          <a:prstGeom prst="rect">
            <a:avLst/>
          </a:prstGeom>
          <a:noFill/>
          <a:ln/>
        </p:spPr>
        <p:txBody>
          <a:bodyPr wrap="square" lIns="0" tIns="0" rIns="0" bIns="0" rtlCol="0" anchor="ctr"/>
          <a:lstStyle/>
          <a:p>
            <a:pPr marL="0" indent="0">
              <a:lnSpc>
                <a:spcPct val="120000"/>
              </a:lnSpc>
              <a:buNone/>
            </a:pPr>
            <a:r>
              <a:rPr lang="en-US" dirty="0">
                <a:solidFill>
                  <a:srgbClr val="2B2B2B"/>
                </a:solidFill>
                <a:latin typeface="Calibri" pitchFamily="34" charset="0"/>
                <a:ea typeface="Calibri" pitchFamily="34" charset="-122"/>
                <a:cs typeface="Calibri" pitchFamily="34" charset="-120"/>
              </a:rPr>
              <a:t>With control of Congress at stake in 2026, the Trump administration is pushing to restrict mail-in voting, even though the process is traditionally governed state by state.</a:t>
            </a:r>
            <a:endParaRPr lang="en-US" dirty="0"/>
          </a:p>
        </p:txBody>
      </p:sp>
      <p:sp>
        <p:nvSpPr>
          <p:cNvPr id="12" name="Shape 10"/>
          <p:cNvSpPr/>
          <p:nvPr/>
        </p:nvSpPr>
        <p:spPr>
          <a:xfrm>
            <a:off x="4617720" y="2697480"/>
            <a:ext cx="109728" cy="109728"/>
          </a:xfrm>
          <a:prstGeom prst="ellipse">
            <a:avLst/>
          </a:prstGeom>
          <a:solidFill>
            <a:srgbClr val="C9A227"/>
          </a:solidFill>
          <a:ln/>
        </p:spPr>
        <p:txBody>
          <a:bodyPr/>
          <a:lstStyle/>
          <a:p>
            <a:endParaRPr lang="en-US"/>
          </a:p>
        </p:txBody>
      </p:sp>
      <p:sp>
        <p:nvSpPr>
          <p:cNvPr id="13" name="Text 11"/>
          <p:cNvSpPr txBox="1"/>
          <p:nvPr/>
        </p:nvSpPr>
        <p:spPr>
          <a:xfrm>
            <a:off x="4937760" y="2542032"/>
            <a:ext cx="6675120" cy="365760"/>
          </a:xfrm>
          <a:prstGeom prst="rect">
            <a:avLst/>
          </a:prstGeom>
          <a:noFill/>
          <a:ln/>
        </p:spPr>
        <p:txBody>
          <a:bodyPr wrap="square" lIns="0" tIns="0" rIns="0" bIns="0" rtlCol="0" anchor="ctr"/>
          <a:lstStyle/>
          <a:p>
            <a:pPr marL="0" indent="0">
              <a:buNone/>
            </a:pPr>
            <a:r>
              <a:rPr lang="en-US" sz="2800" b="1" dirty="0">
                <a:solidFill>
                  <a:srgbClr val="1E2761"/>
                </a:solidFill>
                <a:latin typeface="Calibri" pitchFamily="34" charset="0"/>
                <a:ea typeface="Calibri" pitchFamily="34" charset="-122"/>
                <a:cs typeface="Calibri" pitchFamily="34" charset="-120"/>
              </a:rPr>
              <a:t>It's a local story</a:t>
            </a:r>
            <a:endParaRPr lang="en-US" sz="2800" dirty="0"/>
          </a:p>
        </p:txBody>
      </p:sp>
      <p:sp>
        <p:nvSpPr>
          <p:cNvPr id="14" name="Text 12"/>
          <p:cNvSpPr txBox="1"/>
          <p:nvPr/>
        </p:nvSpPr>
        <p:spPr>
          <a:xfrm>
            <a:off x="4937760" y="2944368"/>
            <a:ext cx="6675120" cy="1005840"/>
          </a:xfrm>
          <a:prstGeom prst="rect">
            <a:avLst/>
          </a:prstGeom>
          <a:noFill/>
          <a:ln/>
        </p:spPr>
        <p:txBody>
          <a:bodyPr wrap="square" lIns="0" tIns="0" rIns="0" bIns="0" rtlCol="0" anchor="ctr"/>
          <a:lstStyle/>
          <a:p>
            <a:pPr marL="0" indent="0">
              <a:lnSpc>
                <a:spcPct val="120000"/>
              </a:lnSpc>
              <a:buNone/>
            </a:pPr>
            <a:r>
              <a:rPr lang="en-US">
                <a:solidFill>
                  <a:srgbClr val="2B2B2B"/>
                </a:solidFill>
                <a:latin typeface="Calibri" pitchFamily="34" charset="0"/>
                <a:ea typeface="Calibri" pitchFamily="34" charset="-122"/>
                <a:cs typeface="Calibri" pitchFamily="34" charset="-120"/>
              </a:rPr>
              <a:t>State </a:t>
            </a:r>
            <a:r>
              <a:rPr lang="en-US" dirty="0">
                <a:solidFill>
                  <a:srgbClr val="2B2B2B"/>
                </a:solidFill>
                <a:latin typeface="Calibri" pitchFamily="34" charset="0"/>
                <a:ea typeface="Calibri" pitchFamily="34" charset="-122"/>
                <a:cs typeface="Calibri" pitchFamily="34" charset="-120"/>
              </a:rPr>
              <a:t>policies on how and when mail ballots must be requested, completed, submitted, collected, verified, and counted vary </a:t>
            </a:r>
            <a:r>
              <a:rPr lang="en-US">
                <a:solidFill>
                  <a:srgbClr val="2B2B2B"/>
                </a:solidFill>
                <a:latin typeface="Calibri" pitchFamily="34" charset="0"/>
                <a:ea typeface="Calibri" pitchFamily="34" charset="-122"/>
                <a:cs typeface="Calibri" pitchFamily="34" charset="-120"/>
              </a:rPr>
              <a:t>considerably. </a:t>
            </a:r>
            <a:endParaRPr lang="en-US" dirty="0"/>
          </a:p>
        </p:txBody>
      </p:sp>
      <p:sp>
        <p:nvSpPr>
          <p:cNvPr id="15" name="Shape 13"/>
          <p:cNvSpPr/>
          <p:nvPr/>
        </p:nvSpPr>
        <p:spPr>
          <a:xfrm>
            <a:off x="4617720" y="4572000"/>
            <a:ext cx="109728" cy="109728"/>
          </a:xfrm>
          <a:prstGeom prst="ellipse">
            <a:avLst/>
          </a:prstGeom>
          <a:solidFill>
            <a:srgbClr val="C9A227"/>
          </a:solidFill>
          <a:ln/>
        </p:spPr>
        <p:txBody>
          <a:bodyPr/>
          <a:lstStyle/>
          <a:p>
            <a:endParaRPr lang="en-US"/>
          </a:p>
        </p:txBody>
      </p:sp>
      <p:sp>
        <p:nvSpPr>
          <p:cNvPr id="16" name="Text 14"/>
          <p:cNvSpPr txBox="1"/>
          <p:nvPr/>
        </p:nvSpPr>
        <p:spPr>
          <a:xfrm>
            <a:off x="4937760" y="4416552"/>
            <a:ext cx="6675120" cy="365760"/>
          </a:xfrm>
          <a:prstGeom prst="rect">
            <a:avLst/>
          </a:prstGeom>
          <a:noFill/>
          <a:ln/>
        </p:spPr>
        <p:txBody>
          <a:bodyPr wrap="square" lIns="0" tIns="0" rIns="0" bIns="0" rtlCol="0" anchor="ctr"/>
          <a:lstStyle/>
          <a:p>
            <a:pPr marL="0" indent="0">
              <a:buNone/>
            </a:pPr>
            <a:r>
              <a:rPr lang="en-US" sz="2800" b="1" dirty="0">
                <a:solidFill>
                  <a:srgbClr val="1E2761"/>
                </a:solidFill>
                <a:latin typeface="Calibri" pitchFamily="34" charset="0"/>
                <a:ea typeface="Calibri" pitchFamily="34" charset="-122"/>
                <a:cs typeface="Calibri" pitchFamily="34" charset="-120"/>
              </a:rPr>
              <a:t>Journalists </a:t>
            </a:r>
            <a:r>
              <a:rPr lang="en-US" sz="2800" b="1">
                <a:solidFill>
                  <a:srgbClr val="1E2761"/>
                </a:solidFill>
                <a:latin typeface="Calibri" pitchFamily="34" charset="0"/>
                <a:ea typeface="Calibri" pitchFamily="34" charset="-122"/>
                <a:cs typeface="Calibri" pitchFamily="34" charset="-120"/>
              </a:rPr>
              <a:t>can explain the terminology</a:t>
            </a:r>
            <a:endParaRPr lang="en-US" sz="2800" dirty="0"/>
          </a:p>
        </p:txBody>
      </p:sp>
      <p:sp>
        <p:nvSpPr>
          <p:cNvPr id="17" name="Text 15"/>
          <p:cNvSpPr txBox="1"/>
          <p:nvPr/>
        </p:nvSpPr>
        <p:spPr>
          <a:xfrm>
            <a:off x="4937760" y="4818888"/>
            <a:ext cx="6675120" cy="1005840"/>
          </a:xfrm>
          <a:prstGeom prst="rect">
            <a:avLst/>
          </a:prstGeom>
          <a:noFill/>
          <a:ln/>
        </p:spPr>
        <p:txBody>
          <a:bodyPr wrap="square" lIns="0" tIns="0" rIns="0" bIns="0" rtlCol="0" anchor="ctr"/>
          <a:lstStyle/>
          <a:p>
            <a:r>
              <a:rPr lang="en-US">
                <a:solidFill>
                  <a:schemeClr val="bg1"/>
                </a:solidFill>
                <a:latin typeface="Calibri" panose="020F0502020204030204" pitchFamily="34" charset="0"/>
                <a:cs typeface="Calibri" panose="020F0502020204030204" pitchFamily="34" charset="0"/>
              </a:rPr>
              <a:t>The terminology can be misleading. Though commonly known as “mail ballots” and “mail-in ballots,” these ballots also can be returned in person, with options (like drop boxes) varying by state.</a:t>
            </a:r>
            <a:endParaRPr lang="en-US" sz="1300" dirty="0">
              <a:solidFill>
                <a:schemeClr val="bg1"/>
              </a:solidFill>
              <a:latin typeface="Calibri" panose="020F0502020204030204" pitchFamily="34" charset="0"/>
              <a:cs typeface="Calibri" panose="020F050202020403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65760"/>
            <a:ext cx="10789920" cy="822960"/>
          </a:xfrm>
          <a:prstGeom prst="rect">
            <a:avLst/>
          </a:prstGeom>
          <a:noFill/>
          <a:ln/>
        </p:spPr>
        <p:txBody>
          <a:bodyPr wrap="square" lIns="0" tIns="0" rIns="0" bIns="0" rtlCol="0" anchor="ctr"/>
          <a:lstStyle/>
          <a:p>
            <a:pPr marL="0" indent="0">
              <a:lnSpc>
                <a:spcPct val="105000"/>
              </a:lnSpc>
              <a:buNone/>
            </a:pPr>
            <a:r>
              <a:rPr lang="en-US" sz="3600" b="1">
                <a:latin typeface="Cambria" pitchFamily="34" charset="0"/>
                <a:ea typeface="Cambria" pitchFamily="34" charset="-122"/>
                <a:cs typeface="Cambria" pitchFamily="34" charset="-120"/>
              </a:rPr>
              <a:t>The three ways states handle mail </a:t>
            </a:r>
            <a:r>
              <a:rPr lang="en-US" sz="3600" b="1" dirty="0">
                <a:latin typeface="Cambria" pitchFamily="34" charset="0"/>
                <a:ea typeface="Cambria" pitchFamily="34" charset="-122"/>
                <a:cs typeface="Cambria" pitchFamily="34" charset="-120"/>
              </a:rPr>
              <a:t>v</a:t>
            </a:r>
            <a:r>
              <a:rPr lang="en-US" sz="3600" b="1">
                <a:latin typeface="Cambria" pitchFamily="34" charset="0"/>
                <a:ea typeface="Cambria" pitchFamily="34" charset="-122"/>
                <a:cs typeface="Cambria" pitchFamily="34" charset="-120"/>
              </a:rPr>
              <a:t>oting</a:t>
            </a:r>
            <a:endParaRPr lang="en-US" sz="3600" dirty="0"/>
          </a:p>
        </p:txBody>
      </p:sp>
      <p:sp>
        <p:nvSpPr>
          <p:cNvPr id="3" name="Shape 1"/>
          <p:cNvSpPr/>
          <p:nvPr/>
        </p:nvSpPr>
        <p:spPr>
          <a:xfrm>
            <a:off x="548640" y="1828800"/>
            <a:ext cx="3520440" cy="3657600"/>
          </a:xfrm>
          <a:prstGeom prst="roundRect">
            <a:avLst>
              <a:gd name="adj" fmla="val 2078"/>
            </a:avLst>
          </a:prstGeom>
          <a:solidFill>
            <a:srgbClr val="1E2761"/>
          </a:solidFill>
          <a:ln/>
        </p:spPr>
        <p:txBody>
          <a:bodyPr/>
          <a:lstStyle/>
          <a:p>
            <a:endParaRPr lang="en-US"/>
          </a:p>
        </p:txBody>
      </p:sp>
      <p:sp>
        <p:nvSpPr>
          <p:cNvPr id="4" name="Text 2"/>
          <p:cNvSpPr txBox="1"/>
          <p:nvPr/>
        </p:nvSpPr>
        <p:spPr>
          <a:xfrm>
            <a:off x="548640" y="2103120"/>
            <a:ext cx="3520440" cy="914400"/>
          </a:xfrm>
          <a:prstGeom prst="rect">
            <a:avLst/>
          </a:prstGeom>
          <a:noFill/>
          <a:ln/>
        </p:spPr>
        <p:txBody>
          <a:bodyPr wrap="square" lIns="0" tIns="0" rIns="0" bIns="0" rtlCol="0" anchor="ctr"/>
          <a:lstStyle/>
          <a:p>
            <a:pPr marL="0" indent="0" algn="ctr">
              <a:buNone/>
            </a:pPr>
            <a:r>
              <a:rPr lang="en-US" sz="4600" b="1" dirty="0">
                <a:solidFill>
                  <a:srgbClr val="C9A227"/>
                </a:solidFill>
                <a:latin typeface="Cambria" pitchFamily="34" charset="0"/>
                <a:ea typeface="Cambria" pitchFamily="34" charset="-122"/>
                <a:cs typeface="Cambria" pitchFamily="34" charset="-120"/>
              </a:rPr>
              <a:t>8</a:t>
            </a:r>
            <a:endParaRPr lang="en-US" sz="4600" dirty="0"/>
          </a:p>
        </p:txBody>
      </p:sp>
      <p:sp>
        <p:nvSpPr>
          <p:cNvPr id="5" name="Text 3"/>
          <p:cNvSpPr txBox="1"/>
          <p:nvPr/>
        </p:nvSpPr>
        <p:spPr>
          <a:xfrm>
            <a:off x="548640" y="3017520"/>
            <a:ext cx="3520440" cy="594360"/>
          </a:xfrm>
          <a:prstGeom prst="rect">
            <a:avLst/>
          </a:prstGeom>
          <a:noFill/>
          <a:ln/>
        </p:spPr>
        <p:txBody>
          <a:bodyPr wrap="square" lIns="0" tIns="0" rIns="0" bIns="0" rtlCol="0" anchor="ctr"/>
          <a:lstStyle/>
          <a:p>
            <a:pPr marL="0" indent="0" algn="ctr">
              <a:lnSpc>
                <a:spcPct val="115000"/>
              </a:lnSpc>
              <a:buNone/>
            </a:pPr>
            <a:r>
              <a:rPr lang="en-US" sz="2800" b="1" dirty="0">
                <a:solidFill>
                  <a:srgbClr val="FFFFFF"/>
                </a:solidFill>
                <a:latin typeface="Calibri" pitchFamily="34" charset="0"/>
                <a:ea typeface="Calibri" pitchFamily="34" charset="-122"/>
                <a:cs typeface="Calibri" pitchFamily="34" charset="-120"/>
              </a:rPr>
              <a:t>Universal Mail Voting</a:t>
            </a:r>
            <a:endParaRPr lang="en-US" sz="2800" dirty="0"/>
          </a:p>
        </p:txBody>
      </p:sp>
      <p:sp>
        <p:nvSpPr>
          <p:cNvPr id="6" name="Text 4"/>
          <p:cNvSpPr txBox="1"/>
          <p:nvPr/>
        </p:nvSpPr>
        <p:spPr>
          <a:xfrm>
            <a:off x="868680" y="3703320"/>
            <a:ext cx="2880360" cy="1600200"/>
          </a:xfrm>
          <a:prstGeom prst="rect">
            <a:avLst/>
          </a:prstGeom>
          <a:noFill/>
          <a:ln/>
        </p:spPr>
        <p:txBody>
          <a:bodyPr wrap="square" lIns="0" tIns="0" rIns="0" bIns="0" rtlCol="0" anchor="t"/>
          <a:lstStyle/>
          <a:p>
            <a:pPr marL="0" indent="0" algn="ctr">
              <a:lnSpc>
                <a:spcPct val="125000"/>
              </a:lnSpc>
              <a:buNone/>
            </a:pPr>
            <a:r>
              <a:rPr lang="en-US" sz="2000">
                <a:solidFill>
                  <a:srgbClr val="FFFFFF"/>
                </a:solidFill>
                <a:latin typeface="Calibri" pitchFamily="34" charset="0"/>
                <a:ea typeface="Calibri" pitchFamily="34" charset="-122"/>
                <a:cs typeface="Calibri" pitchFamily="34" charset="-120"/>
              </a:rPr>
              <a:t>Eight states </a:t>
            </a:r>
            <a:r>
              <a:rPr lang="en-US" sz="2000" dirty="0">
                <a:solidFill>
                  <a:srgbClr val="FFFFFF"/>
                </a:solidFill>
                <a:latin typeface="Calibri" pitchFamily="34" charset="0"/>
                <a:ea typeface="Calibri" pitchFamily="34" charset="-122"/>
                <a:cs typeface="Calibri" pitchFamily="34" charset="-120"/>
              </a:rPr>
              <a:t>+ D.C. mail a ballot automatically to every registered voter</a:t>
            </a:r>
            <a:endParaRPr lang="en-US" sz="2000" dirty="0"/>
          </a:p>
        </p:txBody>
      </p:sp>
      <p:sp>
        <p:nvSpPr>
          <p:cNvPr id="7" name="Shape 5"/>
          <p:cNvSpPr/>
          <p:nvPr/>
        </p:nvSpPr>
        <p:spPr>
          <a:xfrm>
            <a:off x="4389120" y="1828800"/>
            <a:ext cx="3520440" cy="3657600"/>
          </a:xfrm>
          <a:prstGeom prst="roundRect">
            <a:avLst>
              <a:gd name="adj" fmla="val 2078"/>
            </a:avLst>
          </a:prstGeom>
          <a:solidFill>
            <a:srgbClr val="1E2761"/>
          </a:solidFill>
          <a:ln/>
        </p:spPr>
        <p:txBody>
          <a:bodyPr/>
          <a:lstStyle/>
          <a:p>
            <a:endParaRPr lang="en-US"/>
          </a:p>
        </p:txBody>
      </p:sp>
      <p:sp>
        <p:nvSpPr>
          <p:cNvPr id="8" name="Text 6"/>
          <p:cNvSpPr txBox="1"/>
          <p:nvPr/>
        </p:nvSpPr>
        <p:spPr>
          <a:xfrm>
            <a:off x="4389120" y="2103120"/>
            <a:ext cx="3520440" cy="914400"/>
          </a:xfrm>
          <a:prstGeom prst="rect">
            <a:avLst/>
          </a:prstGeom>
          <a:noFill/>
          <a:ln/>
        </p:spPr>
        <p:txBody>
          <a:bodyPr wrap="square" lIns="0" tIns="0" rIns="0" bIns="0" rtlCol="0" anchor="ctr"/>
          <a:lstStyle/>
          <a:p>
            <a:pPr marL="0" indent="0" algn="ctr">
              <a:buNone/>
            </a:pPr>
            <a:r>
              <a:rPr lang="en-US" sz="4600" b="1" dirty="0">
                <a:solidFill>
                  <a:srgbClr val="C9A227"/>
                </a:solidFill>
                <a:latin typeface="Cambria" pitchFamily="34" charset="0"/>
                <a:ea typeface="Cambria" pitchFamily="34" charset="-122"/>
                <a:cs typeface="Cambria" pitchFamily="34" charset="-120"/>
              </a:rPr>
              <a:t>28</a:t>
            </a:r>
            <a:endParaRPr lang="en-US" sz="4600" dirty="0"/>
          </a:p>
        </p:txBody>
      </p:sp>
      <p:sp>
        <p:nvSpPr>
          <p:cNvPr id="9" name="Text 7"/>
          <p:cNvSpPr txBox="1"/>
          <p:nvPr/>
        </p:nvSpPr>
        <p:spPr>
          <a:xfrm>
            <a:off x="4617720" y="3063240"/>
            <a:ext cx="3063240" cy="548640"/>
          </a:xfrm>
          <a:prstGeom prst="rect">
            <a:avLst/>
          </a:prstGeom>
          <a:noFill/>
          <a:ln/>
        </p:spPr>
        <p:txBody>
          <a:bodyPr wrap="square" lIns="0" tIns="0" rIns="0" bIns="0" rtlCol="0" anchor="ctr"/>
          <a:lstStyle/>
          <a:p>
            <a:pPr marL="0" indent="0" algn="ctr">
              <a:lnSpc>
                <a:spcPct val="115000"/>
              </a:lnSpc>
              <a:buNone/>
            </a:pPr>
            <a:r>
              <a:rPr lang="en-US" sz="2800" b="1" dirty="0">
                <a:solidFill>
                  <a:srgbClr val="FFFFFF"/>
                </a:solidFill>
                <a:latin typeface="Calibri" pitchFamily="34" charset="0"/>
                <a:ea typeface="Calibri" pitchFamily="34" charset="-122"/>
                <a:cs typeface="Calibri" pitchFamily="34" charset="-120"/>
              </a:rPr>
              <a:t>No-Excuse Absentee</a:t>
            </a:r>
            <a:endParaRPr lang="en-US" sz="2800" dirty="0"/>
          </a:p>
        </p:txBody>
      </p:sp>
      <p:sp>
        <p:nvSpPr>
          <p:cNvPr id="10" name="Text 8"/>
          <p:cNvSpPr txBox="1"/>
          <p:nvPr/>
        </p:nvSpPr>
        <p:spPr>
          <a:xfrm>
            <a:off x="4709160" y="3703320"/>
            <a:ext cx="2880360" cy="1600200"/>
          </a:xfrm>
          <a:prstGeom prst="rect">
            <a:avLst/>
          </a:prstGeom>
          <a:noFill/>
          <a:ln/>
        </p:spPr>
        <p:txBody>
          <a:bodyPr wrap="square" lIns="0" tIns="0" rIns="0" bIns="0" rtlCol="0" anchor="t"/>
          <a:lstStyle/>
          <a:p>
            <a:pPr marL="0" indent="0" algn="ctr">
              <a:lnSpc>
                <a:spcPct val="125000"/>
              </a:lnSpc>
              <a:buNone/>
            </a:pPr>
            <a:r>
              <a:rPr lang="en-US" sz="2000">
                <a:solidFill>
                  <a:srgbClr val="FFFFFF"/>
                </a:solidFill>
                <a:latin typeface="Calibri" pitchFamily="34" charset="0"/>
                <a:ea typeface="Calibri" pitchFamily="34" charset="-122"/>
                <a:cs typeface="Calibri" pitchFamily="34" charset="-120"/>
              </a:rPr>
              <a:t>Twenty-eight states </a:t>
            </a:r>
            <a:r>
              <a:rPr lang="en-US" sz="2000" dirty="0">
                <a:solidFill>
                  <a:srgbClr val="FFFFFF"/>
                </a:solidFill>
                <a:latin typeface="Calibri" pitchFamily="34" charset="0"/>
                <a:ea typeface="Calibri" pitchFamily="34" charset="-122"/>
                <a:cs typeface="Calibri" pitchFamily="34" charset="-120"/>
              </a:rPr>
              <a:t>let any voter request a mail ballot without giving a reason</a:t>
            </a:r>
            <a:endParaRPr lang="en-US" sz="2000" dirty="0"/>
          </a:p>
        </p:txBody>
      </p:sp>
      <p:sp>
        <p:nvSpPr>
          <p:cNvPr id="11" name="Shape 9"/>
          <p:cNvSpPr/>
          <p:nvPr/>
        </p:nvSpPr>
        <p:spPr>
          <a:xfrm>
            <a:off x="8229600" y="1828800"/>
            <a:ext cx="3520440" cy="3657600"/>
          </a:xfrm>
          <a:prstGeom prst="roundRect">
            <a:avLst>
              <a:gd name="adj" fmla="val 2078"/>
            </a:avLst>
          </a:prstGeom>
          <a:solidFill>
            <a:srgbClr val="1E2761"/>
          </a:solidFill>
          <a:ln/>
        </p:spPr>
        <p:txBody>
          <a:bodyPr/>
          <a:lstStyle/>
          <a:p>
            <a:endParaRPr lang="en-US"/>
          </a:p>
        </p:txBody>
      </p:sp>
      <p:sp>
        <p:nvSpPr>
          <p:cNvPr id="12" name="Text 10"/>
          <p:cNvSpPr txBox="1"/>
          <p:nvPr/>
        </p:nvSpPr>
        <p:spPr>
          <a:xfrm>
            <a:off x="8229600" y="2103120"/>
            <a:ext cx="3520440" cy="914400"/>
          </a:xfrm>
          <a:prstGeom prst="rect">
            <a:avLst/>
          </a:prstGeom>
          <a:noFill/>
          <a:ln/>
        </p:spPr>
        <p:txBody>
          <a:bodyPr wrap="square" lIns="0" tIns="0" rIns="0" bIns="0" rtlCol="0" anchor="ctr"/>
          <a:lstStyle/>
          <a:p>
            <a:pPr marL="0" indent="0" algn="ctr">
              <a:buNone/>
            </a:pPr>
            <a:r>
              <a:rPr lang="en-US" sz="4600" b="1" dirty="0">
                <a:solidFill>
                  <a:srgbClr val="C9A227"/>
                </a:solidFill>
                <a:latin typeface="Cambria" pitchFamily="34" charset="0"/>
                <a:ea typeface="Cambria" pitchFamily="34" charset="-122"/>
                <a:cs typeface="Cambria" pitchFamily="34" charset="-120"/>
              </a:rPr>
              <a:t>14</a:t>
            </a:r>
            <a:endParaRPr lang="en-US" sz="4600" dirty="0"/>
          </a:p>
        </p:txBody>
      </p:sp>
      <p:sp>
        <p:nvSpPr>
          <p:cNvPr id="13" name="Text 11"/>
          <p:cNvSpPr txBox="1"/>
          <p:nvPr/>
        </p:nvSpPr>
        <p:spPr>
          <a:xfrm>
            <a:off x="8458200" y="3063240"/>
            <a:ext cx="3063240" cy="548640"/>
          </a:xfrm>
          <a:prstGeom prst="rect">
            <a:avLst/>
          </a:prstGeom>
          <a:noFill/>
          <a:ln/>
        </p:spPr>
        <p:txBody>
          <a:bodyPr wrap="square" lIns="0" tIns="0" rIns="0" bIns="0" rtlCol="0" anchor="ctr"/>
          <a:lstStyle/>
          <a:p>
            <a:pPr marL="0" indent="0" algn="ctr">
              <a:lnSpc>
                <a:spcPct val="115000"/>
              </a:lnSpc>
              <a:buNone/>
            </a:pPr>
            <a:r>
              <a:rPr lang="en-US" sz="2800" b="1" dirty="0">
                <a:solidFill>
                  <a:srgbClr val="FFFFFF"/>
                </a:solidFill>
                <a:latin typeface="Calibri" pitchFamily="34" charset="0"/>
                <a:ea typeface="Calibri" pitchFamily="34" charset="-122"/>
                <a:cs typeface="Calibri" pitchFamily="34" charset="-120"/>
              </a:rPr>
              <a:t>Excuse Required</a:t>
            </a:r>
            <a:endParaRPr lang="en-US" sz="2800" dirty="0"/>
          </a:p>
        </p:txBody>
      </p:sp>
      <p:sp>
        <p:nvSpPr>
          <p:cNvPr id="14" name="Text 12"/>
          <p:cNvSpPr txBox="1"/>
          <p:nvPr/>
        </p:nvSpPr>
        <p:spPr>
          <a:xfrm>
            <a:off x="8366760" y="3703320"/>
            <a:ext cx="3063240" cy="1600200"/>
          </a:xfrm>
          <a:prstGeom prst="rect">
            <a:avLst/>
          </a:prstGeom>
          <a:noFill/>
          <a:ln/>
        </p:spPr>
        <p:txBody>
          <a:bodyPr wrap="square" lIns="0" tIns="0" rIns="0" bIns="0" rtlCol="0" anchor="t"/>
          <a:lstStyle/>
          <a:p>
            <a:pPr marL="0" indent="0" algn="ctr">
              <a:lnSpc>
                <a:spcPct val="125000"/>
              </a:lnSpc>
              <a:buNone/>
            </a:pPr>
            <a:r>
              <a:rPr lang="en-US" sz="2000">
                <a:solidFill>
                  <a:srgbClr val="FFFFFF"/>
                </a:solidFill>
                <a:latin typeface="Calibri" pitchFamily="34" charset="0"/>
                <a:ea typeface="Calibri" pitchFamily="34" charset="-122"/>
                <a:cs typeface="Calibri" pitchFamily="34" charset="-120"/>
              </a:rPr>
              <a:t>Foureen states </a:t>
            </a:r>
            <a:r>
              <a:rPr lang="en-US" sz="2000" dirty="0">
                <a:solidFill>
                  <a:srgbClr val="FFFFFF"/>
                </a:solidFill>
                <a:latin typeface="Calibri" pitchFamily="34" charset="0"/>
                <a:ea typeface="Calibri" pitchFamily="34" charset="-122"/>
                <a:cs typeface="Calibri" pitchFamily="34" charset="-120"/>
              </a:rPr>
              <a:t>require voters to provide </a:t>
            </a:r>
            <a:r>
              <a:rPr lang="en-US" sz="2000">
                <a:solidFill>
                  <a:srgbClr val="FFFFFF"/>
                </a:solidFill>
                <a:latin typeface="Calibri" pitchFamily="34" charset="0"/>
                <a:ea typeface="Calibri" pitchFamily="34" charset="-122"/>
                <a:cs typeface="Calibri" pitchFamily="34" charset="-120"/>
              </a:rPr>
              <a:t>a qualifying </a:t>
            </a:r>
            <a:r>
              <a:rPr lang="en-US" sz="2000" dirty="0">
                <a:solidFill>
                  <a:srgbClr val="FFFFFF"/>
                </a:solidFill>
                <a:latin typeface="Calibri" pitchFamily="34" charset="0"/>
                <a:ea typeface="Calibri" pitchFamily="34" charset="-122"/>
                <a:cs typeface="Calibri" pitchFamily="34" charset="-120"/>
              </a:rPr>
              <a:t>excuse to vote by mail</a:t>
            </a:r>
            <a:endParaRPr lang="en-US" sz="2000" dirty="0"/>
          </a:p>
        </p:txBody>
      </p:sp>
      <p:sp>
        <p:nvSpPr>
          <p:cNvPr id="15" name="Text 13"/>
          <p:cNvSpPr txBox="1"/>
          <p:nvPr/>
        </p:nvSpPr>
        <p:spPr>
          <a:xfrm>
            <a:off x="457200" y="6236208"/>
            <a:ext cx="11430000" cy="274320"/>
          </a:xfrm>
          <a:prstGeom prst="rect">
            <a:avLst/>
          </a:prstGeom>
          <a:noFill/>
          <a:ln/>
        </p:spPr>
        <p:txBody>
          <a:bodyPr wrap="square" lIns="0" tIns="0" rIns="0" bIns="0" rtlCol="0" anchor="ctr"/>
          <a:lstStyle/>
          <a:p>
            <a:pPr marL="0" indent="0">
              <a:buNone/>
            </a:pPr>
            <a:r>
              <a:rPr lang="en-US" sz="850" i="1">
                <a:solidFill>
                  <a:srgbClr val="8A8FA3"/>
                </a:solidFill>
                <a:latin typeface="Calibri" pitchFamily="34" charset="0"/>
                <a:ea typeface="Calibri" pitchFamily="34" charset="-122"/>
                <a:cs typeface="Calibri" pitchFamily="34" charset="-120"/>
              </a:rPr>
              <a:t>Source: National Council of State Legislatures </a:t>
            </a:r>
            <a:endParaRPr lang="en-US" sz="850" dirty="0"/>
          </a:p>
        </p:txBody>
      </p:sp>
      <p:sp>
        <p:nvSpPr>
          <p:cNvPr id="17" name="Text 15"/>
          <p:cNvSpPr txBox="1"/>
          <p:nvPr/>
        </p:nvSpPr>
        <p:spPr>
          <a:xfrm>
            <a:off x="11521440" y="6537960"/>
            <a:ext cx="365760" cy="274320"/>
          </a:xfrm>
          <a:prstGeom prst="rect">
            <a:avLst/>
          </a:prstGeom>
          <a:noFill/>
          <a:ln/>
        </p:spPr>
        <p:txBody>
          <a:bodyPr wrap="square" lIns="0" tIns="0" rIns="0" bIns="0" rtlCol="0" anchor="ctr"/>
          <a:lstStyle/>
          <a:p>
            <a:pPr marL="0" indent="0" algn="r">
              <a:buNone/>
            </a:pPr>
            <a:r>
              <a:rPr lang="en-US" sz="900" dirty="0">
                <a:solidFill>
                  <a:srgbClr val="8A8FA3"/>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Shape 0"/>
          <p:cNvSpPr/>
          <p:nvPr/>
        </p:nvSpPr>
        <p:spPr>
          <a:xfrm>
            <a:off x="87085" y="0"/>
            <a:ext cx="4206240" cy="6858000"/>
          </a:xfrm>
          <a:prstGeom prst="rect">
            <a:avLst/>
          </a:prstGeom>
          <a:solidFill>
            <a:srgbClr val="1E2761"/>
          </a:solidFill>
          <a:ln/>
        </p:spPr>
        <p:txBody>
          <a:bodyPr/>
          <a:lstStyle/>
          <a:p>
            <a:endParaRPr lang="en-US"/>
          </a:p>
        </p:txBody>
      </p:sp>
      <p:sp>
        <p:nvSpPr>
          <p:cNvPr id="3" name="Text 1"/>
          <p:cNvSpPr txBox="1"/>
          <p:nvPr/>
        </p:nvSpPr>
        <p:spPr>
          <a:xfrm>
            <a:off x="457200" y="640080"/>
            <a:ext cx="3383280" cy="1554480"/>
          </a:xfrm>
          <a:prstGeom prst="rect">
            <a:avLst/>
          </a:prstGeom>
          <a:noFill/>
          <a:ln/>
        </p:spPr>
        <p:txBody>
          <a:bodyPr wrap="square" lIns="0" tIns="0" rIns="0" bIns="0" rtlCol="0" anchor="ctr"/>
          <a:lstStyle/>
          <a:p>
            <a:pPr marL="0" indent="0">
              <a:lnSpc>
                <a:spcPct val="105000"/>
              </a:lnSpc>
              <a:buNone/>
            </a:pPr>
            <a:r>
              <a:rPr lang="en-US" sz="3200" b="1" dirty="0">
                <a:solidFill>
                  <a:srgbClr val="FFFFFF"/>
                </a:solidFill>
                <a:latin typeface="Cambria" pitchFamily="34" charset="0"/>
                <a:ea typeface="Cambria" pitchFamily="34" charset="-122"/>
                <a:cs typeface="Cambria" pitchFamily="34" charset="-120"/>
              </a:rPr>
              <a:t>What the</a:t>
            </a:r>
            <a:endParaRPr lang="en-US" sz="3200" dirty="0"/>
          </a:p>
          <a:p>
            <a:pPr marL="0" indent="0">
              <a:lnSpc>
                <a:spcPct val="105000"/>
              </a:lnSpc>
              <a:buNone/>
            </a:pPr>
            <a:r>
              <a:rPr lang="en-US" sz="3200" b="1" dirty="0">
                <a:solidFill>
                  <a:srgbClr val="FFFFFF"/>
                </a:solidFill>
                <a:latin typeface="Cambria" pitchFamily="34" charset="0"/>
                <a:ea typeface="Cambria" pitchFamily="34" charset="-122"/>
                <a:cs typeface="Cambria" pitchFamily="34" charset="-120"/>
              </a:rPr>
              <a:t>research says</a:t>
            </a:r>
            <a:endParaRPr lang="en-US" sz="3200" dirty="0"/>
          </a:p>
        </p:txBody>
      </p:sp>
      <p:sp>
        <p:nvSpPr>
          <p:cNvPr id="4" name="Text 2"/>
          <p:cNvSpPr txBox="1"/>
          <p:nvPr/>
        </p:nvSpPr>
        <p:spPr>
          <a:xfrm>
            <a:off x="457200" y="2514600"/>
            <a:ext cx="3383280" cy="2103120"/>
          </a:xfrm>
          <a:prstGeom prst="rect">
            <a:avLst/>
          </a:prstGeom>
          <a:noFill/>
          <a:ln/>
        </p:spPr>
        <p:txBody>
          <a:bodyPr wrap="square" lIns="0" tIns="0" rIns="0" bIns="0" rtlCol="0" anchor="ctr"/>
          <a:lstStyle/>
          <a:p>
            <a:pPr marL="0" indent="0">
              <a:lnSpc>
                <a:spcPct val="100000"/>
              </a:lnSpc>
              <a:buNone/>
            </a:pPr>
            <a:r>
              <a:rPr lang="en-US" sz="2800" i="1">
                <a:solidFill>
                  <a:srgbClr val="CADCFC"/>
                </a:solidFill>
                <a:latin typeface="Cambria" pitchFamily="34" charset="0"/>
                <a:ea typeface="Cambria" pitchFamily="34" charset="-122"/>
                <a:cs typeface="Cambria" pitchFamily="34" charset="-120"/>
              </a:rPr>
              <a:t>“Get acquainted with the facts around mail-in voting because there is a lot of misinformation.”</a:t>
            </a:r>
            <a:endParaRPr lang="en-US" sz="2800" dirty="0"/>
          </a:p>
        </p:txBody>
      </p:sp>
      <p:sp>
        <p:nvSpPr>
          <p:cNvPr id="5" name="Text 3"/>
          <p:cNvSpPr txBox="1"/>
          <p:nvPr/>
        </p:nvSpPr>
        <p:spPr>
          <a:xfrm>
            <a:off x="457200" y="4892040"/>
            <a:ext cx="3566160" cy="548640"/>
          </a:xfrm>
          <a:prstGeom prst="rect">
            <a:avLst/>
          </a:prstGeom>
          <a:noFill/>
          <a:ln/>
        </p:spPr>
        <p:txBody>
          <a:bodyPr wrap="square" lIns="0" tIns="0" rIns="0" bIns="0" rtlCol="0" anchor="ctr"/>
          <a:lstStyle/>
          <a:p>
            <a:pPr marL="0" indent="0">
              <a:lnSpc>
                <a:spcPct val="120000"/>
              </a:lnSpc>
              <a:buNone/>
            </a:pPr>
            <a:r>
              <a:rPr lang="en-US">
                <a:solidFill>
                  <a:srgbClr val="C9A227"/>
                </a:solidFill>
                <a:latin typeface="Calibri" pitchFamily="34" charset="0"/>
                <a:ea typeface="Calibri" pitchFamily="34" charset="-122"/>
                <a:cs typeface="Calibri" pitchFamily="34" charset="-120"/>
              </a:rPr>
              <a:t>— Mindy Romero, a political sociologist at the University of Southern California</a:t>
            </a:r>
            <a:endParaRPr lang="en-US" dirty="0"/>
          </a:p>
        </p:txBody>
      </p:sp>
      <p:sp>
        <p:nvSpPr>
          <p:cNvPr id="9" name="Text 7"/>
          <p:cNvSpPr txBox="1"/>
          <p:nvPr/>
        </p:nvSpPr>
        <p:spPr>
          <a:xfrm>
            <a:off x="4937760" y="356616"/>
            <a:ext cx="6675120" cy="731520"/>
          </a:xfrm>
          <a:prstGeom prst="rect">
            <a:avLst/>
          </a:prstGeom>
          <a:noFill/>
          <a:ln/>
        </p:spPr>
        <p:txBody>
          <a:bodyPr wrap="square" lIns="0" tIns="0" rIns="0" bIns="0" rtlCol="0" anchor="t"/>
          <a:lstStyle/>
          <a:p>
            <a:pPr marL="0" indent="0">
              <a:lnSpc>
                <a:spcPct val="120000"/>
              </a:lnSpc>
              <a:buNone/>
            </a:pPr>
            <a:r>
              <a:rPr lang="en-US" sz="2400" b="1">
                <a:solidFill>
                  <a:srgbClr val="1E2761"/>
                </a:solidFill>
                <a:latin typeface="Calibri" pitchFamily="34" charset="0"/>
                <a:ea typeface="Calibri" pitchFamily="34" charset="-122"/>
                <a:cs typeface="Calibri" pitchFamily="34" charset="-120"/>
              </a:rPr>
              <a:t>Mail ballot fraud is very rare.</a:t>
            </a:r>
            <a:endParaRPr lang="en-US" sz="2400" dirty="0"/>
          </a:p>
        </p:txBody>
      </p:sp>
      <p:sp>
        <p:nvSpPr>
          <p:cNvPr id="10" name="Text 8"/>
          <p:cNvSpPr txBox="1"/>
          <p:nvPr/>
        </p:nvSpPr>
        <p:spPr>
          <a:xfrm>
            <a:off x="4937760" y="849086"/>
            <a:ext cx="6675120" cy="1615440"/>
          </a:xfrm>
          <a:prstGeom prst="rect">
            <a:avLst/>
          </a:prstGeom>
          <a:noFill/>
          <a:ln/>
        </p:spPr>
        <p:txBody>
          <a:bodyPr wrap="square" lIns="0" tIns="0" rIns="0" bIns="0" rtlCol="0" anchor="ctr"/>
          <a:lstStyle/>
          <a:p>
            <a:r>
              <a:rPr lang="en-US" sz="2000">
                <a:solidFill>
                  <a:schemeClr val="bg1"/>
                </a:solidFill>
                <a:latin typeface="Calibri" panose="020F0502020204030204" pitchFamily="34" charset="0"/>
                <a:cs typeface="Calibri" panose="020F0502020204030204" pitchFamily="34" charset="0"/>
              </a:rPr>
              <a:t>Researchers at the </a:t>
            </a:r>
            <a:r>
              <a:rPr lang="en-US" sz="2000">
                <a:solidFill>
                  <a:schemeClr val="bg1"/>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Brookings Institution</a:t>
            </a:r>
            <a:r>
              <a:rPr lang="en-US" sz="2000">
                <a:solidFill>
                  <a:schemeClr val="bg1"/>
                </a:solidFill>
                <a:latin typeface="Calibri" panose="020F0502020204030204" pitchFamily="34" charset="0"/>
                <a:cs typeface="Calibri" panose="020F0502020204030204" pitchFamily="34" charset="0"/>
              </a:rPr>
              <a:t>, a nonpartisan think tank, </a:t>
            </a:r>
            <a:r>
              <a:rPr lang="en-US" sz="2000">
                <a:solidFill>
                  <a:schemeClr val="bg1"/>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examined cases of fraud </a:t>
            </a:r>
            <a:r>
              <a:rPr lang="en-US" sz="2000">
                <a:solidFill>
                  <a:schemeClr val="bg1"/>
                </a:solidFill>
                <a:latin typeface="Calibri" panose="020F0502020204030204" pitchFamily="34" charset="0"/>
                <a:cs typeface="Calibri" panose="020F0502020204030204" pitchFamily="34" charset="0"/>
              </a:rPr>
              <a:t>reported during elections in 2016, 2018, 2020 and 2022 and estimated there were about </a:t>
            </a:r>
            <a:r>
              <a:rPr lang="en-US" sz="2000" b="1">
                <a:solidFill>
                  <a:schemeClr val="bg1"/>
                </a:solidFill>
                <a:latin typeface="Calibri" panose="020F0502020204030204" pitchFamily="34" charset="0"/>
                <a:cs typeface="Calibri" panose="020F0502020204030204" pitchFamily="34" charset="0"/>
              </a:rPr>
              <a:t>four cases of fraud for every 10 million mail ballots cast</a:t>
            </a:r>
            <a:r>
              <a:rPr lang="en-US" sz="2000">
                <a:solidFill>
                  <a:schemeClr val="bg1"/>
                </a:solidFill>
                <a:latin typeface="Calibri" panose="020F0502020204030204" pitchFamily="34" charset="0"/>
                <a:cs typeface="Calibri" panose="020F0502020204030204" pitchFamily="34" charset="0"/>
              </a:rPr>
              <a:t>, on average.</a:t>
            </a:r>
            <a:endParaRPr lang="en-US" sz="2000" dirty="0">
              <a:solidFill>
                <a:schemeClr val="bg1"/>
              </a:solidFill>
              <a:latin typeface="Calibri" panose="020F0502020204030204" pitchFamily="34" charset="0"/>
              <a:cs typeface="Calibri" panose="020F0502020204030204" pitchFamily="34" charset="0"/>
            </a:endParaRPr>
          </a:p>
        </p:txBody>
      </p:sp>
      <p:sp>
        <p:nvSpPr>
          <p:cNvPr id="12" name="Text 10"/>
          <p:cNvSpPr txBox="1"/>
          <p:nvPr/>
        </p:nvSpPr>
        <p:spPr>
          <a:xfrm>
            <a:off x="4937760" y="2898648"/>
            <a:ext cx="6675120" cy="365760"/>
          </a:xfrm>
          <a:prstGeom prst="rect">
            <a:avLst/>
          </a:prstGeom>
          <a:noFill/>
          <a:ln/>
        </p:spPr>
        <p:txBody>
          <a:bodyPr wrap="square" lIns="0" tIns="0" rIns="0" bIns="0" rtlCol="0" anchor="t"/>
          <a:lstStyle/>
          <a:p>
            <a:pPr marL="0" indent="0">
              <a:lnSpc>
                <a:spcPct val="120000"/>
              </a:lnSpc>
              <a:buNone/>
            </a:pPr>
            <a:r>
              <a:rPr lang="en-US" sz="2400" b="1">
                <a:solidFill>
                  <a:srgbClr val="1E2761"/>
                </a:solidFill>
                <a:latin typeface="Calibri" pitchFamily="34" charset="0"/>
                <a:ea typeface="Calibri" pitchFamily="34" charset="-122"/>
                <a:cs typeface="Calibri" pitchFamily="34" charset="-120"/>
              </a:rPr>
              <a:t>Universal vote-by-mail policies don’t appear to benefit one party over another.</a:t>
            </a:r>
          </a:p>
          <a:p>
            <a:pPr marL="0" indent="0">
              <a:lnSpc>
                <a:spcPct val="120000"/>
              </a:lnSpc>
              <a:buNone/>
            </a:pPr>
            <a:endParaRPr lang="en-US" sz="2400" dirty="0"/>
          </a:p>
        </p:txBody>
      </p:sp>
      <p:sp>
        <p:nvSpPr>
          <p:cNvPr id="13" name="Text 11"/>
          <p:cNvSpPr txBox="1"/>
          <p:nvPr/>
        </p:nvSpPr>
        <p:spPr>
          <a:xfrm>
            <a:off x="4937760" y="3777343"/>
            <a:ext cx="6568440" cy="82296"/>
          </a:xfrm>
          <a:prstGeom prst="rect">
            <a:avLst/>
          </a:prstGeom>
          <a:noFill/>
          <a:ln/>
        </p:spPr>
        <p:txBody>
          <a:bodyPr wrap="square" lIns="0" tIns="0" rIns="0" bIns="0" rtlCol="0" anchor="ctr"/>
          <a:lstStyle/>
          <a:p>
            <a:endParaRPr lang="en-US" sz="2000">
              <a:solidFill>
                <a:schemeClr val="bg1"/>
              </a:solidFill>
              <a:latin typeface="Calibri" panose="020F0502020204030204" pitchFamily="34" charset="0"/>
              <a:cs typeface="Calibri" panose="020F0502020204030204" pitchFamily="34" charset="0"/>
            </a:endParaRPr>
          </a:p>
          <a:p>
            <a:endParaRPr lang="en-US" sz="2000">
              <a:solidFill>
                <a:schemeClr val="bg1"/>
              </a:solidFill>
              <a:latin typeface="Calibri" panose="020F0502020204030204" pitchFamily="34" charset="0"/>
              <a:cs typeface="Calibri" panose="020F0502020204030204" pitchFamily="34" charset="0"/>
            </a:endParaRPr>
          </a:p>
          <a:p>
            <a:endParaRPr lang="en-US" sz="2000">
              <a:solidFill>
                <a:schemeClr val="bg1"/>
              </a:solidFill>
              <a:latin typeface="Calibri" panose="020F0502020204030204" pitchFamily="34" charset="0"/>
              <a:cs typeface="Calibri" panose="020F0502020204030204" pitchFamily="34" charset="0"/>
            </a:endParaRPr>
          </a:p>
          <a:p>
            <a:endParaRPr lang="en-US" sz="2000">
              <a:solidFill>
                <a:schemeClr val="bg1"/>
              </a:solidFill>
              <a:latin typeface="Calibri" panose="020F0502020204030204" pitchFamily="34" charset="0"/>
              <a:cs typeface="Calibri" panose="020F0502020204030204" pitchFamily="34" charset="0"/>
            </a:endParaRPr>
          </a:p>
          <a:p>
            <a:endParaRPr lang="en-US" sz="2000">
              <a:solidFill>
                <a:schemeClr val="bg1"/>
              </a:solidFill>
              <a:latin typeface="Calibri" panose="020F0502020204030204" pitchFamily="34" charset="0"/>
              <a:cs typeface="Calibri" panose="020F0502020204030204" pitchFamily="34" charset="0"/>
            </a:endParaRPr>
          </a:p>
          <a:p>
            <a:r>
              <a:rPr lang="en-US" sz="2000">
                <a:solidFill>
                  <a:schemeClr val="bg1"/>
                </a:solidFill>
                <a:latin typeface="Calibri" panose="020F0502020204030204" pitchFamily="34" charset="0"/>
                <a:cs typeface="Calibri" panose="020F0502020204030204" pitchFamily="34" charset="0"/>
              </a:rPr>
              <a:t>When researchers examined election data from 1996 to 2018 in three states with universal vote-by-mail policies—California, Washington, and Utah—they found that the policy “does not appear to tilt turnout toward the Democratic party, nor does it appear to affect election outcomes meaningfully.”</a:t>
            </a:r>
          </a:p>
        </p:txBody>
      </p:sp>
      <p:sp>
        <p:nvSpPr>
          <p:cNvPr id="18" name="TextBox 17">
            <a:extLst>
              <a:ext uri="{FF2B5EF4-FFF2-40B4-BE49-F238E27FC236}">
                <a16:creationId xmlns:a16="http://schemas.microsoft.com/office/drawing/2014/main" id="{8AE957F3-C896-09A3-66EB-040B83401962}"/>
              </a:ext>
            </a:extLst>
          </p:cNvPr>
          <p:cNvSpPr txBox="1"/>
          <p:nvPr/>
        </p:nvSpPr>
        <p:spPr>
          <a:xfrm>
            <a:off x="4937760" y="5671457"/>
            <a:ext cx="6675120" cy="707886"/>
          </a:xfrm>
          <a:prstGeom prst="rect">
            <a:avLst/>
          </a:prstGeom>
          <a:noFill/>
        </p:spPr>
        <p:txBody>
          <a:bodyPr wrap="square" rtlCol="0">
            <a:spAutoFit/>
          </a:bodyPr>
          <a:lstStyle/>
          <a:p>
            <a:r>
              <a:rPr lang="en-US" sz="2000" b="1">
                <a:solidFill>
                  <a:srgbClr val="1E2761"/>
                </a:solidFill>
                <a:latin typeface="Calibri" pitchFamily="34" charset="0"/>
                <a:cs typeface="Calibri" pitchFamily="34" charset="-120"/>
              </a:rPr>
              <a:t>Mail ballot rejection rates vary across states, as do the reasons election officials reject mail ballots. </a:t>
            </a:r>
            <a:endParaRPr lang="en-US" sz="20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CC6A4B1-3D6A-4800-9B28-897828A06A64}"/>
              </a:ext>
            </a:extLst>
          </p:cNvPr>
          <p:cNvPicPr>
            <a:picLocks noChangeAspect="1"/>
          </p:cNvPicPr>
          <p:nvPr/>
        </p:nvPicPr>
        <p:blipFill>
          <a:blip r:embed="rId2"/>
          <a:stretch>
            <a:fillRect/>
          </a:stretch>
        </p:blipFill>
        <p:spPr>
          <a:xfrm>
            <a:off x="39773" y="1591887"/>
            <a:ext cx="10886553" cy="5146370"/>
          </a:xfrm>
          <a:prstGeom prst="rect">
            <a:avLst/>
          </a:prstGeom>
        </p:spPr>
      </p:pic>
      <p:sp>
        <p:nvSpPr>
          <p:cNvPr id="3" name="TextBox 2">
            <a:extLst>
              <a:ext uri="{FF2B5EF4-FFF2-40B4-BE49-F238E27FC236}">
                <a16:creationId xmlns:a16="http://schemas.microsoft.com/office/drawing/2014/main" id="{310D52C7-E943-F1AF-AD46-0AFFB1121AE0}"/>
              </a:ext>
            </a:extLst>
          </p:cNvPr>
          <p:cNvSpPr txBox="1"/>
          <p:nvPr/>
        </p:nvSpPr>
        <p:spPr>
          <a:xfrm>
            <a:off x="126858" y="489857"/>
            <a:ext cx="10886552" cy="646331"/>
          </a:xfrm>
          <a:prstGeom prst="rect">
            <a:avLst/>
          </a:prstGeom>
          <a:noFill/>
        </p:spPr>
        <p:txBody>
          <a:bodyPr wrap="square" rtlCol="0">
            <a:spAutoFit/>
          </a:bodyPr>
          <a:lstStyle/>
          <a:p>
            <a:r>
              <a:rPr lang="en-US" sz="3600" b="1"/>
              <a:t>Useful tool:  </a:t>
            </a:r>
            <a:r>
              <a:rPr lang="en-US" sz="3600"/>
              <a:t>MIT’s Election Performance Index</a:t>
            </a:r>
          </a:p>
        </p:txBody>
      </p:sp>
    </p:spTree>
    <p:extLst>
      <p:ext uri="{BB962C8B-B14F-4D97-AF65-F5344CB8AC3E}">
        <p14:creationId xmlns:p14="http://schemas.microsoft.com/office/powerpoint/2010/main" val="2707804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7955280" y="-2286000"/>
            <a:ext cx="8229600" cy="8229600"/>
          </a:xfrm>
          <a:prstGeom prst="ellipse">
            <a:avLst/>
          </a:prstGeom>
          <a:solidFill>
            <a:srgbClr val="263172"/>
          </a:solidFill>
          <a:ln/>
        </p:spPr>
        <p:txBody>
          <a:bodyPr/>
          <a:lstStyle/>
          <a:p>
            <a:endParaRPr lang="en-US"/>
          </a:p>
        </p:txBody>
      </p:sp>
      <p:sp>
        <p:nvSpPr>
          <p:cNvPr id="3" name="Shape 1"/>
          <p:cNvSpPr/>
          <p:nvPr/>
        </p:nvSpPr>
        <p:spPr>
          <a:xfrm>
            <a:off x="8778240" y="-1463040"/>
            <a:ext cx="6583680" cy="6583680"/>
          </a:xfrm>
          <a:prstGeom prst="ellipse">
            <a:avLst/>
          </a:prstGeom>
          <a:solidFill>
            <a:srgbClr val="2C3A82"/>
          </a:solidFill>
          <a:ln/>
        </p:spPr>
        <p:txBody>
          <a:bodyPr/>
          <a:lstStyle/>
          <a:p>
            <a:endParaRPr lang="en-US"/>
          </a:p>
        </p:txBody>
      </p:sp>
      <p:sp>
        <p:nvSpPr>
          <p:cNvPr id="4" name="Text 2"/>
          <p:cNvSpPr txBox="1"/>
          <p:nvPr/>
        </p:nvSpPr>
        <p:spPr>
          <a:xfrm>
            <a:off x="640080" y="1188720"/>
            <a:ext cx="7315200" cy="365760"/>
          </a:xfrm>
          <a:prstGeom prst="rect">
            <a:avLst/>
          </a:prstGeom>
          <a:noFill/>
          <a:ln/>
        </p:spPr>
        <p:txBody>
          <a:bodyPr wrap="square" lIns="0" tIns="0" rIns="0" bIns="0" rtlCol="0" anchor="ctr"/>
          <a:lstStyle/>
          <a:p>
            <a:pPr marL="0" indent="0">
              <a:buNone/>
            </a:pPr>
            <a:r>
              <a:rPr lang="en-US" sz="1400" b="1" kern="0" spc="300" dirty="0">
                <a:solidFill>
                  <a:srgbClr val="C9A227"/>
                </a:solidFill>
                <a:latin typeface="Calibri" pitchFamily="34" charset="0"/>
                <a:ea typeface="Calibri" pitchFamily="34" charset="-122"/>
                <a:cs typeface="Calibri" pitchFamily="34" charset="-120"/>
              </a:rPr>
              <a:t>REPORTING GUIDE</a:t>
            </a:r>
            <a:endParaRPr lang="en-US" sz="1400" dirty="0"/>
          </a:p>
        </p:txBody>
      </p:sp>
      <p:sp>
        <p:nvSpPr>
          <p:cNvPr id="5" name="Text 3"/>
          <p:cNvSpPr txBox="1"/>
          <p:nvPr/>
        </p:nvSpPr>
        <p:spPr>
          <a:xfrm>
            <a:off x="640079" y="1600200"/>
            <a:ext cx="10376263" cy="2011680"/>
          </a:xfrm>
          <a:prstGeom prst="rect">
            <a:avLst/>
          </a:prstGeom>
          <a:noFill/>
          <a:ln/>
        </p:spPr>
        <p:txBody>
          <a:bodyPr wrap="square" lIns="0" tIns="0" rIns="0" bIns="0" rtlCol="0" anchor="ctr"/>
          <a:lstStyle/>
          <a:p>
            <a:pPr marL="0" indent="0">
              <a:lnSpc>
                <a:spcPct val="105000"/>
              </a:lnSpc>
              <a:buNone/>
            </a:pPr>
            <a:r>
              <a:rPr lang="en-US" sz="3800" b="1">
                <a:solidFill>
                  <a:srgbClr val="FFFFFF"/>
                </a:solidFill>
                <a:latin typeface="Cambria" pitchFamily="34" charset="0"/>
                <a:ea typeface="Cambria" pitchFamily="34" charset="-122"/>
                <a:cs typeface="Cambria" pitchFamily="34" charset="-120"/>
              </a:rPr>
              <a:t>When redistricting becomes gerrymandering: </a:t>
            </a:r>
            <a:endParaRPr lang="en-US" sz="3800" dirty="0"/>
          </a:p>
          <a:p>
            <a:pPr marL="0" indent="0">
              <a:lnSpc>
                <a:spcPct val="105000"/>
              </a:lnSpc>
              <a:buNone/>
            </a:pPr>
            <a:r>
              <a:rPr lang="en-US" sz="3800" b="1">
                <a:solidFill>
                  <a:srgbClr val="FFFFFF"/>
                </a:solidFill>
                <a:latin typeface="Cambria" pitchFamily="34" charset="0"/>
                <a:ea typeface="Cambria" pitchFamily="34" charset="-122"/>
                <a:cs typeface="Cambria" pitchFamily="34" charset="-120"/>
              </a:rPr>
              <a:t>What journalists </a:t>
            </a:r>
            <a:r>
              <a:rPr lang="en-US" sz="3800" b="1" dirty="0">
                <a:solidFill>
                  <a:srgbClr val="FFFFFF"/>
                </a:solidFill>
                <a:latin typeface="Cambria" pitchFamily="34" charset="0"/>
                <a:ea typeface="Cambria" pitchFamily="34" charset="-122"/>
                <a:cs typeface="Cambria" pitchFamily="34" charset="-120"/>
              </a:rPr>
              <a:t>n</a:t>
            </a:r>
            <a:r>
              <a:rPr lang="en-US" sz="3800" b="1">
                <a:solidFill>
                  <a:srgbClr val="FFFFFF"/>
                </a:solidFill>
                <a:latin typeface="Cambria" pitchFamily="34" charset="0"/>
                <a:ea typeface="Cambria" pitchFamily="34" charset="-122"/>
                <a:cs typeface="Cambria" pitchFamily="34" charset="-120"/>
              </a:rPr>
              <a:t>eed to know</a:t>
            </a:r>
            <a:endParaRPr lang="en-US" sz="3800" dirty="0"/>
          </a:p>
        </p:txBody>
      </p:sp>
      <p:sp>
        <p:nvSpPr>
          <p:cNvPr id="6" name="Text 4"/>
          <p:cNvSpPr txBox="1"/>
          <p:nvPr/>
        </p:nvSpPr>
        <p:spPr>
          <a:xfrm>
            <a:off x="640080" y="3703320"/>
            <a:ext cx="9692640" cy="1005840"/>
          </a:xfrm>
          <a:prstGeom prst="rect">
            <a:avLst/>
          </a:prstGeom>
          <a:noFill/>
          <a:ln/>
        </p:spPr>
        <p:txBody>
          <a:bodyPr wrap="square" lIns="0" tIns="0" rIns="0" bIns="0" rtlCol="0" anchor="ctr"/>
          <a:lstStyle/>
          <a:p>
            <a:pPr marL="0" indent="0">
              <a:lnSpc>
                <a:spcPct val="125000"/>
              </a:lnSpc>
              <a:buNone/>
            </a:pPr>
            <a:r>
              <a:rPr lang="en-US" sz="1650" i="1" dirty="0">
                <a:solidFill>
                  <a:srgbClr val="CADCFC"/>
                </a:solidFill>
                <a:latin typeface="Calibri" pitchFamily="34" charset="0"/>
                <a:ea typeface="Calibri" pitchFamily="34" charset="-122"/>
                <a:cs typeface="Calibri" pitchFamily="34" charset="-120"/>
              </a:rPr>
              <a:t>Helping journalists understand how redistricting becomes gerrymandering, evaluate claims with evidence, and find local story ideas with help from researchers who study U.S. elections</a:t>
            </a:r>
            <a:endParaRPr lang="en-US" sz="1650" dirty="0"/>
          </a:p>
        </p:txBody>
      </p:sp>
      <p:sp>
        <p:nvSpPr>
          <p:cNvPr id="7" name="Shape 5"/>
          <p:cNvSpPr/>
          <p:nvPr/>
        </p:nvSpPr>
        <p:spPr>
          <a:xfrm>
            <a:off x="640080" y="4846320"/>
            <a:ext cx="2011680" cy="0"/>
          </a:xfrm>
          <a:prstGeom prst="line">
            <a:avLst/>
          </a:prstGeom>
          <a:noFill/>
          <a:ln w="31750">
            <a:solidFill>
              <a:srgbClr val="C9A227"/>
            </a:solidFill>
            <a:prstDash val="solid"/>
          </a:ln>
        </p:spPr>
        <p:txBody>
          <a:bodyPr/>
          <a:lstStyle/>
          <a:p>
            <a:endParaRPr lang="en-US"/>
          </a:p>
        </p:txBody>
      </p:sp>
      <p:sp>
        <p:nvSpPr>
          <p:cNvPr id="8" name="Text 6"/>
          <p:cNvSpPr txBox="1"/>
          <p:nvPr/>
        </p:nvSpPr>
        <p:spPr>
          <a:xfrm>
            <a:off x="640080" y="6309360"/>
            <a:ext cx="8229600" cy="320040"/>
          </a:xfrm>
          <a:prstGeom prst="rect">
            <a:avLst/>
          </a:prstGeom>
          <a:noFill/>
          <a:ln/>
        </p:spPr>
        <p:txBody>
          <a:bodyPr wrap="square" lIns="0" tIns="0" rIns="0" bIns="0" rtlCol="0" anchor="ctr"/>
          <a:lstStyle/>
          <a:p>
            <a:pPr marL="0" indent="0">
              <a:buNone/>
            </a:pPr>
            <a:r>
              <a:rPr lang="en-US" sz="1100" dirty="0">
                <a:solidFill>
                  <a:srgbClr val="9BA4C7"/>
                </a:solidFill>
                <a:latin typeface="Calibri" pitchFamily="34" charset="0"/>
                <a:ea typeface="Calibri" pitchFamily="34" charset="-122"/>
                <a:cs typeface="Calibri" pitchFamily="34" charset="-120"/>
              </a:rPr>
              <a:t>Source: sciline.org/elections/redistricting</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1E2761"/>
          </a:solidFill>
          <a:ln/>
        </p:spPr>
        <p:txBody>
          <a:bodyPr/>
          <a:lstStyle/>
          <a:p>
            <a:endParaRPr lang="en-US"/>
          </a:p>
        </p:txBody>
      </p:sp>
      <p:sp>
        <p:nvSpPr>
          <p:cNvPr id="3" name="Text 1"/>
          <p:cNvSpPr txBox="1"/>
          <p:nvPr/>
        </p:nvSpPr>
        <p:spPr>
          <a:xfrm>
            <a:off x="457200" y="640080"/>
            <a:ext cx="3383280" cy="1554480"/>
          </a:xfrm>
          <a:prstGeom prst="rect">
            <a:avLst/>
          </a:prstGeom>
          <a:noFill/>
          <a:ln/>
        </p:spPr>
        <p:txBody>
          <a:bodyPr wrap="square" lIns="0" tIns="0" rIns="0" bIns="0" rtlCol="0" anchor="ctr"/>
          <a:lstStyle/>
          <a:p>
            <a:pPr marL="0" indent="0">
              <a:lnSpc>
                <a:spcPct val="105000"/>
              </a:lnSpc>
              <a:buNone/>
            </a:pPr>
            <a:r>
              <a:rPr lang="en-US" sz="2700" b="1" dirty="0">
                <a:solidFill>
                  <a:srgbClr val="FFFFFF"/>
                </a:solidFill>
                <a:latin typeface="Cambria" pitchFamily="34" charset="0"/>
                <a:ea typeface="Cambria" pitchFamily="34" charset="-122"/>
                <a:cs typeface="Cambria" pitchFamily="34" charset="-120"/>
              </a:rPr>
              <a:t>Why we created the</a:t>
            </a:r>
            <a:endParaRPr lang="en-US" sz="2700" dirty="0"/>
          </a:p>
          <a:p>
            <a:pPr marL="0" indent="0">
              <a:lnSpc>
                <a:spcPct val="105000"/>
              </a:lnSpc>
              <a:buNone/>
            </a:pPr>
            <a:r>
              <a:rPr lang="en-US" sz="2700" b="1" dirty="0">
                <a:solidFill>
                  <a:srgbClr val="FFFFFF"/>
                </a:solidFill>
                <a:latin typeface="Cambria" pitchFamily="34" charset="0"/>
                <a:ea typeface="Cambria" pitchFamily="34" charset="-122"/>
                <a:cs typeface="Cambria" pitchFamily="34" charset="-120"/>
              </a:rPr>
              <a:t>redistricting guide</a:t>
            </a:r>
            <a:endParaRPr lang="en-US" sz="2700" dirty="0"/>
          </a:p>
        </p:txBody>
      </p:sp>
      <p:sp>
        <p:nvSpPr>
          <p:cNvPr id="4" name="Text 2"/>
          <p:cNvSpPr txBox="1"/>
          <p:nvPr/>
        </p:nvSpPr>
        <p:spPr>
          <a:xfrm>
            <a:off x="457200" y="2514600"/>
            <a:ext cx="3383280" cy="1645920"/>
          </a:xfrm>
          <a:prstGeom prst="rect">
            <a:avLst/>
          </a:prstGeom>
          <a:noFill/>
          <a:ln/>
        </p:spPr>
        <p:txBody>
          <a:bodyPr wrap="square" lIns="0" tIns="0" rIns="0" bIns="0" rtlCol="0" anchor="ctr"/>
          <a:lstStyle/>
          <a:p>
            <a:pPr marL="0" indent="0">
              <a:lnSpc>
                <a:spcPct val="130000"/>
              </a:lnSpc>
              <a:buNone/>
            </a:pPr>
            <a:r>
              <a:rPr lang="en-US" sz="1900" i="1" dirty="0">
                <a:solidFill>
                  <a:srgbClr val="CADCFC"/>
                </a:solidFill>
                <a:latin typeface="Cambria" pitchFamily="34" charset="0"/>
                <a:ea typeface="Cambria" pitchFamily="34" charset="-122"/>
                <a:cs typeface="Cambria" pitchFamily="34" charset="-120"/>
              </a:rPr>
              <a:t>“...state legislative elections in 2026 are ‘just going to be massively important.’”</a:t>
            </a:r>
            <a:endParaRPr lang="en-US" sz="1900" dirty="0"/>
          </a:p>
        </p:txBody>
      </p:sp>
      <p:sp>
        <p:nvSpPr>
          <p:cNvPr id="5" name="Text 3"/>
          <p:cNvSpPr txBox="1"/>
          <p:nvPr/>
        </p:nvSpPr>
        <p:spPr>
          <a:xfrm>
            <a:off x="457200" y="4343400"/>
            <a:ext cx="3566160" cy="548640"/>
          </a:xfrm>
          <a:prstGeom prst="rect">
            <a:avLst/>
          </a:prstGeom>
          <a:noFill/>
          <a:ln/>
        </p:spPr>
        <p:txBody>
          <a:bodyPr wrap="square" lIns="0" tIns="0" rIns="0" bIns="0" rtlCol="0" anchor="ctr"/>
          <a:lstStyle/>
          <a:p>
            <a:pPr marL="0" indent="0">
              <a:lnSpc>
                <a:spcPct val="120000"/>
              </a:lnSpc>
              <a:buNone/>
            </a:pPr>
            <a:r>
              <a:rPr lang="en-US" sz="1200" dirty="0">
                <a:solidFill>
                  <a:srgbClr val="C9A227"/>
                </a:solidFill>
                <a:latin typeface="Calibri" pitchFamily="34" charset="0"/>
                <a:ea typeface="Calibri" pitchFamily="34" charset="-122"/>
                <a:cs typeface="Calibri" pitchFamily="34" charset="-120"/>
              </a:rPr>
              <a:t>— Christopher Warshaw, Georgetown University</a:t>
            </a:r>
            <a:endParaRPr lang="en-US" sz="1200" dirty="0"/>
          </a:p>
        </p:txBody>
      </p:sp>
      <p:sp>
        <p:nvSpPr>
          <p:cNvPr id="6" name="Text 4"/>
          <p:cNvSpPr txBox="1"/>
          <p:nvPr/>
        </p:nvSpPr>
        <p:spPr>
          <a:xfrm>
            <a:off x="457200" y="5989320"/>
            <a:ext cx="3566160" cy="502920"/>
          </a:xfrm>
          <a:prstGeom prst="rect">
            <a:avLst/>
          </a:prstGeom>
          <a:noFill/>
          <a:ln/>
        </p:spPr>
        <p:txBody>
          <a:bodyPr wrap="square" lIns="0" tIns="0" rIns="0" bIns="0" rtlCol="0" anchor="ctr"/>
          <a:lstStyle/>
          <a:p>
            <a:pPr marL="0" indent="0">
              <a:lnSpc>
                <a:spcPct val="120000"/>
              </a:lnSpc>
              <a:buNone/>
            </a:pPr>
            <a:r>
              <a:rPr lang="en-US" sz="950" i="1" dirty="0">
                <a:solidFill>
                  <a:srgbClr val="8A8FA3"/>
                </a:solidFill>
                <a:latin typeface="Calibri" pitchFamily="34" charset="0"/>
                <a:ea typeface="Calibri" pitchFamily="34" charset="-122"/>
                <a:cs typeface="Calibri" pitchFamily="34" charset="-120"/>
              </a:rPr>
              <a:t>Source: SciLine, “When Redistricting Becomes</a:t>
            </a:r>
            <a:endParaRPr lang="en-US" sz="950" dirty="0"/>
          </a:p>
          <a:p>
            <a:pPr marL="0" indent="0">
              <a:lnSpc>
                <a:spcPct val="120000"/>
              </a:lnSpc>
              <a:buNone/>
            </a:pPr>
            <a:r>
              <a:rPr lang="en-US" sz="950" i="1" dirty="0">
                <a:solidFill>
                  <a:srgbClr val="8A8FA3"/>
                </a:solidFill>
                <a:latin typeface="Calibri" pitchFamily="34" charset="0"/>
                <a:ea typeface="Calibri" pitchFamily="34" charset="-122"/>
                <a:cs typeface="Calibri" pitchFamily="34" charset="-120"/>
              </a:rPr>
              <a:t>Gerrymandering” guide</a:t>
            </a:r>
            <a:endParaRPr lang="en-US" sz="950" dirty="0"/>
          </a:p>
        </p:txBody>
      </p:sp>
      <p:sp>
        <p:nvSpPr>
          <p:cNvPr id="7" name="Text 5"/>
          <p:cNvSpPr txBox="1"/>
          <p:nvPr/>
        </p:nvSpPr>
        <p:spPr>
          <a:xfrm>
            <a:off x="3657600" y="6537960"/>
            <a:ext cx="365760" cy="274320"/>
          </a:xfrm>
          <a:prstGeom prst="rect">
            <a:avLst/>
          </a:prstGeom>
          <a:noFill/>
          <a:ln/>
        </p:spPr>
        <p:txBody>
          <a:bodyPr wrap="square" lIns="0" tIns="0" rIns="0" bIns="0" rtlCol="0" anchor="ctr"/>
          <a:lstStyle/>
          <a:p>
            <a:pPr marL="0" indent="0" algn="r">
              <a:buNone/>
            </a:pPr>
            <a:endParaRPr lang="en-US" sz="900" dirty="0"/>
          </a:p>
        </p:txBody>
      </p:sp>
      <p:sp>
        <p:nvSpPr>
          <p:cNvPr id="8" name="Shape 6"/>
          <p:cNvSpPr/>
          <p:nvPr/>
        </p:nvSpPr>
        <p:spPr>
          <a:xfrm>
            <a:off x="4617720" y="905256"/>
            <a:ext cx="109728" cy="109728"/>
          </a:xfrm>
          <a:prstGeom prst="ellipse">
            <a:avLst/>
          </a:prstGeom>
          <a:solidFill>
            <a:srgbClr val="C9A227"/>
          </a:solidFill>
          <a:ln/>
        </p:spPr>
        <p:txBody>
          <a:bodyPr/>
          <a:lstStyle/>
          <a:p>
            <a:endParaRPr lang="en-US"/>
          </a:p>
        </p:txBody>
      </p:sp>
      <p:sp>
        <p:nvSpPr>
          <p:cNvPr id="9" name="Text 7"/>
          <p:cNvSpPr txBox="1"/>
          <p:nvPr/>
        </p:nvSpPr>
        <p:spPr>
          <a:xfrm>
            <a:off x="4937760" y="777240"/>
            <a:ext cx="6675120" cy="365760"/>
          </a:xfrm>
          <a:prstGeom prst="rect">
            <a:avLst/>
          </a:prstGeom>
          <a:noFill/>
          <a:ln/>
        </p:spPr>
        <p:txBody>
          <a:bodyPr wrap="square" lIns="0" tIns="0" rIns="0" bIns="0" rtlCol="0" anchor="t"/>
          <a:lstStyle/>
          <a:p>
            <a:pPr marL="0" indent="0">
              <a:lnSpc>
                <a:spcPct val="120000"/>
              </a:lnSpc>
              <a:buNone/>
            </a:pPr>
            <a:r>
              <a:rPr lang="en-US" sz="2400" b="1" dirty="0">
                <a:solidFill>
                  <a:srgbClr val="1E2761"/>
                </a:solidFill>
                <a:latin typeface="Calibri" pitchFamily="34" charset="0"/>
                <a:ea typeface="Calibri" pitchFamily="34" charset="-122"/>
                <a:cs typeface="Calibri" pitchFamily="34" charset="-120"/>
              </a:rPr>
              <a:t>An </a:t>
            </a:r>
            <a:r>
              <a:rPr lang="en-US" sz="2400" b="1">
                <a:solidFill>
                  <a:srgbClr val="1E2761"/>
                </a:solidFill>
                <a:latin typeface="Calibri" pitchFamily="34" charset="0"/>
                <a:ea typeface="Calibri" pitchFamily="34" charset="-122"/>
                <a:cs typeface="Calibri" pitchFamily="34" charset="-120"/>
              </a:rPr>
              <a:t>unprecedented mid-decade redistricting </a:t>
            </a:r>
            <a:r>
              <a:rPr lang="en-US" sz="2400" b="1" dirty="0">
                <a:solidFill>
                  <a:srgbClr val="1E2761"/>
                </a:solidFill>
                <a:latin typeface="Calibri" pitchFamily="34" charset="0"/>
                <a:ea typeface="Calibri" pitchFamily="34" charset="-122"/>
                <a:cs typeface="Calibri" pitchFamily="34" charset="-120"/>
              </a:rPr>
              <a:t>wave</a:t>
            </a:r>
            <a:endParaRPr lang="en-US" sz="2400" dirty="0"/>
          </a:p>
        </p:txBody>
      </p:sp>
      <p:sp>
        <p:nvSpPr>
          <p:cNvPr id="10" name="Text 8"/>
          <p:cNvSpPr txBox="1"/>
          <p:nvPr/>
        </p:nvSpPr>
        <p:spPr>
          <a:xfrm>
            <a:off x="4937760" y="1252728"/>
            <a:ext cx="6675120" cy="960120"/>
          </a:xfrm>
          <a:prstGeom prst="rect">
            <a:avLst/>
          </a:prstGeom>
          <a:noFill/>
          <a:ln/>
        </p:spPr>
        <p:txBody>
          <a:bodyPr wrap="square" lIns="0" tIns="0" rIns="0" bIns="0" rtlCol="0" anchor="ctr"/>
          <a:lstStyle/>
          <a:p>
            <a:pPr marL="0" indent="0">
              <a:lnSpc>
                <a:spcPct val="120000"/>
              </a:lnSpc>
              <a:buNone/>
            </a:pPr>
            <a:r>
              <a:rPr lang="en-US" dirty="0">
                <a:solidFill>
                  <a:srgbClr val="2B2B2B"/>
                </a:solidFill>
                <a:latin typeface="Calibri" pitchFamily="34" charset="0"/>
                <a:ea typeface="Calibri" pitchFamily="34" charset="-122"/>
                <a:cs typeface="Calibri" pitchFamily="34" charset="-120"/>
              </a:rPr>
              <a:t>President Trump asked Texas Republicans to redraw congressional lines mid-decade to help the GOP hold the U.S. House. </a:t>
            </a:r>
            <a:r>
              <a:rPr lang="en-US">
                <a:solidFill>
                  <a:srgbClr val="2B2B2B"/>
                </a:solidFill>
                <a:latin typeface="Calibri" pitchFamily="34" charset="0"/>
                <a:ea typeface="Calibri" pitchFamily="34" charset="-122"/>
                <a:cs typeface="Calibri" pitchFamily="34" charset="-120"/>
              </a:rPr>
              <a:t>Texas complied, </a:t>
            </a:r>
            <a:r>
              <a:rPr lang="en-US" dirty="0">
                <a:solidFill>
                  <a:srgbClr val="2B2B2B"/>
                </a:solidFill>
                <a:latin typeface="Calibri" pitchFamily="34" charset="0"/>
                <a:ea typeface="Calibri" pitchFamily="34" charset="-122"/>
                <a:cs typeface="Calibri" pitchFamily="34" charset="-120"/>
              </a:rPr>
              <a:t>and other states followed, some countering to help Democrats.</a:t>
            </a:r>
            <a:endParaRPr lang="en-US" dirty="0"/>
          </a:p>
        </p:txBody>
      </p:sp>
      <p:sp>
        <p:nvSpPr>
          <p:cNvPr id="11" name="Shape 9"/>
          <p:cNvSpPr/>
          <p:nvPr/>
        </p:nvSpPr>
        <p:spPr>
          <a:xfrm>
            <a:off x="4617720" y="2660904"/>
            <a:ext cx="109728" cy="109728"/>
          </a:xfrm>
          <a:prstGeom prst="ellipse">
            <a:avLst/>
          </a:prstGeom>
          <a:solidFill>
            <a:srgbClr val="C9A227"/>
          </a:solidFill>
          <a:ln/>
        </p:spPr>
        <p:txBody>
          <a:bodyPr/>
          <a:lstStyle/>
          <a:p>
            <a:endParaRPr lang="en-US"/>
          </a:p>
        </p:txBody>
      </p:sp>
      <p:sp>
        <p:nvSpPr>
          <p:cNvPr id="12" name="Text 10"/>
          <p:cNvSpPr txBox="1"/>
          <p:nvPr/>
        </p:nvSpPr>
        <p:spPr>
          <a:xfrm>
            <a:off x="4937760" y="2532888"/>
            <a:ext cx="6675120" cy="365760"/>
          </a:xfrm>
          <a:prstGeom prst="rect">
            <a:avLst/>
          </a:prstGeom>
          <a:noFill/>
          <a:ln/>
        </p:spPr>
        <p:txBody>
          <a:bodyPr wrap="square" lIns="0" tIns="0" rIns="0" bIns="0" rtlCol="0" anchor="t"/>
          <a:lstStyle/>
          <a:p>
            <a:pPr marL="0" indent="0">
              <a:lnSpc>
                <a:spcPct val="120000"/>
              </a:lnSpc>
              <a:buNone/>
            </a:pPr>
            <a:r>
              <a:rPr lang="en-US" sz="2400" b="1" dirty="0">
                <a:solidFill>
                  <a:srgbClr val="1E2761"/>
                </a:solidFill>
                <a:latin typeface="Calibri" pitchFamily="34" charset="0"/>
                <a:ea typeface="Calibri" pitchFamily="34" charset="-122"/>
                <a:cs typeface="Calibri" pitchFamily="34" charset="-120"/>
              </a:rPr>
              <a:t>It's a local story</a:t>
            </a:r>
            <a:endParaRPr lang="en-US" sz="2400" dirty="0"/>
          </a:p>
        </p:txBody>
      </p:sp>
      <p:sp>
        <p:nvSpPr>
          <p:cNvPr id="13" name="Text 11"/>
          <p:cNvSpPr txBox="1"/>
          <p:nvPr/>
        </p:nvSpPr>
        <p:spPr>
          <a:xfrm>
            <a:off x="4937760" y="3008376"/>
            <a:ext cx="6675120" cy="960120"/>
          </a:xfrm>
          <a:prstGeom prst="rect">
            <a:avLst/>
          </a:prstGeom>
          <a:noFill/>
          <a:ln/>
        </p:spPr>
        <p:txBody>
          <a:bodyPr wrap="square" lIns="0" tIns="0" rIns="0" bIns="0" rtlCol="0" anchor="ctr"/>
          <a:lstStyle/>
          <a:p>
            <a:pPr marL="0" indent="0">
              <a:lnSpc>
                <a:spcPct val="120000"/>
              </a:lnSpc>
              <a:buNone/>
            </a:pPr>
            <a:r>
              <a:rPr lang="en-US" dirty="0">
                <a:solidFill>
                  <a:srgbClr val="2B2B2B"/>
                </a:solidFill>
                <a:latin typeface="Calibri" pitchFamily="34" charset="0"/>
                <a:ea typeface="Calibri" pitchFamily="34" charset="-122"/>
                <a:cs typeface="Calibri" pitchFamily="34" charset="-120"/>
              </a:rPr>
              <a:t>Most states put redistricting power in the hands of elected </a:t>
            </a:r>
            <a:r>
              <a:rPr lang="en-US">
                <a:solidFill>
                  <a:srgbClr val="2B2B2B"/>
                </a:solidFill>
                <a:latin typeface="Calibri" pitchFamily="34" charset="0"/>
                <a:ea typeface="Calibri" pitchFamily="34" charset="-122"/>
                <a:cs typeface="Calibri" pitchFamily="34" charset="-120"/>
              </a:rPr>
              <a:t>state legislators. </a:t>
            </a:r>
            <a:r>
              <a:rPr lang="en-US" dirty="0">
                <a:solidFill>
                  <a:srgbClr val="2B2B2B"/>
                </a:solidFill>
                <a:latin typeface="Calibri" pitchFamily="34" charset="0"/>
                <a:ea typeface="Calibri" pitchFamily="34" charset="-122"/>
                <a:cs typeface="Calibri" pitchFamily="34" charset="-120"/>
              </a:rPr>
              <a:t>Whichever party controls the legislature can redraw the map in its own favor.</a:t>
            </a:r>
            <a:endParaRPr lang="en-US" dirty="0"/>
          </a:p>
        </p:txBody>
      </p:sp>
      <p:sp>
        <p:nvSpPr>
          <p:cNvPr id="14" name="Shape 12"/>
          <p:cNvSpPr/>
          <p:nvPr/>
        </p:nvSpPr>
        <p:spPr>
          <a:xfrm>
            <a:off x="4617720" y="4416552"/>
            <a:ext cx="109728" cy="109728"/>
          </a:xfrm>
          <a:prstGeom prst="ellipse">
            <a:avLst/>
          </a:prstGeom>
          <a:solidFill>
            <a:srgbClr val="C9A227"/>
          </a:solidFill>
          <a:ln/>
        </p:spPr>
        <p:txBody>
          <a:bodyPr/>
          <a:lstStyle/>
          <a:p>
            <a:endParaRPr lang="en-US"/>
          </a:p>
        </p:txBody>
      </p:sp>
      <p:sp>
        <p:nvSpPr>
          <p:cNvPr id="15" name="Text 13"/>
          <p:cNvSpPr txBox="1"/>
          <p:nvPr/>
        </p:nvSpPr>
        <p:spPr>
          <a:xfrm>
            <a:off x="4937760" y="4288536"/>
            <a:ext cx="6675120" cy="365760"/>
          </a:xfrm>
          <a:prstGeom prst="rect">
            <a:avLst/>
          </a:prstGeom>
          <a:noFill/>
          <a:ln/>
        </p:spPr>
        <p:txBody>
          <a:bodyPr wrap="square" lIns="0" tIns="0" rIns="0" bIns="0" rtlCol="0" anchor="t"/>
          <a:lstStyle/>
          <a:p>
            <a:pPr marL="0" indent="0">
              <a:lnSpc>
                <a:spcPct val="120000"/>
              </a:lnSpc>
              <a:buNone/>
            </a:pPr>
            <a:r>
              <a:rPr lang="en-US" sz="2400" b="1" dirty="0">
                <a:solidFill>
                  <a:srgbClr val="1E2761"/>
                </a:solidFill>
                <a:latin typeface="Calibri" pitchFamily="34" charset="0"/>
                <a:ea typeface="Calibri" pitchFamily="34" charset="-122"/>
                <a:cs typeface="Calibri" pitchFamily="34" charset="-120"/>
              </a:rPr>
              <a:t>Journalists can explain the science</a:t>
            </a:r>
            <a:endParaRPr lang="en-US" sz="2400" dirty="0"/>
          </a:p>
        </p:txBody>
      </p:sp>
      <p:sp>
        <p:nvSpPr>
          <p:cNvPr id="16" name="Text 14"/>
          <p:cNvSpPr txBox="1"/>
          <p:nvPr/>
        </p:nvSpPr>
        <p:spPr>
          <a:xfrm>
            <a:off x="4937760" y="4764024"/>
            <a:ext cx="6675120" cy="960120"/>
          </a:xfrm>
          <a:prstGeom prst="rect">
            <a:avLst/>
          </a:prstGeom>
          <a:noFill/>
          <a:ln/>
        </p:spPr>
        <p:txBody>
          <a:bodyPr wrap="square" lIns="0" tIns="0" rIns="0" bIns="0" rtlCol="0" anchor="ctr"/>
          <a:lstStyle/>
          <a:p>
            <a:pPr marL="0" indent="0">
              <a:lnSpc>
                <a:spcPct val="120000"/>
              </a:lnSpc>
              <a:buNone/>
            </a:pPr>
            <a:r>
              <a:rPr lang="en-US" dirty="0">
                <a:solidFill>
                  <a:srgbClr val="2B2B2B"/>
                </a:solidFill>
                <a:latin typeface="Calibri" pitchFamily="34" charset="0"/>
                <a:ea typeface="Calibri" pitchFamily="34" charset="-122"/>
                <a:cs typeface="Calibri" pitchFamily="34" charset="-120"/>
              </a:rPr>
              <a:t>Statistical measures </a:t>
            </a:r>
            <a:r>
              <a:rPr lang="en-US">
                <a:solidFill>
                  <a:srgbClr val="2B2B2B"/>
                </a:solidFill>
                <a:latin typeface="Calibri" pitchFamily="34" charset="0"/>
                <a:ea typeface="Calibri" pitchFamily="34" charset="-122"/>
                <a:cs typeface="Calibri" pitchFamily="34" charset="-120"/>
              </a:rPr>
              <a:t>like “the efficiency gap” </a:t>
            </a:r>
            <a:r>
              <a:rPr lang="en-US" dirty="0">
                <a:solidFill>
                  <a:srgbClr val="2B2B2B"/>
                </a:solidFill>
                <a:latin typeface="Calibri" pitchFamily="34" charset="0"/>
                <a:ea typeface="Calibri" pitchFamily="34" charset="-122"/>
                <a:cs typeface="Calibri" pitchFamily="34" charset="-120"/>
              </a:rPr>
              <a:t>let </a:t>
            </a:r>
            <a:r>
              <a:rPr lang="en-US">
                <a:solidFill>
                  <a:srgbClr val="2B2B2B"/>
                </a:solidFill>
                <a:latin typeface="Calibri" pitchFamily="34" charset="0"/>
                <a:ea typeface="Calibri" pitchFamily="34" charset="-122"/>
                <a:cs typeface="Calibri" pitchFamily="34" charset="-120"/>
              </a:rPr>
              <a:t>journalists assess gerrymandering at </a:t>
            </a:r>
            <a:r>
              <a:rPr lang="en-US" dirty="0">
                <a:solidFill>
                  <a:srgbClr val="2B2B2B"/>
                </a:solidFill>
                <a:latin typeface="Calibri" pitchFamily="34" charset="0"/>
                <a:ea typeface="Calibri" pitchFamily="34" charset="-122"/>
                <a:cs typeface="Calibri" pitchFamily="34" charset="-120"/>
              </a:rPr>
              <a:t>the </a:t>
            </a:r>
            <a:r>
              <a:rPr lang="en-US">
                <a:solidFill>
                  <a:srgbClr val="2B2B2B"/>
                </a:solidFill>
                <a:latin typeface="Calibri" pitchFamily="34" charset="0"/>
                <a:ea typeface="Calibri" pitchFamily="34" charset="-122"/>
                <a:cs typeface="Calibri" pitchFamily="34" charset="-120"/>
              </a:rPr>
              <a:t>state level.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65760"/>
            <a:ext cx="10789920" cy="822960"/>
          </a:xfrm>
          <a:prstGeom prst="rect">
            <a:avLst/>
          </a:prstGeom>
          <a:noFill/>
          <a:ln/>
        </p:spPr>
        <p:txBody>
          <a:bodyPr wrap="square" lIns="0" tIns="0" rIns="0" bIns="0" rtlCol="0" anchor="ctr"/>
          <a:lstStyle/>
          <a:p>
            <a:pPr marL="0" indent="0">
              <a:lnSpc>
                <a:spcPct val="105000"/>
              </a:lnSpc>
              <a:buNone/>
            </a:pPr>
            <a:r>
              <a:rPr lang="en-US" sz="2800" b="1" dirty="0">
                <a:latin typeface="Cambria" pitchFamily="34" charset="0"/>
                <a:ea typeface="Cambria" pitchFamily="34" charset="-122"/>
                <a:cs typeface="Cambria" pitchFamily="34" charset="-120"/>
              </a:rPr>
              <a:t>Three Ways Maps Get Gerrymandered</a:t>
            </a:r>
            <a:endParaRPr lang="en-US" sz="2800" dirty="0"/>
          </a:p>
        </p:txBody>
      </p:sp>
      <p:sp>
        <p:nvSpPr>
          <p:cNvPr id="3" name="Shape 1"/>
          <p:cNvSpPr/>
          <p:nvPr/>
        </p:nvSpPr>
        <p:spPr>
          <a:xfrm>
            <a:off x="548640" y="1828800"/>
            <a:ext cx="3520440" cy="3657600"/>
          </a:xfrm>
          <a:prstGeom prst="roundRect">
            <a:avLst>
              <a:gd name="adj" fmla="val 2078"/>
            </a:avLst>
          </a:prstGeom>
          <a:solidFill>
            <a:srgbClr val="1E2761"/>
          </a:solidFill>
          <a:ln/>
        </p:spPr>
        <p:txBody>
          <a:bodyPr/>
          <a:lstStyle/>
          <a:p>
            <a:endParaRPr lang="en-US"/>
          </a:p>
        </p:txBody>
      </p:sp>
      <p:sp>
        <p:nvSpPr>
          <p:cNvPr id="4" name="Text 2"/>
          <p:cNvSpPr txBox="1"/>
          <p:nvPr/>
        </p:nvSpPr>
        <p:spPr>
          <a:xfrm>
            <a:off x="548640" y="2194560"/>
            <a:ext cx="3520440" cy="640080"/>
          </a:xfrm>
          <a:prstGeom prst="rect">
            <a:avLst/>
          </a:prstGeom>
          <a:noFill/>
          <a:ln/>
        </p:spPr>
        <p:txBody>
          <a:bodyPr wrap="square" lIns="0" tIns="0" rIns="0" bIns="0" rtlCol="0" anchor="ctr"/>
          <a:lstStyle/>
          <a:p>
            <a:pPr marL="0" indent="0" algn="ctr">
              <a:buNone/>
            </a:pPr>
            <a:r>
              <a:rPr lang="en-US" sz="2800" b="1" dirty="0">
                <a:solidFill>
                  <a:srgbClr val="C9A227"/>
                </a:solidFill>
                <a:latin typeface="Cambria" pitchFamily="34" charset="0"/>
                <a:ea typeface="Cambria" pitchFamily="34" charset="-122"/>
                <a:cs typeface="Cambria" pitchFamily="34" charset="-120"/>
              </a:rPr>
              <a:t>Packing</a:t>
            </a:r>
            <a:endParaRPr lang="en-US" sz="2800" dirty="0"/>
          </a:p>
        </p:txBody>
      </p:sp>
      <p:sp>
        <p:nvSpPr>
          <p:cNvPr id="5" name="Text 3"/>
          <p:cNvSpPr txBox="1"/>
          <p:nvPr/>
        </p:nvSpPr>
        <p:spPr>
          <a:xfrm>
            <a:off x="653143" y="2834640"/>
            <a:ext cx="3255665" cy="2377440"/>
          </a:xfrm>
          <a:prstGeom prst="rect">
            <a:avLst/>
          </a:prstGeom>
          <a:noFill/>
          <a:ln/>
        </p:spPr>
        <p:txBody>
          <a:bodyPr wrap="square" lIns="0" tIns="0" rIns="0" bIns="0" rtlCol="0" anchor="t"/>
          <a:lstStyle/>
          <a:p>
            <a:pPr algn="ctr"/>
            <a:r>
              <a:rPr lang="en-US"/>
              <a:t>Party A draws maps that “pack” voters likely to vote for Party B into one or two districts. Even if Party B wins 52 percent of the </a:t>
            </a:r>
            <a:r>
              <a:rPr lang="en-US" i="1"/>
              <a:t>statewide</a:t>
            </a:r>
            <a:r>
              <a:rPr lang="en-US"/>
              <a:t> vote, the state ends up with more members of Congress (or more members in the state legislature) from Party A.</a:t>
            </a:r>
            <a:endParaRPr lang="en-US" dirty="0"/>
          </a:p>
        </p:txBody>
      </p:sp>
      <p:sp>
        <p:nvSpPr>
          <p:cNvPr id="6" name="Shape 4"/>
          <p:cNvSpPr/>
          <p:nvPr/>
        </p:nvSpPr>
        <p:spPr>
          <a:xfrm>
            <a:off x="4389120" y="1828800"/>
            <a:ext cx="3520440" cy="3657600"/>
          </a:xfrm>
          <a:prstGeom prst="roundRect">
            <a:avLst>
              <a:gd name="adj" fmla="val 2078"/>
            </a:avLst>
          </a:prstGeom>
          <a:solidFill>
            <a:srgbClr val="1E2761"/>
          </a:solidFill>
          <a:ln/>
        </p:spPr>
        <p:txBody>
          <a:bodyPr/>
          <a:lstStyle/>
          <a:p>
            <a:endParaRPr lang="en-US"/>
          </a:p>
        </p:txBody>
      </p:sp>
      <p:sp>
        <p:nvSpPr>
          <p:cNvPr id="7" name="Text 5"/>
          <p:cNvSpPr txBox="1"/>
          <p:nvPr/>
        </p:nvSpPr>
        <p:spPr>
          <a:xfrm>
            <a:off x="4389120" y="2194560"/>
            <a:ext cx="3520440" cy="640080"/>
          </a:xfrm>
          <a:prstGeom prst="rect">
            <a:avLst/>
          </a:prstGeom>
          <a:noFill/>
          <a:ln/>
        </p:spPr>
        <p:txBody>
          <a:bodyPr wrap="square" lIns="0" tIns="0" rIns="0" bIns="0" rtlCol="0" anchor="ctr"/>
          <a:lstStyle/>
          <a:p>
            <a:pPr marL="0" indent="0" algn="ctr">
              <a:buNone/>
            </a:pPr>
            <a:r>
              <a:rPr lang="en-US" sz="2800" b="1" dirty="0">
                <a:solidFill>
                  <a:srgbClr val="C9A227"/>
                </a:solidFill>
                <a:latin typeface="Cambria" pitchFamily="34" charset="0"/>
                <a:ea typeface="Cambria" pitchFamily="34" charset="-122"/>
                <a:cs typeface="Cambria" pitchFamily="34" charset="-120"/>
              </a:rPr>
              <a:t>Cracking</a:t>
            </a:r>
            <a:endParaRPr lang="en-US" sz="2800" dirty="0"/>
          </a:p>
        </p:txBody>
      </p:sp>
      <p:sp>
        <p:nvSpPr>
          <p:cNvPr id="8" name="Text 6"/>
          <p:cNvSpPr txBox="1"/>
          <p:nvPr/>
        </p:nvSpPr>
        <p:spPr>
          <a:xfrm>
            <a:off x="4754880" y="3108960"/>
            <a:ext cx="2788920" cy="2103120"/>
          </a:xfrm>
          <a:prstGeom prst="rect">
            <a:avLst/>
          </a:prstGeom>
          <a:noFill/>
          <a:ln/>
        </p:spPr>
        <p:txBody>
          <a:bodyPr wrap="square" lIns="0" tIns="0" rIns="0" bIns="0" rtlCol="0" anchor="t"/>
          <a:lstStyle/>
          <a:p>
            <a:pPr algn="ctr"/>
            <a:r>
              <a:rPr lang="en-US"/>
              <a:t>This is essentially packing in reverse. Party A divides Party B’s likely voters among many different districts, so that they have a harder time winning a majority in any (or in as many) districts.</a:t>
            </a:r>
            <a:endParaRPr lang="en-US" sz="1550" dirty="0"/>
          </a:p>
        </p:txBody>
      </p:sp>
      <p:sp>
        <p:nvSpPr>
          <p:cNvPr id="9" name="Shape 7"/>
          <p:cNvSpPr/>
          <p:nvPr/>
        </p:nvSpPr>
        <p:spPr>
          <a:xfrm>
            <a:off x="8229600" y="1828800"/>
            <a:ext cx="3520440" cy="3657600"/>
          </a:xfrm>
          <a:prstGeom prst="roundRect">
            <a:avLst>
              <a:gd name="adj" fmla="val 2078"/>
            </a:avLst>
          </a:prstGeom>
          <a:solidFill>
            <a:srgbClr val="1E2761"/>
          </a:solidFill>
          <a:ln/>
        </p:spPr>
        <p:txBody>
          <a:bodyPr/>
          <a:lstStyle/>
          <a:p>
            <a:endParaRPr lang="en-US"/>
          </a:p>
        </p:txBody>
      </p:sp>
      <p:sp>
        <p:nvSpPr>
          <p:cNvPr id="10" name="Text 8"/>
          <p:cNvSpPr txBox="1"/>
          <p:nvPr/>
        </p:nvSpPr>
        <p:spPr>
          <a:xfrm>
            <a:off x="8229600" y="2194560"/>
            <a:ext cx="3520440" cy="640080"/>
          </a:xfrm>
          <a:prstGeom prst="rect">
            <a:avLst/>
          </a:prstGeom>
          <a:noFill/>
          <a:ln/>
        </p:spPr>
        <p:txBody>
          <a:bodyPr wrap="square" lIns="0" tIns="0" rIns="0" bIns="0" rtlCol="0" anchor="ctr"/>
          <a:lstStyle/>
          <a:p>
            <a:pPr marL="0" indent="0" algn="ctr">
              <a:buNone/>
            </a:pPr>
            <a:r>
              <a:rPr lang="en-US" sz="2800" b="1" dirty="0">
                <a:solidFill>
                  <a:srgbClr val="C9A227"/>
                </a:solidFill>
                <a:latin typeface="Cambria" pitchFamily="34" charset="0"/>
                <a:ea typeface="Cambria" pitchFamily="34" charset="-122"/>
                <a:cs typeface="Cambria" pitchFamily="34" charset="-120"/>
              </a:rPr>
              <a:t>Stacking</a:t>
            </a:r>
            <a:endParaRPr lang="en-US" sz="2800" dirty="0"/>
          </a:p>
        </p:txBody>
      </p:sp>
      <p:sp>
        <p:nvSpPr>
          <p:cNvPr id="11" name="Text 9"/>
          <p:cNvSpPr txBox="1"/>
          <p:nvPr/>
        </p:nvSpPr>
        <p:spPr>
          <a:xfrm>
            <a:off x="8595360" y="2984360"/>
            <a:ext cx="3048000" cy="2227720"/>
          </a:xfrm>
          <a:prstGeom prst="rect">
            <a:avLst/>
          </a:prstGeom>
          <a:noFill/>
          <a:ln/>
        </p:spPr>
        <p:txBody>
          <a:bodyPr wrap="square" lIns="0" tIns="0" rIns="0" bIns="0" rtlCol="0" anchor="t"/>
          <a:lstStyle/>
          <a:p>
            <a:pPr algn="ctr"/>
            <a:r>
              <a:rPr lang="en-US">
                <a:solidFill>
                  <a:srgbClr val="FFFFFF"/>
                </a:solidFill>
                <a:latin typeface="Calibri" pitchFamily="34" charset="0"/>
                <a:ea typeface="Calibri" pitchFamily="34" charset="-122"/>
                <a:cs typeface="Calibri" pitchFamily="34" charset="-120"/>
              </a:rPr>
              <a:t>Put equal numbers of lower-income and higher-income voters in a district. Since research finds higher-income voters turn out at substantially higher rates, they’re more likely to end up with the representative they’d prefer.</a:t>
            </a:r>
            <a:endParaRPr lang="en-US"/>
          </a:p>
        </p:txBody>
      </p:sp>
      <p:sp>
        <p:nvSpPr>
          <p:cNvPr id="12" name="Text 10"/>
          <p:cNvSpPr txBox="1"/>
          <p:nvPr/>
        </p:nvSpPr>
        <p:spPr>
          <a:xfrm>
            <a:off x="457200" y="6236208"/>
            <a:ext cx="11430000" cy="274320"/>
          </a:xfrm>
          <a:prstGeom prst="rect">
            <a:avLst/>
          </a:prstGeom>
          <a:noFill/>
          <a:ln/>
        </p:spPr>
        <p:txBody>
          <a:bodyPr wrap="square" lIns="0" tIns="0" rIns="0" bIns="0" rtlCol="0" anchor="ctr"/>
          <a:lstStyle/>
          <a:p>
            <a:pPr marL="0" indent="0">
              <a:buNone/>
            </a:pPr>
            <a:r>
              <a:rPr lang="en-US" sz="850" i="1" dirty="0">
                <a:solidFill>
                  <a:srgbClr val="8A8FA3"/>
                </a:solidFill>
                <a:latin typeface="Calibri" pitchFamily="34" charset="0"/>
                <a:ea typeface="Calibri" pitchFamily="34" charset="-122"/>
                <a:cs typeface="Calibri" pitchFamily="34" charset="-120"/>
              </a:rPr>
              <a:t>Sources: SciLine, “When Redistricting Becomes Gerrymandering” guide</a:t>
            </a:r>
            <a:endParaRPr lang="en-US" sz="850" dirty="0"/>
          </a:p>
        </p:txBody>
      </p:sp>
      <p:sp>
        <p:nvSpPr>
          <p:cNvPr id="14" name="Text 12"/>
          <p:cNvSpPr txBox="1"/>
          <p:nvPr/>
        </p:nvSpPr>
        <p:spPr>
          <a:xfrm>
            <a:off x="11521440" y="6537960"/>
            <a:ext cx="365760" cy="274320"/>
          </a:xfrm>
          <a:prstGeom prst="rect">
            <a:avLst/>
          </a:prstGeom>
          <a:noFill/>
          <a:ln/>
        </p:spPr>
        <p:txBody>
          <a:bodyPr wrap="square" lIns="0" tIns="0" rIns="0" bIns="0" rtlCol="0" anchor="ctr"/>
          <a:lstStyle/>
          <a:p>
            <a:pPr marL="0" indent="0" algn="r">
              <a:buNone/>
            </a:pPr>
            <a:r>
              <a:rPr lang="en-US" sz="900" dirty="0">
                <a:solidFill>
                  <a:srgbClr val="8A8FA3"/>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85000"/>
          </a:schemeClr>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1E2761"/>
          </a:solidFill>
          <a:ln/>
        </p:spPr>
        <p:txBody>
          <a:bodyPr/>
          <a:lstStyle/>
          <a:p>
            <a:endParaRPr lang="en-US"/>
          </a:p>
        </p:txBody>
      </p:sp>
      <p:sp>
        <p:nvSpPr>
          <p:cNvPr id="3" name="Text 1"/>
          <p:cNvSpPr txBox="1"/>
          <p:nvPr/>
        </p:nvSpPr>
        <p:spPr>
          <a:xfrm>
            <a:off x="457200" y="640080"/>
            <a:ext cx="3383280" cy="1554480"/>
          </a:xfrm>
          <a:prstGeom prst="rect">
            <a:avLst/>
          </a:prstGeom>
          <a:noFill/>
          <a:ln/>
        </p:spPr>
        <p:txBody>
          <a:bodyPr wrap="square" lIns="0" tIns="0" rIns="0" bIns="0" rtlCol="0" anchor="ctr"/>
          <a:lstStyle/>
          <a:p>
            <a:pPr marL="0" indent="0">
              <a:lnSpc>
                <a:spcPct val="105000"/>
              </a:lnSpc>
              <a:buNone/>
            </a:pPr>
            <a:r>
              <a:rPr lang="en-US" sz="2700" b="1" dirty="0">
                <a:solidFill>
                  <a:srgbClr val="FFFFFF"/>
                </a:solidFill>
                <a:latin typeface="Cambria" pitchFamily="34" charset="0"/>
                <a:ea typeface="Cambria" pitchFamily="34" charset="-122"/>
                <a:cs typeface="Cambria" pitchFamily="34" charset="-120"/>
              </a:rPr>
              <a:t>What the</a:t>
            </a:r>
            <a:endParaRPr lang="en-US" sz="2700" dirty="0"/>
          </a:p>
          <a:p>
            <a:pPr marL="0" indent="0">
              <a:lnSpc>
                <a:spcPct val="105000"/>
              </a:lnSpc>
              <a:buNone/>
            </a:pPr>
            <a:r>
              <a:rPr lang="en-US" sz="2700" b="1" dirty="0">
                <a:solidFill>
                  <a:srgbClr val="FFFFFF"/>
                </a:solidFill>
                <a:latin typeface="Cambria" pitchFamily="34" charset="0"/>
                <a:ea typeface="Cambria" pitchFamily="34" charset="-122"/>
                <a:cs typeface="Cambria" pitchFamily="34" charset="-120"/>
              </a:rPr>
              <a:t>research says</a:t>
            </a:r>
            <a:endParaRPr lang="en-US" sz="2700" dirty="0"/>
          </a:p>
        </p:txBody>
      </p:sp>
      <p:sp>
        <p:nvSpPr>
          <p:cNvPr id="4" name="Text 2"/>
          <p:cNvSpPr txBox="1"/>
          <p:nvPr/>
        </p:nvSpPr>
        <p:spPr>
          <a:xfrm>
            <a:off x="457200" y="2514600"/>
            <a:ext cx="3383280" cy="2377440"/>
          </a:xfrm>
          <a:prstGeom prst="rect">
            <a:avLst/>
          </a:prstGeom>
          <a:noFill/>
          <a:ln/>
        </p:spPr>
        <p:txBody>
          <a:bodyPr wrap="square" lIns="0" tIns="0" rIns="0" bIns="0" rtlCol="0" anchor="ctr"/>
          <a:lstStyle/>
          <a:p>
            <a:r>
              <a:rPr lang="en-US" i="1"/>
              <a:t>“The ‘efficiency gap’ captures whether a redistricting plan is potentially biased against a party by making that party waste more votes than the other.”</a:t>
            </a:r>
            <a:endParaRPr lang="en-US" sz="1500" i="1" dirty="0"/>
          </a:p>
        </p:txBody>
      </p:sp>
      <p:sp>
        <p:nvSpPr>
          <p:cNvPr id="5" name="Text 3"/>
          <p:cNvSpPr txBox="1"/>
          <p:nvPr/>
        </p:nvSpPr>
        <p:spPr>
          <a:xfrm>
            <a:off x="457200" y="5074920"/>
            <a:ext cx="3566160" cy="640080"/>
          </a:xfrm>
          <a:prstGeom prst="rect">
            <a:avLst/>
          </a:prstGeom>
          <a:noFill/>
          <a:ln/>
        </p:spPr>
        <p:txBody>
          <a:bodyPr wrap="square" lIns="0" tIns="0" rIns="0" bIns="0" rtlCol="0" anchor="ctr"/>
          <a:lstStyle/>
          <a:p>
            <a:pPr marL="0" indent="0">
              <a:lnSpc>
                <a:spcPct val="120000"/>
              </a:lnSpc>
              <a:buNone/>
            </a:pPr>
            <a:r>
              <a:rPr lang="en-US" sz="1200">
                <a:solidFill>
                  <a:srgbClr val="C9A227"/>
                </a:solidFill>
                <a:latin typeface="Calibri" pitchFamily="34" charset="0"/>
                <a:ea typeface="Calibri" pitchFamily="34" charset="-122"/>
                <a:cs typeface="Calibri" pitchFamily="34" charset="-120"/>
              </a:rPr>
              <a:t>— Barry Burden, director of the Elections Research Center at University of Wisconsin, Madison</a:t>
            </a:r>
            <a:endParaRPr lang="en-US" sz="1200" dirty="0"/>
          </a:p>
        </p:txBody>
      </p:sp>
      <p:sp>
        <p:nvSpPr>
          <p:cNvPr id="6" name="Text 4"/>
          <p:cNvSpPr txBox="1"/>
          <p:nvPr/>
        </p:nvSpPr>
        <p:spPr>
          <a:xfrm>
            <a:off x="457200" y="6126480"/>
            <a:ext cx="3566160" cy="502920"/>
          </a:xfrm>
          <a:prstGeom prst="rect">
            <a:avLst/>
          </a:prstGeom>
          <a:noFill/>
          <a:ln/>
        </p:spPr>
        <p:txBody>
          <a:bodyPr wrap="square" lIns="0" tIns="0" rIns="0" bIns="0" rtlCol="0" anchor="ctr"/>
          <a:lstStyle/>
          <a:p>
            <a:pPr marL="0" indent="0">
              <a:lnSpc>
                <a:spcPct val="120000"/>
              </a:lnSpc>
              <a:buNone/>
            </a:pPr>
            <a:r>
              <a:rPr lang="en-US" sz="950" i="1" dirty="0">
                <a:solidFill>
                  <a:srgbClr val="8A8FA3"/>
                </a:solidFill>
                <a:latin typeface="Calibri" pitchFamily="34" charset="0"/>
                <a:ea typeface="Calibri" pitchFamily="34" charset="-122"/>
                <a:cs typeface="Calibri" pitchFamily="34" charset="-120"/>
              </a:rPr>
              <a:t>Source: SciLine, “When Redistricting Becomes</a:t>
            </a:r>
            <a:endParaRPr lang="en-US" sz="950" dirty="0"/>
          </a:p>
          <a:p>
            <a:pPr marL="0" indent="0">
              <a:lnSpc>
                <a:spcPct val="120000"/>
              </a:lnSpc>
              <a:buNone/>
            </a:pPr>
            <a:r>
              <a:rPr lang="en-US" sz="950" i="1" dirty="0">
                <a:solidFill>
                  <a:srgbClr val="8A8FA3"/>
                </a:solidFill>
                <a:latin typeface="Calibri" pitchFamily="34" charset="0"/>
                <a:ea typeface="Calibri" pitchFamily="34" charset="-122"/>
                <a:cs typeface="Calibri" pitchFamily="34" charset="-120"/>
              </a:rPr>
              <a:t>Gerrymandering” guide</a:t>
            </a:r>
            <a:endParaRPr lang="en-US" sz="950" dirty="0"/>
          </a:p>
        </p:txBody>
      </p:sp>
      <p:sp>
        <p:nvSpPr>
          <p:cNvPr id="7" name="Text 5"/>
          <p:cNvSpPr txBox="1"/>
          <p:nvPr/>
        </p:nvSpPr>
        <p:spPr>
          <a:xfrm>
            <a:off x="4617720" y="502920"/>
            <a:ext cx="7040880" cy="548640"/>
          </a:xfrm>
          <a:prstGeom prst="rect">
            <a:avLst/>
          </a:prstGeom>
          <a:solidFill>
            <a:schemeClr val="tx1">
              <a:lumMod val="85000"/>
            </a:schemeClr>
          </a:solidFill>
          <a:ln/>
        </p:spPr>
        <p:txBody>
          <a:bodyPr wrap="square" lIns="0" tIns="0" rIns="0" bIns="0" rtlCol="0" anchor="ctr"/>
          <a:lstStyle/>
          <a:p>
            <a:pPr marL="0" indent="0">
              <a:lnSpc>
                <a:spcPct val="115000"/>
              </a:lnSpc>
              <a:buNone/>
            </a:pPr>
            <a:r>
              <a:rPr lang="en-US" sz="2000" b="1" dirty="0">
                <a:solidFill>
                  <a:srgbClr val="1E2761"/>
                </a:solidFill>
                <a:latin typeface="Calibri" pitchFamily="34" charset="0"/>
                <a:ea typeface="Calibri" pitchFamily="34" charset="-122"/>
                <a:cs typeface="Calibri" pitchFamily="34" charset="-120"/>
              </a:rPr>
              <a:t>Gerrymandering can be measured with </a:t>
            </a:r>
            <a:r>
              <a:rPr lang="en-US" sz="2000" b="1">
                <a:solidFill>
                  <a:srgbClr val="1E2761"/>
                </a:solidFill>
                <a:latin typeface="Calibri" pitchFamily="34" charset="0"/>
                <a:ea typeface="Calibri" pitchFamily="34" charset="-122"/>
                <a:cs typeface="Calibri" pitchFamily="34" charset="-120"/>
              </a:rPr>
              <a:t>statistical methods.</a:t>
            </a:r>
            <a:endParaRPr lang="en-US" sz="2000" dirty="0"/>
          </a:p>
        </p:txBody>
      </p:sp>
      <p:sp>
        <p:nvSpPr>
          <p:cNvPr id="8" name="Text 6"/>
          <p:cNvSpPr txBox="1"/>
          <p:nvPr/>
        </p:nvSpPr>
        <p:spPr>
          <a:xfrm>
            <a:off x="4617720" y="1097280"/>
            <a:ext cx="7040880" cy="1051560"/>
          </a:xfrm>
          <a:prstGeom prst="rect">
            <a:avLst/>
          </a:prstGeom>
          <a:noFill/>
          <a:ln/>
        </p:spPr>
        <p:txBody>
          <a:bodyPr wrap="square" lIns="0" tIns="0" rIns="0" bIns="0" rtlCol="0" anchor="ctr"/>
          <a:lstStyle/>
          <a:p>
            <a:pPr marL="0" indent="0">
              <a:buNone/>
            </a:pPr>
            <a:r>
              <a:rPr lang="en-US" sz="2000" dirty="0">
                <a:solidFill>
                  <a:srgbClr val="2B2B2B"/>
                </a:solidFill>
                <a:latin typeface="Calibri" pitchFamily="34" charset="0"/>
                <a:ea typeface="Calibri" pitchFamily="34" charset="-122"/>
                <a:cs typeface="Calibri" pitchFamily="34" charset="-120"/>
              </a:rPr>
              <a:t>Political scientists use measures like the </a:t>
            </a:r>
            <a:r>
              <a:rPr lang="en-US" sz="2000" u="sng" dirty="0">
                <a:solidFill>
                  <a:srgbClr val="2B2B2B"/>
                </a:solidFill>
                <a:latin typeface="Calibri" pitchFamily="34" charset="0"/>
                <a:ea typeface="Calibri" pitchFamily="34" charset="-122"/>
                <a:cs typeface="Calibri" pitchFamily="34" charset="-120"/>
              </a:rPr>
              <a:t>efficiency gap</a:t>
            </a:r>
            <a:r>
              <a:rPr lang="en-US" sz="2000" dirty="0">
                <a:solidFill>
                  <a:srgbClr val="2B2B2B"/>
                </a:solidFill>
                <a:latin typeface="Calibri" pitchFamily="34" charset="0"/>
                <a:ea typeface="Calibri" pitchFamily="34" charset="-122"/>
                <a:cs typeface="Calibri" pitchFamily="34" charset="-120"/>
              </a:rPr>
              <a:t>, which counts each party’s “wasted” votes, to detect a map’s partisan bias with mathematical rigor.</a:t>
            </a:r>
            <a:endParaRPr lang="en-US" sz="2000" dirty="0"/>
          </a:p>
        </p:txBody>
      </p:sp>
      <p:sp>
        <p:nvSpPr>
          <p:cNvPr id="9" name="Text 7"/>
          <p:cNvSpPr txBox="1"/>
          <p:nvPr/>
        </p:nvSpPr>
        <p:spPr>
          <a:xfrm>
            <a:off x="4617720" y="2468880"/>
            <a:ext cx="7040880" cy="914400"/>
          </a:xfrm>
          <a:prstGeom prst="rect">
            <a:avLst/>
          </a:prstGeom>
          <a:noFill/>
          <a:ln/>
        </p:spPr>
        <p:txBody>
          <a:bodyPr wrap="square" lIns="0" tIns="0" rIns="0" bIns="0" rtlCol="0" anchor="ctr"/>
          <a:lstStyle/>
          <a:p>
            <a:pPr marL="0" indent="0">
              <a:lnSpc>
                <a:spcPct val="115000"/>
              </a:lnSpc>
              <a:buNone/>
            </a:pPr>
            <a:r>
              <a:rPr lang="en-US" sz="2000" b="1">
                <a:solidFill>
                  <a:srgbClr val="1E2761"/>
                </a:solidFill>
                <a:latin typeface="Calibri" pitchFamily="34" charset="0"/>
                <a:cs typeface="Calibri" pitchFamily="34" charset="-120"/>
              </a:rPr>
              <a:t>Higher-income voting presincts turn out at much higher rates </a:t>
            </a:r>
            <a:endParaRPr lang="en-US" sz="2000" dirty="0"/>
          </a:p>
        </p:txBody>
      </p:sp>
      <p:sp>
        <p:nvSpPr>
          <p:cNvPr id="10" name="Text 8"/>
          <p:cNvSpPr txBox="1"/>
          <p:nvPr/>
        </p:nvSpPr>
        <p:spPr>
          <a:xfrm>
            <a:off x="4617720" y="3246120"/>
            <a:ext cx="7040880" cy="1828800"/>
          </a:xfrm>
          <a:prstGeom prst="rect">
            <a:avLst/>
          </a:prstGeom>
          <a:noFill/>
          <a:ln/>
        </p:spPr>
        <p:txBody>
          <a:bodyPr wrap="square" lIns="0" tIns="0" rIns="0" bIns="0" rtlCol="0" anchor="ctr"/>
          <a:lstStyle/>
          <a:p>
            <a:r>
              <a:rPr lang="en-US" sz="2000">
                <a:solidFill>
                  <a:schemeClr val="bg1"/>
                </a:solidFill>
                <a:latin typeface="Calibri" panose="020F0502020204030204" pitchFamily="34" charset="0"/>
                <a:cs typeface="Calibri" panose="020F0502020204030204" pitchFamily="34" charset="0"/>
              </a:rPr>
              <a:t>A 2025 nationwide precinct-level study of the 2020 presidential election found a 27-percentage-point turnout gap between the highest- and lowest-income precincts. This indicates why ”stacking” works. </a:t>
            </a:r>
            <a:endParaRPr lang="en-US" sz="2000" dirty="0">
              <a:solidFill>
                <a:schemeClr val="bg1"/>
              </a:solidFill>
              <a:latin typeface="Calibri" panose="020F0502020204030204" pitchFamily="34" charset="0"/>
              <a:cs typeface="Calibri" panose="020F0502020204030204" pitchFamily="34" charset="0"/>
            </a:endParaRPr>
          </a:p>
        </p:txBody>
      </p:sp>
      <p:sp>
        <p:nvSpPr>
          <p:cNvPr id="11" name="Text 9"/>
          <p:cNvSpPr txBox="1"/>
          <p:nvPr/>
        </p:nvSpPr>
        <p:spPr>
          <a:xfrm>
            <a:off x="4617720" y="5212080"/>
            <a:ext cx="7040880" cy="914400"/>
          </a:xfrm>
          <a:prstGeom prst="rect">
            <a:avLst/>
          </a:prstGeom>
          <a:noFill/>
          <a:ln/>
        </p:spPr>
        <p:txBody>
          <a:bodyPr wrap="square" lIns="0" tIns="0" rIns="0" bIns="0" rtlCol="0" anchor="ctr"/>
          <a:lstStyle/>
          <a:p>
            <a:pPr marL="0" indent="0">
              <a:lnSpc>
                <a:spcPct val="120000"/>
              </a:lnSpc>
              <a:buNone/>
            </a:pPr>
            <a:r>
              <a:rPr lang="en-US" sz="1900" b="1">
                <a:solidFill>
                  <a:srgbClr val="1E2761"/>
                </a:solidFill>
                <a:latin typeface="Calibri" pitchFamily="34" charset="0"/>
                <a:ea typeface="Calibri" pitchFamily="34" charset="-122"/>
                <a:cs typeface="Calibri" pitchFamily="34" charset="-120"/>
              </a:rPr>
              <a:t>Most people have no idea how redistricting is handled in their state.</a:t>
            </a:r>
            <a:endParaRPr lang="en-US" sz="1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C5B216A-3A9B-3381-361A-49A80684B9F5}"/>
              </a:ext>
            </a:extLst>
          </p:cNvPr>
          <p:cNvPicPr>
            <a:picLocks noChangeAspect="1"/>
          </p:cNvPicPr>
          <p:nvPr/>
        </p:nvPicPr>
        <p:blipFill>
          <a:blip r:embed="rId2"/>
          <a:stretch>
            <a:fillRect/>
          </a:stretch>
        </p:blipFill>
        <p:spPr>
          <a:xfrm>
            <a:off x="1687285" y="1569353"/>
            <a:ext cx="9649305" cy="5158018"/>
          </a:xfrm>
          <a:prstGeom prst="rect">
            <a:avLst/>
          </a:prstGeom>
        </p:spPr>
      </p:pic>
      <p:sp>
        <p:nvSpPr>
          <p:cNvPr id="3" name="TextBox 2">
            <a:extLst>
              <a:ext uri="{FF2B5EF4-FFF2-40B4-BE49-F238E27FC236}">
                <a16:creationId xmlns:a16="http://schemas.microsoft.com/office/drawing/2014/main" id="{61C37F65-D079-7E0A-AC79-B507DDC82A7C}"/>
              </a:ext>
            </a:extLst>
          </p:cNvPr>
          <p:cNvSpPr txBox="1"/>
          <p:nvPr/>
        </p:nvSpPr>
        <p:spPr>
          <a:xfrm>
            <a:off x="250370" y="315685"/>
            <a:ext cx="11941629" cy="954107"/>
          </a:xfrm>
          <a:prstGeom prst="rect">
            <a:avLst/>
          </a:prstGeom>
          <a:noFill/>
        </p:spPr>
        <p:txBody>
          <a:bodyPr wrap="square" rtlCol="0">
            <a:spAutoFit/>
          </a:bodyPr>
          <a:lstStyle/>
          <a:p>
            <a:r>
              <a:rPr lang="en-US" sz="2800" b="1"/>
              <a:t>Useful tool: </a:t>
            </a:r>
            <a:r>
              <a:rPr lang="en-US" sz="2800"/>
              <a:t>Planscore.org has interactive maps that use statistical measures to assess the fairess of each state’s redistricting maps.</a:t>
            </a:r>
          </a:p>
        </p:txBody>
      </p:sp>
    </p:spTree>
    <p:extLst>
      <p:ext uri="{BB962C8B-B14F-4D97-AF65-F5344CB8AC3E}">
        <p14:creationId xmlns:p14="http://schemas.microsoft.com/office/powerpoint/2010/main" val="1736227398"/>
      </p:ext>
    </p:extLst>
  </p:cSld>
  <p:clrMapOvr>
    <a:masterClrMapping/>
  </p:clrMapOvr>
</p:sld>
</file>

<file path=ppt/theme/theme1.xml><?xml version="1.0" encoding="utf-8"?>
<a:theme xmlns:a="http://schemas.openxmlformats.org/drawingml/2006/main" name="GlowVTI">
  <a:themeElements>
    <a:clrScheme name="Glow">
      <a:dk1>
        <a:sysClr val="windowText" lastClr="000000"/>
      </a:dk1>
      <a:lt1>
        <a:sysClr val="window" lastClr="FFFFFF"/>
      </a:lt1>
      <a:dk2>
        <a:srgbClr val="000000"/>
      </a:dk2>
      <a:lt2>
        <a:srgbClr val="F2F2F2"/>
      </a:lt2>
      <a:accent1>
        <a:srgbClr val="00BAC8"/>
      </a:accent1>
      <a:accent2>
        <a:srgbClr val="794DFF"/>
      </a:accent2>
      <a:accent3>
        <a:srgbClr val="00D17D"/>
      </a:accent3>
      <a:accent4>
        <a:srgbClr val="E69500"/>
      </a:accent4>
      <a:accent5>
        <a:srgbClr val="FE5D21"/>
      </a:accent5>
      <a:accent6>
        <a:srgbClr val="404040"/>
      </a:accent6>
      <a:hlink>
        <a:srgbClr val="3E8FF1"/>
      </a:hlink>
      <a:folHlink>
        <a:srgbClr val="939393"/>
      </a:folHlink>
    </a:clrScheme>
    <a:fontScheme name="Blur">
      <a:majorFont>
        <a:latin typeface="Bell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lowVTI" id="{D5B5AA20-F6D3-43B8-AF6B-ECAF69256418}" vid="{93025AB5-1D44-4CD3-9BC3-729F6E11E0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1846</TotalTime>
  <Words>1928</Words>
  <Application>Microsoft Macintosh PowerPoint</Application>
  <PresentationFormat>Widescreen</PresentationFormat>
  <Paragraphs>174</Paragraphs>
  <Slides>26</Slides>
  <Notes>15</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Aptos</vt:lpstr>
      <vt:lpstr>Arial</vt:lpstr>
      <vt:lpstr>Avenir Next LT Pro</vt:lpstr>
      <vt:lpstr>Bell MT</vt:lpstr>
      <vt:lpstr>Calibri</vt:lpstr>
      <vt:lpstr>Cambria</vt:lpstr>
      <vt:lpstr>GlowVTI</vt:lpstr>
      <vt:lpstr>Evidence-based election coverage: A toolkit for journalists </vt:lpstr>
      <vt:lpstr>Who am I?</vt:lpstr>
      <vt:lpstr>What’s SciLine? </vt:lpstr>
      <vt:lpstr>Expert Matching Service</vt:lpstr>
      <vt:lpstr>Crash Courses</vt:lpstr>
      <vt:lpstr>Reporting resources </vt:lpstr>
      <vt:lpstr>Introducing the evidence-based election coverage toolkit</vt:lpstr>
      <vt:lpstr>PowerPoint Presentation</vt:lpstr>
      <vt:lpstr>Beyond the horse race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Carmen Nobel</dc:creator>
  <cp:lastModifiedBy>Carmen Nobel</cp:lastModifiedBy>
  <cp:revision>2</cp:revision>
  <dcterms:created xsi:type="dcterms:W3CDTF">2026-09-12T20:27:08Z</dcterms:created>
  <dcterms:modified xsi:type="dcterms:W3CDTF">2026-09-14T03:13:28Z</dcterms:modified>
</cp:coreProperties>
</file>