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1" roundtripDataSignature="AMtx7mihoE66Y5fiiTXRlJbOOLtL/X5D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customschemas.google.com/relationships/presentationmetadata" Target="meta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" name="Google Shape;3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ea207275eb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ea207275eb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ea207275eb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ea207275eb_0_1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ea207275eb_0_1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ea207275eb_0_1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ea207275eb_0_1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ea207275eb_0_1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ea207275eb_0_1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ea207275eb_0_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ea207275eb_0_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ea207275eb_0_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ea207275eb_0_3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3ea207275eb_0_3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3ea207275eb_0_30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ea207275eb_0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g3ea207275eb_0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3ea207275eb_0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ea207275eb_0_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g3ea207275eb_0_1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3ea207275eb_0_1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ea207275eb_0_4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g3ea207275eb_0_4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g3ea207275eb_0_4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ea207275eb_0_4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g3ea207275eb_0_4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g3ea207275eb_0_4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ea207275eb_0_4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g3ea207275eb_0_4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g3ea207275eb_0_4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ea207275eb_0_4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g3ea207275eb_0_4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g3ea207275eb_0_4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ea207275eb_0_4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g3ea207275eb_0_4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g3ea207275eb_0_4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ea207275eb_0_5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g3ea207275eb_0_5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g3ea207275eb_0_5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ea207275eb_0_5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g3ea207275eb_0_5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g3ea207275eb_0_5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ea207275eb_0_5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g3ea207275eb_0_5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3ea207275eb_0_5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ea207275eb_0_5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0" name="Google Shape;590;g3ea207275eb_0_5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g3ea207275eb_0_5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2" name="Google Shape;60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9" name="Google Shape;61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.png"/><Relationship Id="rId7" Type="http://schemas.openxmlformats.org/officeDocument/2006/relationships/image" Target="../media/image7.png"/><Relationship Id="rId8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22.png"/><Relationship Id="rId6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28.png"/><Relationship Id="rId6" Type="http://schemas.openxmlformats.org/officeDocument/2006/relationships/image" Target="../media/image11.png"/><Relationship Id="rId7" Type="http://schemas.openxmlformats.org/officeDocument/2006/relationships/image" Target="../media/image14.png"/><Relationship Id="rId8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36.png"/><Relationship Id="rId5" Type="http://schemas.openxmlformats.org/officeDocument/2006/relationships/image" Target="../media/image20.png"/><Relationship Id="rId6" Type="http://schemas.openxmlformats.org/officeDocument/2006/relationships/image" Target="../media/image33.png"/><Relationship Id="rId7" Type="http://schemas.openxmlformats.org/officeDocument/2006/relationships/image" Target="../media/image17.png"/><Relationship Id="rId8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1.png"/><Relationship Id="rId6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30.png"/><Relationship Id="rId5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8.png"/><Relationship Id="rId4" Type="http://schemas.openxmlformats.org/officeDocument/2006/relationships/image" Target="../media/image46.png"/><Relationship Id="rId5" Type="http://schemas.openxmlformats.org/officeDocument/2006/relationships/image" Target="../media/image5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5" Type="http://schemas.openxmlformats.org/officeDocument/2006/relationships/image" Target="../media/image3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2.png"/><Relationship Id="rId4" Type="http://schemas.openxmlformats.org/officeDocument/2006/relationships/image" Target="../media/image50.png"/><Relationship Id="rId5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Relationship Id="rId4" Type="http://schemas.openxmlformats.org/officeDocument/2006/relationships/image" Target="../media/image3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623115" y="397530"/>
            <a:ext cx="82296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9600"/>
              <a:buFont typeface="Impact"/>
              <a:buNone/>
            </a:pPr>
            <a:r>
              <a:rPr b="1" lang="en-US" sz="9600">
                <a:solidFill>
                  <a:srgbClr val="00F5A0"/>
                </a:solidFill>
                <a:latin typeface="Impact"/>
                <a:ea typeface="Impact"/>
                <a:cs typeface="Impact"/>
                <a:sym typeface="Impact"/>
              </a:rPr>
              <a:t>OSINT 101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649169" y="2092612"/>
            <a:ext cx="36264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Impact"/>
              <a:buNone/>
            </a:pPr>
            <a:r>
              <a:rPr b="1" i="0" lang="en-US" sz="6400" u="none" cap="none" strike="noStrik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TRAINING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320046" y="3083275"/>
            <a:ext cx="36927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Open-Source Intelligence </a:t>
            </a:r>
            <a:r>
              <a:rPr b="1" lang="en-US" sz="1600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b="1" i="0" lang="en-US" sz="16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 Journalis</a:t>
            </a:r>
            <a:r>
              <a:rPr b="1" lang="en-US" sz="1600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ts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320040" y="3639312"/>
            <a:ext cx="3200400" cy="1829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320040" y="3703320"/>
            <a:ext cx="548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Janhvi Mohan Bhojwani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320040" y="3977640"/>
            <a:ext cx="6858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National Press Foundation Widening the Pipeline Fellowship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320040" y="422452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Monday, June 8, 2026  ·  Session 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4343805" y="2050025"/>
            <a:ext cx="1005900" cy="10059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" name="Google Shape;2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8138" y="231767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"/>
          <p:cNvSpPr/>
          <p:nvPr/>
        </p:nvSpPr>
        <p:spPr>
          <a:xfrm>
            <a:off x="5540725" y="3494888"/>
            <a:ext cx="1005900" cy="10059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6737645" y="2043325"/>
            <a:ext cx="1005900" cy="10059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8" name="Google Shape;2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5065" y="3769238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"/>
          <p:cNvSpPr/>
          <p:nvPr/>
        </p:nvSpPr>
        <p:spPr>
          <a:xfrm>
            <a:off x="4343805" y="3494900"/>
            <a:ext cx="1005900" cy="10059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" name="Google Shape;3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18150" y="37994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"/>
          <p:cNvSpPr/>
          <p:nvPr/>
        </p:nvSpPr>
        <p:spPr>
          <a:xfrm>
            <a:off x="5540725" y="2022625"/>
            <a:ext cx="1005900" cy="10059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" name="Google Shape;3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5070" y="229697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"/>
          <p:cNvSpPr/>
          <p:nvPr/>
        </p:nvSpPr>
        <p:spPr>
          <a:xfrm>
            <a:off x="6737645" y="3494900"/>
            <a:ext cx="1005900" cy="10059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" name="Google Shape;3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11990" y="36963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0" y="4800600"/>
            <a:ext cx="91440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6" name="Google Shape;3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011995" y="23431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320040" y="548640"/>
            <a:ext cx="8229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Today's Agenda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320040" y="1298448"/>
            <a:ext cx="8503800" cy="5943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320040" y="1298448"/>
            <a:ext cx="73152" cy="59436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996050" y="1426450"/>
            <a:ext cx="5074200" cy="274200"/>
          </a:xfrm>
          <a:prstGeom prst="rect">
            <a:avLst/>
          </a:prstGeom>
          <a:solidFill>
            <a:srgbClr val="6B9E88"/>
          </a:solidFill>
          <a:ln cap="flat" cmpd="sng" w="12700">
            <a:solidFill>
              <a:srgbClr val="6B9E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1078850" y="1426425"/>
            <a:ext cx="294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What is OSINT + how it's used in journalism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320040" y="2029968"/>
            <a:ext cx="8503800" cy="5943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320040" y="2029968"/>
            <a:ext cx="73152" cy="59436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2"/>
          <p:cNvSpPr/>
          <p:nvPr/>
        </p:nvSpPr>
        <p:spPr>
          <a:xfrm flipH="1">
            <a:off x="996050" y="2189975"/>
            <a:ext cx="5074200" cy="274200"/>
          </a:xfrm>
          <a:prstGeom prst="rect">
            <a:avLst/>
          </a:prstGeom>
          <a:solidFill>
            <a:srgbClr val="6B9E88"/>
          </a:solidFill>
          <a:ln cap="flat" cmpd="sng" w="12700">
            <a:solidFill>
              <a:srgbClr val="6B9E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1078850" y="2167075"/>
            <a:ext cx="4991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Skills</a:t>
            </a:r>
            <a:r>
              <a:rPr b="0" i="0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: search</a:t>
            </a:r>
            <a:r>
              <a:rPr lang="en-US" sz="13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, verification, </a:t>
            </a:r>
            <a:r>
              <a:rPr b="0" i="0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metadata, reverse image search, geolocation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320040" y="2761488"/>
            <a:ext cx="8503920" cy="59436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320040" y="2761488"/>
            <a:ext cx="73152" cy="59436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996050" y="2926075"/>
            <a:ext cx="5074200" cy="274200"/>
          </a:xfrm>
          <a:prstGeom prst="rect">
            <a:avLst/>
          </a:prstGeom>
          <a:solidFill>
            <a:srgbClr val="6B9E88"/>
          </a:solidFill>
          <a:ln cap="flat" cmpd="sng" w="12700">
            <a:solidFill>
              <a:srgbClr val="6B9E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1078844" y="2898600"/>
            <a:ext cx="3150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Tips, tricks &amp; what to watch out for</a:t>
            </a:r>
            <a:endParaRPr sz="13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320040" y="3506758"/>
            <a:ext cx="8503800" cy="5943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320040" y="3493008"/>
            <a:ext cx="73152" cy="59436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996047" y="3653100"/>
            <a:ext cx="5074200" cy="274200"/>
          </a:xfrm>
          <a:prstGeom prst="rect">
            <a:avLst/>
          </a:prstGeom>
          <a:solidFill>
            <a:srgbClr val="6B9E88"/>
          </a:solidFill>
          <a:ln cap="flat" cmpd="sng" w="12700">
            <a:solidFill>
              <a:srgbClr val="6B9E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1078845" y="3630150"/>
            <a:ext cx="3280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Case studies: real verification scenarios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320040" y="4224528"/>
            <a:ext cx="8503920" cy="59436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320040" y="4224528"/>
            <a:ext cx="73152" cy="59436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2"/>
          <p:cNvSpPr/>
          <p:nvPr/>
        </p:nvSpPr>
        <p:spPr>
          <a:xfrm flipH="1">
            <a:off x="996025" y="4389125"/>
            <a:ext cx="5074200" cy="274200"/>
          </a:xfrm>
          <a:prstGeom prst="rect">
            <a:avLst/>
          </a:prstGeom>
          <a:solidFill>
            <a:srgbClr val="6B9E88"/>
          </a:solidFill>
          <a:ln cap="flat" cmpd="sng" w="12700">
            <a:solidFill>
              <a:srgbClr val="6B9E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1078795" y="4389100"/>
            <a:ext cx="3764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Takeaways, Resources, </a:t>
            </a:r>
            <a:r>
              <a:rPr b="0" i="0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Q&amp;A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320040" y="4846320"/>
            <a:ext cx="8503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320015" y="1289326"/>
            <a:ext cx="73200" cy="594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320015" y="2029988"/>
            <a:ext cx="73200" cy="594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2"/>
          <p:cNvSpPr/>
          <p:nvPr/>
        </p:nvSpPr>
        <p:spPr>
          <a:xfrm>
            <a:off x="320015" y="3493025"/>
            <a:ext cx="73200" cy="594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320015" y="4224513"/>
            <a:ext cx="73200" cy="594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BASICS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400515" y="749403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What is OSINT?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429815" y="1730065"/>
            <a:ext cx="5303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Open-Source Intelligence:</a:t>
            </a:r>
            <a:endParaRPr sz="1800">
              <a:solidFill>
                <a:srgbClr val="D8F0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400"/>
              <a:buFont typeface="Calibri"/>
              <a:buNone/>
            </a:pPr>
            <a:r>
              <a:rPr lang="en-US" sz="18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Researching, gathering and analyzing free </a:t>
            </a:r>
            <a:endParaRPr sz="1800">
              <a:solidFill>
                <a:srgbClr val="D8F0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400"/>
              <a:buFont typeface="Calibri"/>
              <a:buNone/>
            </a:pPr>
            <a:r>
              <a:rPr lang="en-US" sz="18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and publicly available information online to </a:t>
            </a:r>
            <a:endParaRPr sz="1800">
              <a:solidFill>
                <a:srgbClr val="D8F0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400"/>
              <a:buFont typeface="Calibri"/>
              <a:buNone/>
            </a:pPr>
            <a:r>
              <a:rPr lang="en-US" sz="18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have a fuller understanding of something</a:t>
            </a:r>
            <a:endParaRPr sz="1800">
              <a:solidFill>
                <a:srgbClr val="D8F0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5943565" y="2057385"/>
            <a:ext cx="2743200" cy="21945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2" name="Google Shape;8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765" y="1924808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3"/>
          <p:cNvSpPr/>
          <p:nvPr/>
        </p:nvSpPr>
        <p:spPr>
          <a:xfrm>
            <a:off x="358640" y="3337480"/>
            <a:ext cx="2697600" cy="9144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3"/>
          <p:cNvSpPr/>
          <p:nvPr/>
        </p:nvSpPr>
        <p:spPr>
          <a:xfrm>
            <a:off x="363928" y="4251955"/>
            <a:ext cx="2697600" cy="54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3"/>
          <p:cNvSpPr/>
          <p:nvPr/>
        </p:nvSpPr>
        <p:spPr>
          <a:xfrm>
            <a:off x="400525" y="3410745"/>
            <a:ext cx="2423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Social Media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400525" y="3753597"/>
            <a:ext cx="242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X, Telegram, TikTok, Instagram, Facebook, Snapc</a:t>
            </a:r>
            <a:r>
              <a:rPr lang="en-US" sz="1050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hat, YouTube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3151038" y="3337480"/>
            <a:ext cx="2697600" cy="9144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"/>
          <p:cNvSpPr/>
          <p:nvPr/>
        </p:nvSpPr>
        <p:spPr>
          <a:xfrm>
            <a:off x="3150975" y="4251955"/>
            <a:ext cx="2697600" cy="54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3"/>
          <p:cNvSpPr/>
          <p:nvPr/>
        </p:nvSpPr>
        <p:spPr>
          <a:xfrm>
            <a:off x="3249735" y="3374070"/>
            <a:ext cx="2423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Satellite Imagery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3223273" y="3703347"/>
            <a:ext cx="242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Google Maps</a:t>
            </a:r>
            <a:r>
              <a:rPr lang="en-US" sz="1050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, Mapillary, Google Earth, NASA Worldview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943635" y="3287268"/>
            <a:ext cx="2697600" cy="9144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"/>
          <p:cNvSpPr/>
          <p:nvPr/>
        </p:nvSpPr>
        <p:spPr>
          <a:xfrm>
            <a:off x="5943585" y="4251955"/>
            <a:ext cx="2697600" cy="54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"/>
          <p:cNvSpPr/>
          <p:nvPr/>
        </p:nvSpPr>
        <p:spPr>
          <a:xfrm>
            <a:off x="6003845" y="3374132"/>
            <a:ext cx="2423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Public Records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6031270" y="3703347"/>
            <a:ext cx="242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Government databases, court filings, professional licenses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429815" y="4443965"/>
            <a:ext cx="8503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Industries using OSINT: Cybersecurity, Banking and Finance, Law Enforcement and Government, Marketing, Journalism and Research</a:t>
            </a:r>
            <a:endParaRPr b="0" i="1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ea207275eb_0_8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ea207275eb_0_8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ea207275eb_0_8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BASICS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ea207275eb_0_8"/>
          <p:cNvSpPr/>
          <p:nvPr/>
        </p:nvSpPr>
        <p:spPr>
          <a:xfrm>
            <a:off x="914390" y="605753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lang="en-US" sz="3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OSINT in journalism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ea207275eb_0_8"/>
          <p:cNvSpPr/>
          <p:nvPr/>
        </p:nvSpPr>
        <p:spPr>
          <a:xfrm>
            <a:off x="600040" y="1293902"/>
            <a:ext cx="8503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In journalism: breaking news verification · conflict documentation · accountability reporting · finding sources</a:t>
            </a:r>
            <a:r>
              <a:rPr i="1" lang="en-US" sz="12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-US" sz="12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· </a:t>
            </a:r>
            <a:r>
              <a:rPr i="1" lang="en-US" sz="12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weather/everyday situations </a:t>
            </a:r>
            <a:r>
              <a:rPr i="1" lang="en-US" sz="12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· elections misinformation monitoring · long term projects and investigations · social media profile of a mass shooting</a:t>
            </a:r>
            <a:endParaRPr i="1" sz="1200">
              <a:solidFill>
                <a:srgbClr val="D8F0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ea207275eb_0_8"/>
          <p:cNvSpPr txBox="1"/>
          <p:nvPr/>
        </p:nvSpPr>
        <p:spPr>
          <a:xfrm>
            <a:off x="185925" y="1659600"/>
            <a:ext cx="3424200" cy="17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●Digital First Responders: 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-"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Find, verify and obtain permission for user generated content (photos/videos by users who are not journalists) during breaking news and complicated situations. 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-"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Doing research to gather more information/leads as an incident escalates. 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-"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Verifying social media posts/profiles of people to use in a story. 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-"/>
            </a:pPr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Finding sources online for a story. 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" name="Google Shape;107;g3ea207275eb_0_8"/>
          <p:cNvCxnSpPr/>
          <p:nvPr/>
        </p:nvCxnSpPr>
        <p:spPr>
          <a:xfrm>
            <a:off x="4697025" y="1776700"/>
            <a:ext cx="43800" cy="2777700"/>
          </a:xfrm>
          <a:prstGeom prst="straightConnector1">
            <a:avLst/>
          </a:prstGeom>
          <a:noFill/>
          <a:ln cap="flat" cmpd="sng" w="38100">
            <a:solidFill>
              <a:srgbClr val="00F5A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" name="Google Shape;108;g3ea207275eb_0_8"/>
          <p:cNvCxnSpPr/>
          <p:nvPr/>
        </p:nvCxnSpPr>
        <p:spPr>
          <a:xfrm>
            <a:off x="4735450" y="2007275"/>
            <a:ext cx="428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g3ea207275eb_0_8"/>
          <p:cNvCxnSpPr/>
          <p:nvPr/>
        </p:nvCxnSpPr>
        <p:spPr>
          <a:xfrm flipH="1" rot="10800000">
            <a:off x="4697025" y="2489100"/>
            <a:ext cx="752100" cy="2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" name="Google Shape;110;g3ea207275eb_0_8"/>
          <p:cNvCxnSpPr/>
          <p:nvPr/>
        </p:nvCxnSpPr>
        <p:spPr>
          <a:xfrm flipH="1" rot="10800000">
            <a:off x="4697025" y="3160000"/>
            <a:ext cx="1284600" cy="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1" name="Google Shape;111;g3ea207275eb_0_8"/>
          <p:cNvCxnSpPr/>
          <p:nvPr/>
        </p:nvCxnSpPr>
        <p:spPr>
          <a:xfrm>
            <a:off x="4762900" y="4340225"/>
            <a:ext cx="21519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2" name="Google Shape;112;g3ea207275eb_0_8"/>
          <p:cNvCxnSpPr/>
          <p:nvPr/>
        </p:nvCxnSpPr>
        <p:spPr>
          <a:xfrm flipH="1" rot="10800000">
            <a:off x="4735450" y="3750113"/>
            <a:ext cx="1745700" cy="1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3" name="Google Shape;113;g3ea207275eb_0_8"/>
          <p:cNvSpPr txBox="1"/>
          <p:nvPr/>
        </p:nvSpPr>
        <p:spPr>
          <a:xfrm>
            <a:off x="5202075" y="1843038"/>
            <a:ext cx="17457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Incident occurs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ea207275eb_0_8"/>
          <p:cNvSpPr txBox="1"/>
          <p:nvPr/>
        </p:nvSpPr>
        <p:spPr>
          <a:xfrm>
            <a:off x="5470150" y="2306513"/>
            <a:ext cx="30795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Open source intelligence journalists begin </a:t>
            </a: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</a:t>
            </a: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the situation online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ea207275eb_0_8"/>
          <p:cNvSpPr txBox="1"/>
          <p:nvPr/>
        </p:nvSpPr>
        <p:spPr>
          <a:xfrm>
            <a:off x="6019950" y="2999225"/>
            <a:ext cx="2316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</a:rPr>
              <a:t>N</a:t>
            </a:r>
            <a:r>
              <a:rPr lang="en-US" sz="1200">
                <a:solidFill>
                  <a:schemeClr val="lt1"/>
                </a:solidFill>
              </a:rPr>
              <a:t>ews crews get to the scene 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16" name="Google Shape;116;g3ea207275eb_0_8"/>
          <p:cNvSpPr txBox="1"/>
          <p:nvPr/>
        </p:nvSpPr>
        <p:spPr>
          <a:xfrm>
            <a:off x="6437150" y="3569000"/>
            <a:ext cx="29916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</a:rPr>
              <a:t>Breaking news reporting is </a:t>
            </a:r>
            <a:r>
              <a:rPr lang="en-US" sz="1100">
                <a:solidFill>
                  <a:schemeClr val="lt1"/>
                </a:solidFill>
              </a:rPr>
              <a:t>published</a:t>
            </a:r>
            <a:r>
              <a:rPr lang="en-US" sz="1100">
                <a:solidFill>
                  <a:schemeClr val="lt1"/>
                </a:solidFill>
              </a:rPr>
              <a:t> 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17" name="Google Shape;117;g3ea207275eb_0_8"/>
          <p:cNvSpPr txBox="1"/>
          <p:nvPr/>
        </p:nvSpPr>
        <p:spPr>
          <a:xfrm>
            <a:off x="6991575" y="4194725"/>
            <a:ext cx="19653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</a:rPr>
              <a:t>Longer form reporting &amp; investigations published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a207275eb_0_192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ea207275eb_0_192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3ea207275eb_0_192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BASICS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ea207275eb_0_192"/>
          <p:cNvSpPr/>
          <p:nvPr/>
        </p:nvSpPr>
        <p:spPr>
          <a:xfrm>
            <a:off x="1269690" y="63649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lang="en-US" sz="3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OSINT in journalism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ea207275eb_0_192"/>
          <p:cNvSpPr/>
          <p:nvPr/>
        </p:nvSpPr>
        <p:spPr>
          <a:xfrm>
            <a:off x="320040" y="1627632"/>
            <a:ext cx="4133100" cy="14172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ea207275eb_0_192"/>
          <p:cNvSpPr/>
          <p:nvPr/>
        </p:nvSpPr>
        <p:spPr>
          <a:xfrm>
            <a:off x="320040" y="1627632"/>
            <a:ext cx="54900" cy="14172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9" name="Google Shape;129;g3ea207275eb_0_1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74650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3ea207275eb_0_192"/>
          <p:cNvSpPr/>
          <p:nvPr/>
        </p:nvSpPr>
        <p:spPr>
          <a:xfrm>
            <a:off x="886968" y="1719072"/>
            <a:ext cx="3474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Conflict UGC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ea207275eb_0_192"/>
          <p:cNvSpPr/>
          <p:nvPr/>
        </p:nvSpPr>
        <p:spPr>
          <a:xfrm>
            <a:off x="457200" y="2130552"/>
            <a:ext cx="3913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Verifying footage from wars in Gaza, Ukraine, Iran, and other conflict zones under deadline pressure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ea207275eb_0_192"/>
          <p:cNvSpPr/>
          <p:nvPr/>
        </p:nvSpPr>
        <p:spPr>
          <a:xfrm>
            <a:off x="4663440" y="1627632"/>
            <a:ext cx="4133100" cy="14172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ea207275eb_0_192"/>
          <p:cNvSpPr/>
          <p:nvPr/>
        </p:nvSpPr>
        <p:spPr>
          <a:xfrm>
            <a:off x="4663440" y="1627632"/>
            <a:ext cx="54900" cy="14172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4" name="Google Shape;134;g3ea207275eb_0_1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0600" y="174650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3ea207275eb_0_192"/>
          <p:cNvSpPr/>
          <p:nvPr/>
        </p:nvSpPr>
        <p:spPr>
          <a:xfrm>
            <a:off x="5230368" y="1719072"/>
            <a:ext cx="3474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Breaking News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3ea207275eb_0_192"/>
          <p:cNvSpPr/>
          <p:nvPr/>
        </p:nvSpPr>
        <p:spPr>
          <a:xfrm>
            <a:off x="4800600" y="2130552"/>
            <a:ext cx="3913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Rapid verification during live events: </a:t>
            </a:r>
            <a:r>
              <a:rPr lang="en-US" sz="11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protests</a:t>
            </a: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, mass casualty incidents, viral videos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ea207275eb_0_192"/>
          <p:cNvSpPr/>
          <p:nvPr/>
        </p:nvSpPr>
        <p:spPr>
          <a:xfrm>
            <a:off x="320040" y="3200400"/>
            <a:ext cx="4133100" cy="14172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ea207275eb_0_192"/>
          <p:cNvSpPr/>
          <p:nvPr/>
        </p:nvSpPr>
        <p:spPr>
          <a:xfrm>
            <a:off x="320040" y="3200400"/>
            <a:ext cx="54900" cy="14172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9" name="Google Shape;139;g3ea207275eb_0_1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" y="3319272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ea207275eb_0_192"/>
          <p:cNvSpPr/>
          <p:nvPr/>
        </p:nvSpPr>
        <p:spPr>
          <a:xfrm>
            <a:off x="886968" y="3291840"/>
            <a:ext cx="3474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Social Investigations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ea207275eb_0_192"/>
          <p:cNvSpPr/>
          <p:nvPr/>
        </p:nvSpPr>
        <p:spPr>
          <a:xfrm>
            <a:off x="457200" y="3703320"/>
            <a:ext cx="3913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Tracing identities across platforms, verifying social media profiles using public records and cross-linking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ea207275eb_0_192"/>
          <p:cNvSpPr/>
          <p:nvPr/>
        </p:nvSpPr>
        <p:spPr>
          <a:xfrm>
            <a:off x="4663440" y="3200400"/>
            <a:ext cx="4133100" cy="14172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3ea207275eb_0_192"/>
          <p:cNvSpPr/>
          <p:nvPr/>
        </p:nvSpPr>
        <p:spPr>
          <a:xfrm>
            <a:off x="4663440" y="3200400"/>
            <a:ext cx="54900" cy="14172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4" name="Google Shape;144;g3ea207275eb_0_19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0600" y="3319272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3ea207275eb_0_192"/>
          <p:cNvSpPr/>
          <p:nvPr/>
        </p:nvSpPr>
        <p:spPr>
          <a:xfrm>
            <a:off x="5230368" y="3291840"/>
            <a:ext cx="3474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Geolocation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ea207275eb_0_192"/>
          <p:cNvSpPr/>
          <p:nvPr/>
        </p:nvSpPr>
        <p:spPr>
          <a:xfrm>
            <a:off x="4800600" y="3703320"/>
            <a:ext cx="3913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Pinpointing locations from architectural details, road geometry, satellite imagery and street view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ea207275eb_0_167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ea207275eb_0_167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BASICS</a:t>
            </a:r>
            <a:endParaRPr b="1" sz="800">
              <a:solidFill>
                <a:srgbClr val="0D1F1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3ea207275eb_0_167"/>
          <p:cNvSpPr/>
          <p:nvPr/>
        </p:nvSpPr>
        <p:spPr>
          <a:xfrm>
            <a:off x="502940" y="627179"/>
            <a:ext cx="82296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</a:pPr>
            <a:r>
              <a:rPr b="1" lang="en-US" sz="3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OSINT in journalism</a:t>
            </a:r>
            <a:endParaRPr b="1" sz="3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5" name="Google Shape;155;g3ea207275eb_0_167"/>
          <p:cNvSpPr/>
          <p:nvPr/>
        </p:nvSpPr>
        <p:spPr>
          <a:xfrm>
            <a:off x="320050" y="1261875"/>
            <a:ext cx="4133100" cy="31386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ea207275eb_0_167"/>
          <p:cNvSpPr/>
          <p:nvPr/>
        </p:nvSpPr>
        <p:spPr>
          <a:xfrm>
            <a:off x="320040" y="1261872"/>
            <a:ext cx="4133100" cy="54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7" name="Google Shape;157;g3ea207275eb_0_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141732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ea207275eb_0_167"/>
          <p:cNvSpPr/>
          <p:nvPr/>
        </p:nvSpPr>
        <p:spPr>
          <a:xfrm>
            <a:off x="1097280" y="1389888"/>
            <a:ext cx="32004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800"/>
              <a:buFont typeface="Georgia"/>
              <a:buNone/>
            </a:pPr>
            <a:r>
              <a:rPr b="1" i="0" lang="en-US" sz="1800" u="none" cap="none" strike="noStrike">
                <a:solidFill>
                  <a:srgbClr val="00F5A0"/>
                </a:solidFill>
                <a:latin typeface="Georgia"/>
                <a:ea typeface="Georgia"/>
                <a:cs typeface="Georgia"/>
                <a:sym typeface="Georgia"/>
              </a:rPr>
              <a:t>User Generated Content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ea207275eb_0_167"/>
          <p:cNvSpPr/>
          <p:nvPr/>
        </p:nvSpPr>
        <p:spPr>
          <a:xfrm>
            <a:off x="1097280" y="1773936"/>
            <a:ext cx="320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UGC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ea207275eb_0_167"/>
          <p:cNvSpPr/>
          <p:nvPr/>
        </p:nvSpPr>
        <p:spPr>
          <a:xfrm>
            <a:off x="466288" y="2052828"/>
            <a:ext cx="3840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Posts, pictures, and videos created by members of the public who are not </a:t>
            </a:r>
            <a:r>
              <a:rPr lang="en-US" sz="13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affiliated with</a:t>
            </a:r>
            <a:r>
              <a:rPr b="0" i="0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 the media.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ea207275eb_0_167"/>
          <p:cNvSpPr/>
          <p:nvPr/>
        </p:nvSpPr>
        <p:spPr>
          <a:xfrm>
            <a:off x="475488" y="2852928"/>
            <a:ext cx="3657600" cy="18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3ea207275eb_0_167"/>
          <p:cNvSpPr/>
          <p:nvPr/>
        </p:nvSpPr>
        <p:spPr>
          <a:xfrm>
            <a:off x="457188" y="2619755"/>
            <a:ext cx="36576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Examples: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ea207275eb_0_167"/>
          <p:cNvSpPr/>
          <p:nvPr/>
        </p:nvSpPr>
        <p:spPr>
          <a:xfrm>
            <a:off x="457188" y="2875650"/>
            <a:ext cx="3749100" cy="15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68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 bystander's video of a crash posted to X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Instagram reels from a protest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Telegram footage from a conflict zone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 Facebook Live from the scene of an incident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ea207275eb_0_167"/>
          <p:cNvSpPr/>
          <p:nvPr/>
        </p:nvSpPr>
        <p:spPr>
          <a:xfrm>
            <a:off x="4681725" y="1261875"/>
            <a:ext cx="4133100" cy="31386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3ea207275eb_0_167"/>
          <p:cNvSpPr/>
          <p:nvPr/>
        </p:nvSpPr>
        <p:spPr>
          <a:xfrm>
            <a:off x="4681728" y="1261872"/>
            <a:ext cx="4133100" cy="549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6" name="Google Shape;166;g3ea207275eb_0_1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46320" y="141732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3ea207275eb_0_167"/>
          <p:cNvSpPr/>
          <p:nvPr/>
        </p:nvSpPr>
        <p:spPr>
          <a:xfrm>
            <a:off x="5440680" y="1389888"/>
            <a:ext cx="3291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C97A"/>
              </a:buClr>
              <a:buSzPts val="1800"/>
              <a:buFont typeface="Georgia"/>
              <a:buNone/>
            </a:pPr>
            <a:r>
              <a:rPr b="1" i="0" lang="en-US" sz="1800" u="none" cap="none" strike="noStrike">
                <a:solidFill>
                  <a:srgbClr val="00C97A"/>
                </a:solidFill>
                <a:latin typeface="Georgia"/>
                <a:ea typeface="Georgia"/>
                <a:cs typeface="Georgia"/>
                <a:sym typeface="Georgia"/>
              </a:rPr>
              <a:t>Open Source Intelligence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ea207275eb_0_167"/>
          <p:cNvSpPr/>
          <p:nvPr/>
        </p:nvSpPr>
        <p:spPr>
          <a:xfrm>
            <a:off x="5440680" y="1773936"/>
            <a:ext cx="3291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OSINT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ea207275eb_0_167"/>
          <p:cNvSpPr/>
          <p:nvPr/>
        </p:nvSpPr>
        <p:spPr>
          <a:xfrm>
            <a:off x="4828032" y="2148840"/>
            <a:ext cx="3840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Analy</a:t>
            </a:r>
            <a:r>
              <a:rPr lang="en-US" sz="13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ing and verifying content using free online tools and publicly available information.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ea207275eb_0_167"/>
          <p:cNvSpPr/>
          <p:nvPr/>
        </p:nvSpPr>
        <p:spPr>
          <a:xfrm>
            <a:off x="4828032" y="2852928"/>
            <a:ext cx="3657600" cy="18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ea207275eb_0_167"/>
          <p:cNvSpPr/>
          <p:nvPr/>
        </p:nvSpPr>
        <p:spPr>
          <a:xfrm>
            <a:off x="4828032" y="2682780"/>
            <a:ext cx="36576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What it lets you do: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ea207275eb_0_167"/>
          <p:cNvSpPr/>
          <p:nvPr/>
        </p:nvSpPr>
        <p:spPr>
          <a:xfrm>
            <a:off x="4782282" y="2938675"/>
            <a:ext cx="3749100" cy="15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68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Geolocate a video to a specific street corner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Confirm when a video was originally posted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Trace a social media profile across platforms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Cross-match two UGC videos to each other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ea207275eb_0_167"/>
          <p:cNvSpPr/>
          <p:nvPr/>
        </p:nvSpPr>
        <p:spPr>
          <a:xfrm>
            <a:off x="320040" y="4983480"/>
            <a:ext cx="8503800" cy="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ea207275eb_0_167"/>
          <p:cNvSpPr/>
          <p:nvPr/>
        </p:nvSpPr>
        <p:spPr>
          <a:xfrm>
            <a:off x="457200" y="4983480"/>
            <a:ext cx="8321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ea207275eb_0_167"/>
          <p:cNvSpPr txBox="1"/>
          <p:nvPr/>
        </p:nvSpPr>
        <p:spPr>
          <a:xfrm>
            <a:off x="448300" y="4576275"/>
            <a:ext cx="79980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</a:rPr>
              <a:t>When assessing a video, always be skeptical and stop to ask yourself “how do I know what this video claims?” 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ea207275eb_0_67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ea207275eb_0_67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BASICS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3ea207275eb_0_67"/>
          <p:cNvSpPr/>
          <p:nvPr/>
        </p:nvSpPr>
        <p:spPr>
          <a:xfrm>
            <a:off x="538165" y="491665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lang="en-US" sz="3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User Generated Content (UGC)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ea207275eb_0_67"/>
          <p:cNvSpPr/>
          <p:nvPr/>
        </p:nvSpPr>
        <p:spPr>
          <a:xfrm>
            <a:off x="247115" y="1142940"/>
            <a:ext cx="8503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Posts, photos, and videos posted by users on social media who are not affiliated with a media outlet.</a:t>
            </a:r>
            <a:endParaRPr sz="1200">
              <a:solidFill>
                <a:srgbClr val="D8F0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do you verify UGC? 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rgbClr val="D8F0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ea207275eb_0_67"/>
          <p:cNvSpPr/>
          <p:nvPr/>
        </p:nvSpPr>
        <p:spPr>
          <a:xfrm>
            <a:off x="320040" y="4206240"/>
            <a:ext cx="1554600" cy="6858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3ea207275eb_0_67"/>
          <p:cNvSpPr/>
          <p:nvPr/>
        </p:nvSpPr>
        <p:spPr>
          <a:xfrm>
            <a:off x="320040" y="4206240"/>
            <a:ext cx="1554600" cy="456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ea207275eb_0_67"/>
          <p:cNvSpPr/>
          <p:nvPr/>
        </p:nvSpPr>
        <p:spPr>
          <a:xfrm>
            <a:off x="411480" y="4279392"/>
            <a:ext cx="1371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 Discover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ea207275eb_0_67"/>
          <p:cNvSpPr/>
          <p:nvPr/>
        </p:nvSpPr>
        <p:spPr>
          <a:xfrm>
            <a:off x="2039112" y="4206240"/>
            <a:ext cx="1554600" cy="6858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3ea207275eb_0_67"/>
          <p:cNvSpPr/>
          <p:nvPr/>
        </p:nvSpPr>
        <p:spPr>
          <a:xfrm>
            <a:off x="2039112" y="4206240"/>
            <a:ext cx="1554600" cy="456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ea207275eb_0_67"/>
          <p:cNvSpPr/>
          <p:nvPr/>
        </p:nvSpPr>
        <p:spPr>
          <a:xfrm>
            <a:off x="2130552" y="4279392"/>
            <a:ext cx="1371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2. Cross Reference against</a:t>
            </a:r>
            <a:r>
              <a:rPr b="1" lang="en-US"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reporting 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ea207275eb_0_67"/>
          <p:cNvSpPr/>
          <p:nvPr/>
        </p:nvSpPr>
        <p:spPr>
          <a:xfrm>
            <a:off x="3758184" y="4206240"/>
            <a:ext cx="1554600" cy="6858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3ea207275eb_0_67"/>
          <p:cNvSpPr/>
          <p:nvPr/>
        </p:nvSpPr>
        <p:spPr>
          <a:xfrm>
            <a:off x="3758184" y="4206240"/>
            <a:ext cx="1554600" cy="456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ea207275eb_0_67"/>
          <p:cNvSpPr/>
          <p:nvPr/>
        </p:nvSpPr>
        <p:spPr>
          <a:xfrm>
            <a:off x="3849624" y="4279392"/>
            <a:ext cx="1371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3. Geolocate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ea207275eb_0_67"/>
          <p:cNvSpPr/>
          <p:nvPr/>
        </p:nvSpPr>
        <p:spPr>
          <a:xfrm>
            <a:off x="5477256" y="4206240"/>
            <a:ext cx="1554600" cy="6858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ea207275eb_0_67"/>
          <p:cNvSpPr/>
          <p:nvPr/>
        </p:nvSpPr>
        <p:spPr>
          <a:xfrm>
            <a:off x="5477256" y="4206240"/>
            <a:ext cx="1554600" cy="456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ea207275eb_0_67"/>
          <p:cNvSpPr/>
          <p:nvPr/>
        </p:nvSpPr>
        <p:spPr>
          <a:xfrm>
            <a:off x="5568696" y="4279392"/>
            <a:ext cx="1371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Authenticate</a:t>
            </a:r>
            <a:endParaRPr b="1" sz="11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ea207275eb_0_67"/>
          <p:cNvSpPr/>
          <p:nvPr/>
        </p:nvSpPr>
        <p:spPr>
          <a:xfrm>
            <a:off x="7196328" y="4206240"/>
            <a:ext cx="1554600" cy="6858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ea207275eb_0_67"/>
          <p:cNvSpPr/>
          <p:nvPr/>
        </p:nvSpPr>
        <p:spPr>
          <a:xfrm>
            <a:off x="7196328" y="4206240"/>
            <a:ext cx="1554600" cy="456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ea207275eb_0_67"/>
          <p:cNvSpPr/>
          <p:nvPr/>
        </p:nvSpPr>
        <p:spPr>
          <a:xfrm>
            <a:off x="7287768" y="4279392"/>
            <a:ext cx="1371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5. Publish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ea207275eb_0_67"/>
          <p:cNvSpPr/>
          <p:nvPr/>
        </p:nvSpPr>
        <p:spPr>
          <a:xfrm>
            <a:off x="565775" y="1481425"/>
            <a:ext cx="8258100" cy="675300"/>
          </a:xfrm>
          <a:prstGeom prst="rect">
            <a:avLst/>
          </a:prstGeom>
          <a:solidFill>
            <a:srgbClr val="122920"/>
          </a:solidFill>
          <a:ln cap="flat" cmpd="sng" w="795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95373" rotWithShape="0" algn="bl" dir="8100000" dist="31791">
              <a:srgbClr val="000000">
                <a:alpha val="34900"/>
              </a:srgbClr>
            </a:outerShdw>
          </a:effectLst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3ea207275eb_0_67"/>
          <p:cNvSpPr/>
          <p:nvPr/>
        </p:nvSpPr>
        <p:spPr>
          <a:xfrm>
            <a:off x="531575" y="1481416"/>
            <a:ext cx="34200" cy="675300"/>
          </a:xfrm>
          <a:prstGeom prst="rect">
            <a:avLst/>
          </a:prstGeom>
          <a:solidFill>
            <a:srgbClr val="00F5A0"/>
          </a:solidFill>
          <a:ln cap="flat" cmpd="sng" w="795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ea207275eb_0_67"/>
          <p:cNvSpPr/>
          <p:nvPr/>
        </p:nvSpPr>
        <p:spPr>
          <a:xfrm>
            <a:off x="673605" y="1565620"/>
            <a:ext cx="3147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2378"/>
              <a:buFont typeface="Impact"/>
              <a:buNone/>
            </a:pPr>
            <a:r>
              <a:rPr b="1" i="0" lang="en-US" sz="2378" u="none" cap="none" strike="noStrike">
                <a:solidFill>
                  <a:srgbClr val="00F5A0"/>
                </a:solidFill>
                <a:latin typeface="Impact"/>
                <a:ea typeface="Impact"/>
                <a:cs typeface="Impact"/>
                <a:sym typeface="Impact"/>
              </a:rPr>
              <a:t>1</a:t>
            </a:r>
            <a:endParaRPr b="0" i="0" sz="23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ea207275eb_0_67"/>
          <p:cNvSpPr/>
          <p:nvPr/>
        </p:nvSpPr>
        <p:spPr>
          <a:xfrm>
            <a:off x="897582" y="1508640"/>
            <a:ext cx="1029900" cy="137400"/>
          </a:xfrm>
          <a:prstGeom prst="rect">
            <a:avLst/>
          </a:prstGeom>
          <a:solidFill>
            <a:srgbClr val="00F5A0"/>
          </a:solidFill>
          <a:ln cap="flat" cmpd="sng" w="795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3ea207275eb_0_67"/>
          <p:cNvSpPr/>
          <p:nvPr/>
        </p:nvSpPr>
        <p:spPr>
          <a:xfrm>
            <a:off x="897582" y="1508640"/>
            <a:ext cx="1029900" cy="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469"/>
              <a:buFont typeface="Calibri"/>
              <a:buNone/>
            </a:pPr>
            <a:r>
              <a:rPr b="1" i="0" lang="en-US" sz="469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GOLD STANDARD</a:t>
            </a:r>
            <a:endParaRPr b="0" i="0" sz="4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ea207275eb_0_67"/>
          <p:cNvSpPr/>
          <p:nvPr/>
        </p:nvSpPr>
        <p:spPr>
          <a:xfrm>
            <a:off x="894732" y="1672509"/>
            <a:ext cx="4549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45"/>
              <a:buFont typeface="Calibri"/>
              <a:buNone/>
            </a:pPr>
            <a:r>
              <a:rPr b="1" i="0" lang="en-US" sz="84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Speak to the person who filmed it</a:t>
            </a:r>
            <a:endParaRPr b="0" i="0" sz="84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ea207275eb_0_67"/>
          <p:cNvSpPr/>
          <p:nvPr/>
        </p:nvSpPr>
        <p:spPr>
          <a:xfrm>
            <a:off x="897575" y="1853775"/>
            <a:ext cx="66024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657"/>
              <a:buFont typeface="Calibri"/>
              <a:buNone/>
            </a:pPr>
            <a:r>
              <a:rPr lang="en-US" sz="857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Trace it down to the person who filmed it. </a:t>
            </a:r>
            <a:r>
              <a:rPr b="0" i="0" lang="en-US" sz="857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Reach out directly to the person who posted the content. Confirm what they filmed, when, and where. </a:t>
            </a:r>
            <a:endParaRPr b="0" i="0" sz="857" u="none" cap="none" strike="noStrike">
              <a:solidFill>
                <a:srgbClr val="00F5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657"/>
              <a:buFont typeface="Calibri"/>
              <a:buNone/>
            </a:pPr>
            <a:r>
              <a:rPr b="0" i="0" lang="en-US" sz="857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Get permission to use it. </a:t>
            </a:r>
            <a:r>
              <a:rPr lang="en-US" sz="857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en-US" sz="857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irect source contact removes almost all ambiguity.</a:t>
            </a:r>
            <a:endParaRPr b="0" i="0" sz="857" u="none" cap="none" strike="noStrike">
              <a:solidFill>
                <a:srgbClr val="00F5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ea207275eb_0_67"/>
          <p:cNvSpPr/>
          <p:nvPr/>
        </p:nvSpPr>
        <p:spPr>
          <a:xfrm>
            <a:off x="531575" y="2236775"/>
            <a:ext cx="8292300" cy="675300"/>
          </a:xfrm>
          <a:prstGeom prst="rect">
            <a:avLst/>
          </a:prstGeom>
          <a:solidFill>
            <a:srgbClr val="122920"/>
          </a:solidFill>
          <a:ln cap="flat" cmpd="sng" w="795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95373" rotWithShape="0" algn="bl" dir="8100000" dist="31791">
              <a:srgbClr val="000000">
                <a:alpha val="34900"/>
              </a:srgbClr>
            </a:outerShdw>
          </a:effectLst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ea207275eb_0_67"/>
          <p:cNvSpPr/>
          <p:nvPr/>
        </p:nvSpPr>
        <p:spPr>
          <a:xfrm>
            <a:off x="531575" y="2236769"/>
            <a:ext cx="34200" cy="675300"/>
          </a:xfrm>
          <a:prstGeom prst="rect">
            <a:avLst/>
          </a:prstGeom>
          <a:solidFill>
            <a:srgbClr val="00C97A"/>
          </a:solidFill>
          <a:ln cap="flat" cmpd="sng" w="795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ea207275eb_0_67"/>
          <p:cNvSpPr/>
          <p:nvPr/>
        </p:nvSpPr>
        <p:spPr>
          <a:xfrm>
            <a:off x="701055" y="2320972"/>
            <a:ext cx="3147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C97A"/>
              </a:buClr>
              <a:buSzPts val="2378"/>
              <a:buFont typeface="Impact"/>
              <a:buNone/>
            </a:pPr>
            <a:r>
              <a:rPr b="1" i="0" lang="en-US" sz="2378" u="none" cap="none" strike="noStrike">
                <a:solidFill>
                  <a:srgbClr val="00C97A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endParaRPr b="0" i="0" sz="23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ea207275eb_0_67"/>
          <p:cNvSpPr/>
          <p:nvPr/>
        </p:nvSpPr>
        <p:spPr>
          <a:xfrm>
            <a:off x="897582" y="2279005"/>
            <a:ext cx="1029900" cy="137400"/>
          </a:xfrm>
          <a:prstGeom prst="rect">
            <a:avLst/>
          </a:prstGeom>
          <a:solidFill>
            <a:srgbClr val="00C97A"/>
          </a:solidFill>
          <a:ln cap="flat" cmpd="sng" w="795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ea207275eb_0_67"/>
          <p:cNvSpPr/>
          <p:nvPr/>
        </p:nvSpPr>
        <p:spPr>
          <a:xfrm>
            <a:off x="897582" y="2279005"/>
            <a:ext cx="1029900" cy="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469"/>
              <a:buFont typeface="Calibri"/>
              <a:buNone/>
            </a:pPr>
            <a:r>
              <a:rPr b="1" i="0" lang="en-US" sz="469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SOURCE CORROBORATION</a:t>
            </a:r>
            <a:endParaRPr b="0" i="0" sz="4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3ea207275eb_0_67"/>
          <p:cNvSpPr/>
          <p:nvPr/>
        </p:nvSpPr>
        <p:spPr>
          <a:xfrm>
            <a:off x="894732" y="2435361"/>
            <a:ext cx="4549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45"/>
              <a:buFont typeface="Calibri"/>
              <a:buNone/>
            </a:pPr>
            <a:r>
              <a:rPr b="1" i="0" lang="en-US" sz="84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Show it to someone who can confirm it</a:t>
            </a:r>
            <a:endParaRPr b="0" i="0" sz="84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ea207275eb_0_67"/>
          <p:cNvSpPr/>
          <p:nvPr/>
        </p:nvSpPr>
        <p:spPr>
          <a:xfrm>
            <a:off x="897570" y="2624138"/>
            <a:ext cx="78831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657"/>
              <a:buFont typeface="Calibri"/>
              <a:buNone/>
            </a:pPr>
            <a:r>
              <a:rPr lang="en-US" sz="850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Show it to a source who can speak to the authenticity of the video. This could be officials, locals, relatives of the person in the video. </a:t>
            </a:r>
            <a:endParaRPr sz="850">
              <a:solidFill>
                <a:srgbClr val="00F5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657"/>
              <a:buFont typeface="Calibri"/>
              <a:buNone/>
            </a:pPr>
            <a:r>
              <a:rPr b="0" i="0" lang="en-US" sz="85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Someone with firsthand knowledge of the event can </a:t>
            </a:r>
            <a:r>
              <a:rPr lang="en-US" sz="850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corroborate the video </a:t>
            </a:r>
            <a:endParaRPr b="0" i="0" sz="850" u="none" cap="none" strike="noStrike">
              <a:solidFill>
                <a:srgbClr val="00F5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ea207275eb_0_67"/>
          <p:cNvSpPr/>
          <p:nvPr/>
        </p:nvSpPr>
        <p:spPr>
          <a:xfrm>
            <a:off x="531575" y="3043413"/>
            <a:ext cx="8292300" cy="812400"/>
          </a:xfrm>
          <a:prstGeom prst="rect">
            <a:avLst/>
          </a:prstGeom>
          <a:solidFill>
            <a:srgbClr val="122920"/>
          </a:solidFill>
          <a:ln cap="flat" cmpd="sng" w="795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95373" rotWithShape="0" algn="bl" dir="8100000" dist="31791">
              <a:srgbClr val="000000">
                <a:alpha val="34900"/>
              </a:srgbClr>
            </a:outerShdw>
          </a:effectLst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ea207275eb_0_67"/>
          <p:cNvSpPr/>
          <p:nvPr/>
        </p:nvSpPr>
        <p:spPr>
          <a:xfrm>
            <a:off x="531575" y="3037896"/>
            <a:ext cx="34200" cy="675300"/>
          </a:xfrm>
          <a:prstGeom prst="rect">
            <a:avLst/>
          </a:prstGeom>
          <a:solidFill>
            <a:srgbClr val="00F5A0"/>
          </a:solidFill>
          <a:ln cap="flat" cmpd="sng" w="795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3ea207275eb_0_67"/>
          <p:cNvSpPr/>
          <p:nvPr/>
        </p:nvSpPr>
        <p:spPr>
          <a:xfrm>
            <a:off x="701055" y="3189550"/>
            <a:ext cx="3147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2378"/>
              <a:buFont typeface="Impact"/>
              <a:buNone/>
            </a:pPr>
            <a:r>
              <a:rPr b="1" i="0" lang="en-US" sz="2378" u="none" cap="none" strike="noStrike">
                <a:solidFill>
                  <a:srgbClr val="00F5A0"/>
                </a:solidFill>
                <a:latin typeface="Impact"/>
                <a:ea typeface="Impact"/>
                <a:cs typeface="Impact"/>
                <a:sym typeface="Impact"/>
              </a:rPr>
              <a:t>3</a:t>
            </a:r>
            <a:endParaRPr b="0" i="0" sz="23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ea207275eb_0_67"/>
          <p:cNvSpPr/>
          <p:nvPr/>
        </p:nvSpPr>
        <p:spPr>
          <a:xfrm>
            <a:off x="919557" y="3048457"/>
            <a:ext cx="1029900" cy="137400"/>
          </a:xfrm>
          <a:prstGeom prst="rect">
            <a:avLst/>
          </a:prstGeom>
          <a:solidFill>
            <a:srgbClr val="00F5A0"/>
          </a:solidFill>
          <a:ln cap="flat" cmpd="sng" w="795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ea207275eb_0_67"/>
          <p:cNvSpPr/>
          <p:nvPr/>
        </p:nvSpPr>
        <p:spPr>
          <a:xfrm>
            <a:off x="897582" y="3048457"/>
            <a:ext cx="1029900" cy="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469"/>
              <a:buFont typeface="Calibri"/>
              <a:buNone/>
            </a:pPr>
            <a:r>
              <a:rPr b="1" i="0" lang="en-US" sz="469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OSINT-LED VERIFICATION</a:t>
            </a:r>
            <a:endParaRPr b="0" i="0" sz="4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ea207275eb_0_67"/>
          <p:cNvSpPr/>
          <p:nvPr/>
        </p:nvSpPr>
        <p:spPr>
          <a:xfrm>
            <a:off x="919557" y="3197751"/>
            <a:ext cx="4549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45"/>
              <a:buFont typeface="Calibri"/>
              <a:buNone/>
            </a:pPr>
            <a:r>
              <a:rPr b="1" i="0" lang="en-US" sz="84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Use only what you can see and hear</a:t>
            </a:r>
            <a:endParaRPr b="0" i="0" sz="84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ea207275eb_0_67"/>
          <p:cNvSpPr/>
          <p:nvPr/>
        </p:nvSpPr>
        <p:spPr>
          <a:xfrm>
            <a:off x="897575" y="3355550"/>
            <a:ext cx="75108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657"/>
              <a:buFont typeface="Calibri"/>
              <a:buNone/>
            </a:pPr>
            <a:r>
              <a:rPr b="0" i="0" lang="en-US" sz="85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This is where OSINT techniques become essential. </a:t>
            </a:r>
            <a:r>
              <a:rPr lang="en-US" sz="850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Assessing authenticity based on what we see in the video by itself: Geolocating, (match architectural details to satellite imagery) reverse image searching, analyzing metadata and as many markers and clues in the video that could line up in corroborating the video.</a:t>
            </a:r>
            <a:endParaRPr sz="850">
              <a:solidFill>
                <a:srgbClr val="00F5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657"/>
              <a:buFont typeface="Calibri"/>
              <a:buNone/>
            </a:pPr>
            <a:r>
              <a:t/>
            </a:r>
            <a:endParaRPr b="0" i="0" sz="8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ea207275eb_0_67"/>
          <p:cNvSpPr/>
          <p:nvPr/>
        </p:nvSpPr>
        <p:spPr>
          <a:xfrm>
            <a:off x="533450" y="3959058"/>
            <a:ext cx="5321700" cy="114600"/>
          </a:xfrm>
          <a:prstGeom prst="rect">
            <a:avLst/>
          </a:prstGeom>
          <a:solidFill>
            <a:srgbClr val="0F2318"/>
          </a:solidFill>
          <a:ln cap="flat" cmpd="sng" w="795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95373" rotWithShape="0" algn="bl" dir="8100000" dist="31791">
              <a:srgbClr val="000000">
                <a:alpha val="34900"/>
              </a:srgbClr>
            </a:outerShdw>
          </a:effectLst>
        </p:spPr>
        <p:txBody>
          <a:bodyPr anchorCtr="0" anchor="ctr" bIns="57200" lIns="57200" spcFirstLastPara="1" rIns="57200" wrap="square" tIns="57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ea207275eb_0_67"/>
          <p:cNvSpPr/>
          <p:nvPr/>
        </p:nvSpPr>
        <p:spPr>
          <a:xfrm>
            <a:off x="565773" y="3868356"/>
            <a:ext cx="6131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595"/>
              <a:buFont typeface="Calibri"/>
              <a:buNone/>
            </a:pPr>
            <a:r>
              <a:rPr b="0" i="1" lang="en-US" sz="895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In practice you often use all three together. Each one that confirms something adds another layer of confidence.</a:t>
            </a:r>
            <a:endParaRPr b="0" i="0" sz="89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ea207275eb_0_307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ea207275eb_0_307"/>
          <p:cNvSpPr/>
          <p:nvPr/>
        </p:nvSpPr>
        <p:spPr>
          <a:xfrm>
            <a:off x="374950" y="137207"/>
            <a:ext cx="2011800" cy="2559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3ea207275eb_0_307"/>
          <p:cNvSpPr/>
          <p:nvPr/>
        </p:nvSpPr>
        <p:spPr>
          <a:xfrm>
            <a:off x="320050" y="137207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WHAT GOES WRONG</a:t>
            </a:r>
            <a:endParaRPr b="0" i="0" sz="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ea207275eb_0_307"/>
          <p:cNvSpPr/>
          <p:nvPr/>
        </p:nvSpPr>
        <p:spPr>
          <a:xfrm>
            <a:off x="320040" y="466440"/>
            <a:ext cx="8503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How UGC Mistakes Usually Happen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ea207275eb_0_307"/>
          <p:cNvSpPr/>
          <p:nvPr/>
        </p:nvSpPr>
        <p:spPr>
          <a:xfrm>
            <a:off x="320040" y="1207008"/>
            <a:ext cx="8503800" cy="6858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ea207275eb_0_307"/>
          <p:cNvSpPr/>
          <p:nvPr/>
        </p:nvSpPr>
        <p:spPr>
          <a:xfrm>
            <a:off x="320040" y="1207008"/>
            <a:ext cx="54900" cy="6858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3ea207275eb_0_307"/>
          <p:cNvSpPr/>
          <p:nvPr/>
        </p:nvSpPr>
        <p:spPr>
          <a:xfrm>
            <a:off x="475488" y="1298448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C5C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rgbClr val="FF5C5C"/>
                </a:solidFill>
                <a:latin typeface="Georgia"/>
                <a:ea typeface="Georgia"/>
                <a:cs typeface="Georgia"/>
                <a:sym typeface="Georgia"/>
              </a:rPr>
              <a:t>Not </a:t>
            </a:r>
            <a:r>
              <a:rPr b="1" lang="en-US">
                <a:solidFill>
                  <a:srgbClr val="FF5C5C"/>
                </a:solidFill>
                <a:latin typeface="Georgia"/>
                <a:ea typeface="Georgia"/>
                <a:cs typeface="Georgia"/>
                <a:sym typeface="Georgia"/>
              </a:rPr>
              <a:t>necessarily because of malicious users spreading disinformation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3ea207275eb_0_307"/>
          <p:cNvSpPr/>
          <p:nvPr/>
        </p:nvSpPr>
        <p:spPr>
          <a:xfrm>
            <a:off x="475488" y="1591056"/>
            <a:ext cx="82296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Mostly because of the rumor mill.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ea207275eb_0_307"/>
          <p:cNvSpPr/>
          <p:nvPr/>
        </p:nvSpPr>
        <p:spPr>
          <a:xfrm>
            <a:off x="320040" y="2057400"/>
            <a:ext cx="8503800" cy="7773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ea207275eb_0_307"/>
          <p:cNvSpPr/>
          <p:nvPr/>
        </p:nvSpPr>
        <p:spPr>
          <a:xfrm>
            <a:off x="320040" y="2057400"/>
            <a:ext cx="54900" cy="777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38" name="Google Shape;238;g3ea207275eb_0_3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2258568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3ea207275eb_0_307"/>
          <p:cNvSpPr/>
          <p:nvPr/>
        </p:nvSpPr>
        <p:spPr>
          <a:xfrm>
            <a:off x="896112" y="2130552"/>
            <a:ext cx="7772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Assuming we know what something is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3ea207275eb_0_307"/>
          <p:cNvSpPr/>
          <p:nvPr/>
        </p:nvSpPr>
        <p:spPr>
          <a:xfrm>
            <a:off x="896112" y="2441448"/>
            <a:ext cx="7772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Based on what other people</a:t>
            </a:r>
            <a:r>
              <a:rPr lang="en-US" sz="11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 including other journalists</a:t>
            </a:r>
            <a:r>
              <a:rPr lang="en-US" sz="11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 are already saying about it. Once a wrong ID circulates, it </a:t>
            </a:r>
            <a:r>
              <a:rPr lang="en-US" sz="11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spreads</a:t>
            </a: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 rapidly.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ea207275eb_0_307"/>
          <p:cNvSpPr/>
          <p:nvPr/>
        </p:nvSpPr>
        <p:spPr>
          <a:xfrm>
            <a:off x="320040" y="2953512"/>
            <a:ext cx="8503800" cy="7773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3ea207275eb_0_307"/>
          <p:cNvSpPr/>
          <p:nvPr/>
        </p:nvSpPr>
        <p:spPr>
          <a:xfrm>
            <a:off x="320040" y="2953512"/>
            <a:ext cx="54900" cy="7773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3" name="Google Shape;243;g3ea207275eb_0_3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315468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3ea207275eb_0_307"/>
          <p:cNvSpPr/>
          <p:nvPr/>
        </p:nvSpPr>
        <p:spPr>
          <a:xfrm>
            <a:off x="896112" y="3026664"/>
            <a:ext cx="7772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Trusting the source of the source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ea207275eb_0_307"/>
          <p:cNvSpPr/>
          <p:nvPr/>
        </p:nvSpPr>
        <p:spPr>
          <a:xfrm>
            <a:off x="859512" y="3282685"/>
            <a:ext cx="7772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If a major outlet published it, it must be verified. Not true. One newsroom's mistake becomes everyone's mistake very quickly.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ea207275eb_0_307"/>
          <p:cNvSpPr/>
          <p:nvPr/>
        </p:nvSpPr>
        <p:spPr>
          <a:xfrm>
            <a:off x="320040" y="3849624"/>
            <a:ext cx="8503800" cy="7773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3ea207275eb_0_307"/>
          <p:cNvSpPr/>
          <p:nvPr/>
        </p:nvSpPr>
        <p:spPr>
          <a:xfrm>
            <a:off x="320040" y="3849624"/>
            <a:ext cx="54900" cy="777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8" name="Google Shape;248;g3ea207275eb_0_3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" y="4050792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ea207275eb_0_307"/>
          <p:cNvSpPr/>
          <p:nvPr/>
        </p:nvSpPr>
        <p:spPr>
          <a:xfrm>
            <a:off x="896112" y="3922776"/>
            <a:ext cx="7772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Skipping worst-case scenario thinking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ea207275eb_0_307"/>
          <p:cNvSpPr/>
          <p:nvPr/>
        </p:nvSpPr>
        <p:spPr>
          <a:xfrm>
            <a:off x="896112" y="4233672"/>
            <a:ext cx="7772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Not asking: what is the absolute worst thing this could turn out to be? If it was a different truck robbery, a different country, a different year</a:t>
            </a:r>
            <a:r>
              <a:rPr lang="en-US" sz="11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, AI generated video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3ea207275eb_0_307"/>
          <p:cNvSpPr/>
          <p:nvPr/>
        </p:nvSpPr>
        <p:spPr>
          <a:xfrm>
            <a:off x="320040" y="4754880"/>
            <a:ext cx="8503800" cy="3474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3ea207275eb_0_307"/>
          <p:cNvSpPr/>
          <p:nvPr/>
        </p:nvSpPr>
        <p:spPr>
          <a:xfrm>
            <a:off x="320040" y="4754880"/>
            <a:ext cx="54900" cy="3474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ea207275eb_0_307"/>
          <p:cNvSpPr/>
          <p:nvPr/>
        </p:nvSpPr>
        <p:spPr>
          <a:xfrm>
            <a:off x="457200" y="4773168"/>
            <a:ext cx="8321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100"/>
              <a:buFont typeface="Calibri"/>
              <a:buNone/>
            </a:pPr>
            <a:r>
              <a:rPr b="1" i="1" lang="en-US" sz="11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Unless you know who filmed UGC, or an authoritative source can confirm what it shows: all you know is what you can physically see and hear in the video.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ea207275eb_0_257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3ea207275eb_0_257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3ea207275eb_0_257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VERIFICATION FRAMEWORK</a:t>
            </a:r>
            <a:endParaRPr b="0" i="0" sz="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3ea207275eb_0_257"/>
          <p:cNvSpPr/>
          <p:nvPr/>
        </p:nvSpPr>
        <p:spPr>
          <a:xfrm>
            <a:off x="320040" y="548640"/>
            <a:ext cx="8503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Always Think Worst-Case Scenario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ea207275eb_0_257"/>
          <p:cNvSpPr/>
          <p:nvPr/>
        </p:nvSpPr>
        <p:spPr>
          <a:xfrm>
            <a:off x="320040" y="1051560"/>
            <a:ext cx="8503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Before you verify, define what failure looks like.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3ea207275eb_0_257"/>
          <p:cNvSpPr/>
          <p:nvPr/>
        </p:nvSpPr>
        <p:spPr>
          <a:xfrm>
            <a:off x="320040" y="1508760"/>
            <a:ext cx="8503800" cy="10059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ea207275eb_0_257"/>
          <p:cNvSpPr/>
          <p:nvPr/>
        </p:nvSpPr>
        <p:spPr>
          <a:xfrm>
            <a:off x="475488" y="158191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lang="en-US" sz="12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Looting after a snowstorm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ea207275eb_0_257"/>
          <p:cNvSpPr/>
          <p:nvPr/>
        </p:nvSpPr>
        <p:spPr>
          <a:xfrm>
            <a:off x="475488" y="1874520"/>
            <a:ext cx="914400" cy="2013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3ea207275eb_0_257"/>
          <p:cNvSpPr/>
          <p:nvPr/>
        </p:nvSpPr>
        <p:spPr>
          <a:xfrm>
            <a:off x="475488" y="1874520"/>
            <a:ext cx="9144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WORST CASE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ea207275eb_0_257"/>
          <p:cNvSpPr/>
          <p:nvPr/>
        </p:nvSpPr>
        <p:spPr>
          <a:xfrm>
            <a:off x="1481328" y="1874520"/>
            <a:ext cx="7223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C5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It is a different </a:t>
            </a:r>
            <a:r>
              <a:rPr lang="en-US" sz="1050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incident where looting took place, could have been</a:t>
            </a:r>
            <a:r>
              <a:rPr b="0" i="0" lang="en-US" sz="1050" u="none" cap="none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 in a different city, on a different date.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ea207275eb_0_257"/>
          <p:cNvSpPr/>
          <p:nvPr/>
        </p:nvSpPr>
        <p:spPr>
          <a:xfrm>
            <a:off x="475488" y="2130552"/>
            <a:ext cx="658500" cy="201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ea207275eb_0_257"/>
          <p:cNvSpPr/>
          <p:nvPr/>
        </p:nvSpPr>
        <p:spPr>
          <a:xfrm>
            <a:off x="475488" y="2130552"/>
            <a:ext cx="6585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FIX IT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ea207275eb_0_257"/>
          <p:cNvSpPr/>
          <p:nvPr/>
        </p:nvSpPr>
        <p:spPr>
          <a:xfrm>
            <a:off x="1207008" y="2130552"/>
            <a:ext cx="74982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Step 1 is always to get reporting. Then match what the reporting says to what you can see in the video.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ea207275eb_0_257"/>
          <p:cNvSpPr/>
          <p:nvPr/>
        </p:nvSpPr>
        <p:spPr>
          <a:xfrm>
            <a:off x="320040" y="2651760"/>
            <a:ext cx="8503800" cy="10059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ea207275eb_0_257"/>
          <p:cNvSpPr/>
          <p:nvPr/>
        </p:nvSpPr>
        <p:spPr>
          <a:xfrm>
            <a:off x="475488" y="272491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video claiming to show </a:t>
            </a:r>
            <a:r>
              <a:rPr b="1" lang="en-US" sz="12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lockdown at a</a:t>
            </a: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2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mall due to a possible shooter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ea207275eb_0_257"/>
          <p:cNvSpPr/>
          <p:nvPr/>
        </p:nvSpPr>
        <p:spPr>
          <a:xfrm>
            <a:off x="475488" y="3017520"/>
            <a:ext cx="914400" cy="2013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3ea207275eb_0_257"/>
          <p:cNvSpPr/>
          <p:nvPr/>
        </p:nvSpPr>
        <p:spPr>
          <a:xfrm>
            <a:off x="475488" y="3017520"/>
            <a:ext cx="9144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WORST CASE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3ea207275eb_0_257"/>
          <p:cNvSpPr/>
          <p:nvPr/>
        </p:nvSpPr>
        <p:spPr>
          <a:xfrm>
            <a:off x="1481328" y="3017520"/>
            <a:ext cx="7223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C5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It is old footage from a different </a:t>
            </a:r>
            <a:r>
              <a:rPr lang="en-US" sz="1050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incident</a:t>
            </a:r>
            <a:r>
              <a:rPr b="0" i="0" lang="en-US" sz="1050" u="none" cap="none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, or from a completely </a:t>
            </a:r>
            <a:r>
              <a:rPr lang="en-US" sz="1050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mall in a different state or country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ea207275eb_0_257"/>
          <p:cNvSpPr/>
          <p:nvPr/>
        </p:nvSpPr>
        <p:spPr>
          <a:xfrm>
            <a:off x="475488" y="3273552"/>
            <a:ext cx="658500" cy="201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3ea207275eb_0_257"/>
          <p:cNvSpPr/>
          <p:nvPr/>
        </p:nvSpPr>
        <p:spPr>
          <a:xfrm>
            <a:off x="475488" y="3273552"/>
            <a:ext cx="6585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FIX IT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ea207275eb_0_257"/>
          <p:cNvSpPr/>
          <p:nvPr/>
        </p:nvSpPr>
        <p:spPr>
          <a:xfrm>
            <a:off x="1207008" y="3273552"/>
            <a:ext cx="74982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Reverse image search every key frame. No hits from before the reported date is a good sign, not a guarantee.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ea207275eb_0_257"/>
          <p:cNvSpPr/>
          <p:nvPr/>
        </p:nvSpPr>
        <p:spPr>
          <a:xfrm>
            <a:off x="320040" y="3794760"/>
            <a:ext cx="8503800" cy="10059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3ea207275eb_0_257"/>
          <p:cNvSpPr/>
          <p:nvPr/>
        </p:nvSpPr>
        <p:spPr>
          <a:xfrm>
            <a:off x="475488" y="386791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social media profile you believe belongs to a suspect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ea207275eb_0_257"/>
          <p:cNvSpPr/>
          <p:nvPr/>
        </p:nvSpPr>
        <p:spPr>
          <a:xfrm>
            <a:off x="475488" y="4160520"/>
            <a:ext cx="914400" cy="2013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3ea207275eb_0_257"/>
          <p:cNvSpPr/>
          <p:nvPr/>
        </p:nvSpPr>
        <p:spPr>
          <a:xfrm>
            <a:off x="475488" y="4160520"/>
            <a:ext cx="9144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WORST CASE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ea207275eb_0_257"/>
          <p:cNvSpPr/>
          <p:nvPr/>
        </p:nvSpPr>
        <p:spPr>
          <a:xfrm>
            <a:off x="1481328" y="4160520"/>
            <a:ext cx="7223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C5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It belongs to someone with the same name who has nothing to do with the incident.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ea207275eb_0_257"/>
          <p:cNvSpPr/>
          <p:nvPr/>
        </p:nvSpPr>
        <p:spPr>
          <a:xfrm>
            <a:off x="475488" y="4416552"/>
            <a:ext cx="658500" cy="2013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3ea207275eb_0_257"/>
          <p:cNvSpPr/>
          <p:nvPr/>
        </p:nvSpPr>
        <p:spPr>
          <a:xfrm>
            <a:off x="475488" y="4416552"/>
            <a:ext cx="6585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FIX IT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3ea207275eb_0_257"/>
          <p:cNvSpPr/>
          <p:nvPr/>
        </p:nvSpPr>
        <p:spPr>
          <a:xfrm>
            <a:off x="1207008" y="4416552"/>
            <a:ext cx="74982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Build a chain of evidence. Public records, cross-linked profiles, photo matches</a:t>
            </a:r>
            <a:r>
              <a:rPr lang="en-US" sz="105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 each one adds a layer</a:t>
            </a:r>
            <a:r>
              <a:rPr lang="en-US" sz="105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 of corroboration. 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3ea207275eb_0_257"/>
          <p:cNvSpPr/>
          <p:nvPr/>
        </p:nvSpPr>
        <p:spPr>
          <a:xfrm>
            <a:off x="320040" y="4919472"/>
            <a:ext cx="8503800" cy="2013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3ea207275eb_0_257"/>
          <p:cNvSpPr/>
          <p:nvPr/>
        </p:nvSpPr>
        <p:spPr>
          <a:xfrm>
            <a:off x="320040" y="4800647"/>
            <a:ext cx="54900" cy="2013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3ea207275eb_0_257"/>
          <p:cNvSpPr/>
          <p:nvPr/>
        </p:nvSpPr>
        <p:spPr>
          <a:xfrm>
            <a:off x="411400" y="4838941"/>
            <a:ext cx="83211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C97A"/>
              </a:buClr>
              <a:buSzPts val="950"/>
              <a:buFont typeface="Calibri"/>
              <a:buNone/>
            </a:pPr>
            <a:r>
              <a:rPr b="0" i="1" lang="en-US" sz="950" u="none" cap="none" strike="noStrike">
                <a:solidFill>
                  <a:srgbClr val="00C97A"/>
                </a:solidFill>
                <a:latin typeface="Calibri"/>
                <a:ea typeface="Calibri"/>
                <a:cs typeface="Calibri"/>
                <a:sym typeface="Calibri"/>
              </a:rPr>
              <a:t>Do not assume content is verified just because another outlet has shared it. Always </a:t>
            </a:r>
            <a:r>
              <a:rPr i="1" lang="en-US" sz="950">
                <a:solidFill>
                  <a:srgbClr val="00C97A"/>
                </a:solidFill>
                <a:latin typeface="Calibri"/>
                <a:ea typeface="Calibri"/>
                <a:cs typeface="Calibri"/>
                <a:sym typeface="Calibri"/>
              </a:rPr>
              <a:t>try to gather reporting from officials directly. </a:t>
            </a:r>
            <a:endParaRPr b="0" i="0" sz="9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TOOLS &amp; TECHNIQUES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4"/>
          <p:cNvSpPr/>
          <p:nvPr/>
        </p:nvSpPr>
        <p:spPr>
          <a:xfrm>
            <a:off x="320040" y="548640"/>
            <a:ext cx="8229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Core Tools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4"/>
          <p:cNvSpPr/>
          <p:nvPr/>
        </p:nvSpPr>
        <p:spPr>
          <a:xfrm>
            <a:off x="320040" y="1261872"/>
            <a:ext cx="2743200" cy="14173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4"/>
          <p:cNvSpPr/>
          <p:nvPr/>
        </p:nvSpPr>
        <p:spPr>
          <a:xfrm>
            <a:off x="320040" y="1261872"/>
            <a:ext cx="54864" cy="14173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2" name="Google Shape;3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371600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"/>
          <p:cNvSpPr/>
          <p:nvPr/>
        </p:nvSpPr>
        <p:spPr>
          <a:xfrm>
            <a:off x="868680" y="1353312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Reverse Image Search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4"/>
          <p:cNvSpPr/>
          <p:nvPr/>
        </p:nvSpPr>
        <p:spPr>
          <a:xfrm>
            <a:off x="457200" y="176479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Google Lens · TinEye · Yandex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"/>
          <p:cNvSpPr/>
          <p:nvPr/>
        </p:nvSpPr>
        <p:spPr>
          <a:xfrm>
            <a:off x="457200" y="2039112"/>
            <a:ext cx="2560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Can help with finding the</a:t>
            </a:r>
            <a:r>
              <a:rPr b="0" i="0" lang="en-US" sz="10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 original source, detect reused/misattributed photos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4"/>
          <p:cNvSpPr/>
          <p:nvPr/>
        </p:nvSpPr>
        <p:spPr>
          <a:xfrm>
            <a:off x="3246120" y="1261872"/>
            <a:ext cx="2743200" cy="14173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"/>
          <p:cNvSpPr/>
          <p:nvPr/>
        </p:nvSpPr>
        <p:spPr>
          <a:xfrm>
            <a:off x="3246120" y="1261872"/>
            <a:ext cx="54864" cy="141732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8" name="Google Shape;30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3280" y="1371600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"/>
          <p:cNvSpPr/>
          <p:nvPr/>
        </p:nvSpPr>
        <p:spPr>
          <a:xfrm>
            <a:off x="3794760" y="1353312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Metadata / EXIF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4"/>
          <p:cNvSpPr/>
          <p:nvPr/>
        </p:nvSpPr>
        <p:spPr>
          <a:xfrm>
            <a:off x="3383280" y="176479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C97A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0C97A"/>
                </a:solidFill>
                <a:latin typeface="Calibri"/>
                <a:ea typeface="Calibri"/>
                <a:cs typeface="Calibri"/>
                <a:sym typeface="Calibri"/>
              </a:rPr>
              <a:t>ExifTool · Jeffrey's Exif Viewer · Forensically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4"/>
          <p:cNvSpPr/>
          <p:nvPr/>
        </p:nvSpPr>
        <p:spPr>
          <a:xfrm>
            <a:off x="3383280" y="2039112"/>
            <a:ext cx="2560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Extract GPS, device, timestamp embedded in files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"/>
          <p:cNvSpPr/>
          <p:nvPr/>
        </p:nvSpPr>
        <p:spPr>
          <a:xfrm>
            <a:off x="6172200" y="1261872"/>
            <a:ext cx="2743200" cy="14173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"/>
          <p:cNvSpPr/>
          <p:nvPr/>
        </p:nvSpPr>
        <p:spPr>
          <a:xfrm>
            <a:off x="6172200" y="1261872"/>
            <a:ext cx="54864" cy="14173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4" name="Google Shape;31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9360" y="1371600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"/>
          <p:cNvSpPr/>
          <p:nvPr/>
        </p:nvSpPr>
        <p:spPr>
          <a:xfrm>
            <a:off x="6720840" y="1353312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Geolocation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4"/>
          <p:cNvSpPr/>
          <p:nvPr/>
        </p:nvSpPr>
        <p:spPr>
          <a:xfrm>
            <a:off x="6309360" y="176479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Google Earth · SunCalc · Street View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"/>
          <p:cNvSpPr/>
          <p:nvPr/>
        </p:nvSpPr>
        <p:spPr>
          <a:xfrm>
            <a:off x="6309360" y="2039112"/>
            <a:ext cx="2560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Pin a location using landmarks, shadows, road patterns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4"/>
          <p:cNvSpPr/>
          <p:nvPr/>
        </p:nvSpPr>
        <p:spPr>
          <a:xfrm>
            <a:off x="320040" y="2880360"/>
            <a:ext cx="2743200" cy="14173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"/>
          <p:cNvSpPr/>
          <p:nvPr/>
        </p:nvSpPr>
        <p:spPr>
          <a:xfrm>
            <a:off x="320040" y="2880360"/>
            <a:ext cx="54864" cy="14173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0" name="Google Shape;32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" y="2990088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"/>
          <p:cNvSpPr/>
          <p:nvPr/>
        </p:nvSpPr>
        <p:spPr>
          <a:xfrm>
            <a:off x="868680" y="2971800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Advanced Search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4"/>
          <p:cNvSpPr/>
          <p:nvPr/>
        </p:nvSpPr>
        <p:spPr>
          <a:xfrm>
            <a:off x="457200" y="3383280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Wayback Machine ·</a:t>
            </a:r>
            <a:r>
              <a:rPr lang="en-US" sz="950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 Boolean Searches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4"/>
          <p:cNvSpPr/>
          <p:nvPr/>
        </p:nvSpPr>
        <p:spPr>
          <a:xfrm>
            <a:off x="457200" y="3657600"/>
            <a:ext cx="2560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Surface </a:t>
            </a:r>
            <a:r>
              <a:rPr lang="en-US" sz="1000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-US" sz="10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rchived pages, old versions</a:t>
            </a:r>
            <a:r>
              <a:rPr lang="en-US" sz="1000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, searches to limit or widen your searches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"/>
          <p:cNvSpPr/>
          <p:nvPr/>
        </p:nvSpPr>
        <p:spPr>
          <a:xfrm>
            <a:off x="3246120" y="2880360"/>
            <a:ext cx="2743200" cy="14173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"/>
          <p:cNvSpPr/>
          <p:nvPr/>
        </p:nvSpPr>
        <p:spPr>
          <a:xfrm>
            <a:off x="3246120" y="2880360"/>
            <a:ext cx="54864" cy="141732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6" name="Google Shape;326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83280" y="2990088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"/>
          <p:cNvSpPr/>
          <p:nvPr/>
        </p:nvSpPr>
        <p:spPr>
          <a:xfrm>
            <a:off x="3794760" y="2971800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Social Media OSINT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4"/>
          <p:cNvSpPr/>
          <p:nvPr/>
        </p:nvSpPr>
        <p:spPr>
          <a:xfrm>
            <a:off x="3383280" y="3383280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C97A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0C97A"/>
                </a:solidFill>
                <a:latin typeface="Calibri"/>
                <a:ea typeface="Calibri"/>
                <a:cs typeface="Calibri"/>
                <a:sym typeface="Calibri"/>
              </a:rPr>
              <a:t>Account history · Cross-linking · Public records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4"/>
          <p:cNvSpPr/>
          <p:nvPr/>
        </p:nvSpPr>
        <p:spPr>
          <a:xfrm>
            <a:off x="3383280" y="3657600"/>
            <a:ext cx="2560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Map networks, verify accounts, trace cross-platform IDs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4"/>
          <p:cNvSpPr/>
          <p:nvPr/>
        </p:nvSpPr>
        <p:spPr>
          <a:xfrm>
            <a:off x="6172200" y="2880360"/>
            <a:ext cx="2743200" cy="14173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"/>
          <p:cNvSpPr/>
          <p:nvPr/>
        </p:nvSpPr>
        <p:spPr>
          <a:xfrm>
            <a:off x="6172200" y="2880360"/>
            <a:ext cx="54864" cy="14173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2" name="Google Shape;332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09360" y="2990088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"/>
          <p:cNvSpPr/>
          <p:nvPr/>
        </p:nvSpPr>
        <p:spPr>
          <a:xfrm>
            <a:off x="6720840" y="2971800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Video Verification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4"/>
          <p:cNvSpPr/>
          <p:nvPr/>
        </p:nvSpPr>
        <p:spPr>
          <a:xfrm>
            <a:off x="6309360" y="3383280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InVID · YouTube DataViewer · Hive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4"/>
          <p:cNvSpPr/>
          <p:nvPr/>
        </p:nvSpPr>
        <p:spPr>
          <a:xfrm>
            <a:off x="6309360" y="3657600"/>
            <a:ext cx="2560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E8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6B9E88"/>
                </a:solidFill>
                <a:latin typeface="Calibri"/>
                <a:ea typeface="Calibri"/>
                <a:cs typeface="Calibri"/>
                <a:sym typeface="Calibri"/>
              </a:rPr>
              <a:t>Authenticate videos, check upload date, detect AI content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ea207275eb_0_122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3ea207275eb_0_122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ea207275eb_0_122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TOOLS &amp; TECHNIQUES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g3ea207275eb_0_122"/>
          <p:cNvSpPr/>
          <p:nvPr/>
        </p:nvSpPr>
        <p:spPr>
          <a:xfrm>
            <a:off x="2852990" y="86815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lang="en-US" sz="3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Tips and Tricks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g3ea207275eb_0_122"/>
          <p:cNvSpPr txBox="1"/>
          <p:nvPr/>
        </p:nvSpPr>
        <p:spPr>
          <a:xfrm>
            <a:off x="483875" y="904225"/>
            <a:ext cx="3524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Boolean searches: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46" name="Google Shape;346;g3ea207275eb_0_122" title="Screenshot 2026-06-08 at 9.30.4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7150" y="882913"/>
            <a:ext cx="2861975" cy="10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g3ea207275eb_0_122"/>
          <p:cNvSpPr txBox="1"/>
          <p:nvPr/>
        </p:nvSpPr>
        <p:spPr>
          <a:xfrm>
            <a:off x="619650" y="2724050"/>
            <a:ext cx="1885200" cy="8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X lists: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48" name="Google Shape;348;g3ea207275eb_0_122" title="Screenshot 2026-06-08 at 9.47.10 AM.png"/>
          <p:cNvPicPr preferRelativeResize="0"/>
          <p:nvPr/>
        </p:nvPicPr>
        <p:blipFill rotWithShape="1">
          <a:blip r:embed="rId4">
            <a:alphaModFix/>
          </a:blip>
          <a:srcRect b="-16192" l="-2489" r="-29909" t="-16205"/>
          <a:stretch/>
        </p:blipFill>
        <p:spPr>
          <a:xfrm>
            <a:off x="1276525" y="2052490"/>
            <a:ext cx="3328775" cy="333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3ea207275eb_0_122" title="Screenshot 2026-06-08 at 9.47.22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0763" y="3070525"/>
            <a:ext cx="1189675" cy="185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3ea207275eb_0_122" title="Screenshot 2026-06-08 at 9.47.31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0798" y="2156062"/>
            <a:ext cx="2121050" cy="320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g3ea207275eb_0_122" title="Screenshot 2026-06-08 at 9.47.46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0550" y="2098547"/>
            <a:ext cx="3013575" cy="55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g3ea207275eb_0_122" title="Screenshot 2026-06-08 at 9.47.54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33995" y="2776276"/>
            <a:ext cx="1698725" cy="22575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3" name="Google Shape;353;g3ea207275eb_0_122"/>
          <p:cNvCxnSpPr/>
          <p:nvPr/>
        </p:nvCxnSpPr>
        <p:spPr>
          <a:xfrm flipH="1" rot="10800000">
            <a:off x="3120900" y="3695325"/>
            <a:ext cx="475200" cy="26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4" name="Google Shape;354;g3ea207275eb_0_122"/>
          <p:cNvCxnSpPr/>
          <p:nvPr/>
        </p:nvCxnSpPr>
        <p:spPr>
          <a:xfrm flipH="1" rot="10800000">
            <a:off x="4483800" y="2300975"/>
            <a:ext cx="381300" cy="1383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5" name="Google Shape;355;g3ea207275eb_0_122"/>
          <p:cNvCxnSpPr/>
          <p:nvPr/>
        </p:nvCxnSpPr>
        <p:spPr>
          <a:xfrm flipH="1" rot="10800000">
            <a:off x="7627350" y="2290575"/>
            <a:ext cx="809400" cy="10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g3ea207275eb_0_122"/>
          <p:cNvCxnSpPr/>
          <p:nvPr/>
        </p:nvCxnSpPr>
        <p:spPr>
          <a:xfrm flipH="1">
            <a:off x="7846625" y="2316750"/>
            <a:ext cx="590100" cy="506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5"/>
          <p:cNvSpPr/>
          <p:nvPr/>
        </p:nvSpPr>
        <p:spPr>
          <a:xfrm>
            <a:off x="274320" y="13716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128"/>
              </a:buClr>
              <a:buSzPts val="13000"/>
              <a:buFont typeface="Impact"/>
              <a:buNone/>
            </a:pPr>
            <a:r>
              <a:rPr b="1" i="0" lang="en-US" sz="130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CASE</a:t>
            </a:r>
            <a:endParaRPr b="0" i="0" sz="13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5"/>
          <p:cNvSpPr/>
          <p:nvPr/>
        </p:nvSpPr>
        <p:spPr>
          <a:xfrm>
            <a:off x="3832220" y="1691740"/>
            <a:ext cx="82296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128"/>
              </a:buClr>
              <a:buSzPts val="10000"/>
              <a:buFont typeface="Impact"/>
              <a:buNone/>
            </a:pPr>
            <a:r>
              <a:rPr b="1" i="0" lang="en-US" sz="100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STUDIES</a:t>
            </a:r>
            <a:endParaRPr b="0" i="0" sz="10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5"/>
          <p:cNvSpPr/>
          <p:nvPr/>
        </p:nvSpPr>
        <p:spPr>
          <a:xfrm>
            <a:off x="504878" y="3092615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Georgia"/>
              <a:buNone/>
            </a:pPr>
            <a:r>
              <a:rPr b="1" i="1" lang="en-US" sz="2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r>
              <a:rPr b="1" i="1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 real verification cases from the field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5"/>
          <p:cNvSpPr/>
          <p:nvPr/>
        </p:nvSpPr>
        <p:spPr>
          <a:xfrm>
            <a:off x="247777" y="3762095"/>
            <a:ext cx="2697600" cy="7131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5"/>
          <p:cNvSpPr/>
          <p:nvPr/>
        </p:nvSpPr>
        <p:spPr>
          <a:xfrm>
            <a:off x="247777" y="3762095"/>
            <a:ext cx="2697600" cy="366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5"/>
          <p:cNvSpPr/>
          <p:nvPr/>
        </p:nvSpPr>
        <p:spPr>
          <a:xfrm>
            <a:off x="339218" y="3807815"/>
            <a:ext cx="502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2200"/>
              <a:buFont typeface="Impact"/>
              <a:buNone/>
            </a:pPr>
            <a:r>
              <a:rPr b="1" i="0" lang="en-US" sz="2200" u="none" cap="none" strike="noStrike">
                <a:solidFill>
                  <a:srgbClr val="00F5A0"/>
                </a:solidFill>
                <a:latin typeface="Impact"/>
                <a:ea typeface="Impact"/>
                <a:cs typeface="Impact"/>
                <a:sym typeface="Impact"/>
              </a:rPr>
              <a:t>01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5"/>
          <p:cNvSpPr/>
          <p:nvPr/>
        </p:nvSpPr>
        <p:spPr>
          <a:xfrm>
            <a:off x="906146" y="3926687"/>
            <a:ext cx="1920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Social profiles — Willy Maceo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5"/>
          <p:cNvSpPr/>
          <p:nvPr/>
        </p:nvSpPr>
        <p:spPr>
          <a:xfrm>
            <a:off x="3173857" y="3762095"/>
            <a:ext cx="2697600" cy="7131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5"/>
          <p:cNvSpPr/>
          <p:nvPr/>
        </p:nvSpPr>
        <p:spPr>
          <a:xfrm>
            <a:off x="3173857" y="3762095"/>
            <a:ext cx="2697600" cy="366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5"/>
          <p:cNvSpPr/>
          <p:nvPr/>
        </p:nvSpPr>
        <p:spPr>
          <a:xfrm>
            <a:off x="3265298" y="3807815"/>
            <a:ext cx="502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C97A"/>
              </a:buClr>
              <a:buSzPts val="2200"/>
              <a:buFont typeface="Impact"/>
              <a:buNone/>
            </a:pPr>
            <a:r>
              <a:rPr b="1" i="0" lang="en-US" sz="2200" u="none" cap="none" strike="noStrike">
                <a:solidFill>
                  <a:srgbClr val="00C97A"/>
                </a:solidFill>
                <a:latin typeface="Impact"/>
                <a:ea typeface="Impact"/>
                <a:cs typeface="Impact"/>
                <a:sym typeface="Impact"/>
              </a:rPr>
              <a:t>02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5"/>
          <p:cNvSpPr/>
          <p:nvPr/>
        </p:nvSpPr>
        <p:spPr>
          <a:xfrm>
            <a:off x="3832226" y="3926687"/>
            <a:ext cx="1920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Social and video — Ma'khia Bryant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00"/>
              <a:buFont typeface="Calibri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5"/>
          <p:cNvSpPr/>
          <p:nvPr/>
        </p:nvSpPr>
        <p:spPr>
          <a:xfrm>
            <a:off x="6099938" y="3762095"/>
            <a:ext cx="2697600" cy="7131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"/>
          <p:cNvSpPr/>
          <p:nvPr/>
        </p:nvSpPr>
        <p:spPr>
          <a:xfrm>
            <a:off x="6099938" y="3762095"/>
            <a:ext cx="2697600" cy="366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5"/>
          <p:cNvSpPr/>
          <p:nvPr/>
        </p:nvSpPr>
        <p:spPr>
          <a:xfrm>
            <a:off x="6191378" y="3807815"/>
            <a:ext cx="502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2200"/>
              <a:buFont typeface="Impact"/>
              <a:buNone/>
            </a:pPr>
            <a:r>
              <a:rPr b="1" i="0" lang="en-US" sz="2200" u="none" cap="none" strike="noStrike">
                <a:solidFill>
                  <a:srgbClr val="00F5A0"/>
                </a:solidFill>
                <a:latin typeface="Impact"/>
                <a:ea typeface="Impact"/>
                <a:cs typeface="Impact"/>
                <a:sym typeface="Impact"/>
              </a:rPr>
              <a:t>03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5"/>
          <p:cNvSpPr/>
          <p:nvPr/>
        </p:nvSpPr>
        <p:spPr>
          <a:xfrm>
            <a:off x="6758305" y="3926687"/>
            <a:ext cx="1920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Dallas Love Field airport incident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00"/>
              <a:buFont typeface="Calibri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6"/>
          <p:cNvSpPr/>
          <p:nvPr/>
        </p:nvSpPr>
        <p:spPr>
          <a:xfrm>
            <a:off x="287025" y="63907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6"/>
          <p:cNvSpPr/>
          <p:nvPr/>
        </p:nvSpPr>
        <p:spPr>
          <a:xfrm>
            <a:off x="320050" y="3068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CASE 01 · SOCIAL PROFILES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6"/>
          <p:cNvSpPr/>
          <p:nvPr/>
        </p:nvSpPr>
        <p:spPr>
          <a:xfrm>
            <a:off x="287025" y="493450"/>
            <a:ext cx="4519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Verifying Social </a:t>
            </a:r>
            <a:endParaRPr b="1" i="0" sz="27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Media Profiles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6"/>
          <p:cNvSpPr/>
          <p:nvPr/>
        </p:nvSpPr>
        <p:spPr>
          <a:xfrm>
            <a:off x="146001" y="1108463"/>
            <a:ext cx="87435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Willy Maceo — Suspected Miami serial killer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6"/>
          <p:cNvSpPr/>
          <p:nvPr/>
        </p:nvSpPr>
        <p:spPr>
          <a:xfrm>
            <a:off x="320040" y="1463040"/>
            <a:ext cx="8503800" cy="9600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6"/>
          <p:cNvSpPr/>
          <p:nvPr/>
        </p:nvSpPr>
        <p:spPr>
          <a:xfrm>
            <a:off x="320040" y="1463040"/>
            <a:ext cx="54864" cy="9601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0" name="Google Shape;39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5" y="1540765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"/>
          <p:cNvSpPr/>
          <p:nvPr/>
        </p:nvSpPr>
        <p:spPr>
          <a:xfrm>
            <a:off x="822903" y="1488605"/>
            <a:ext cx="7498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Start with public records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6"/>
          <p:cNvSpPr/>
          <p:nvPr/>
        </p:nvSpPr>
        <p:spPr>
          <a:xfrm>
            <a:off x="424000" y="1924825"/>
            <a:ext cx="2774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Only one 25-year-old Willy Maceo in Miami. Professional licenses in real estate confirm identity and location.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6"/>
          <p:cNvSpPr/>
          <p:nvPr/>
        </p:nvSpPr>
        <p:spPr>
          <a:xfrm>
            <a:off x="320040" y="2560320"/>
            <a:ext cx="8503920" cy="9601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6"/>
          <p:cNvSpPr/>
          <p:nvPr/>
        </p:nvSpPr>
        <p:spPr>
          <a:xfrm>
            <a:off x="320040" y="2560320"/>
            <a:ext cx="54864" cy="96012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5" name="Google Shape;39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95" y="2638046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6"/>
          <p:cNvSpPr/>
          <p:nvPr/>
        </p:nvSpPr>
        <p:spPr>
          <a:xfrm>
            <a:off x="822953" y="2618860"/>
            <a:ext cx="7498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Follow the cross-links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6"/>
          <p:cNvSpPr/>
          <p:nvPr/>
        </p:nvSpPr>
        <p:spPr>
          <a:xfrm>
            <a:off x="457200" y="3010725"/>
            <a:ext cx="3312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Century 21 profile → Twitter → Instagram → personal Facebook. Each platform links to the next, forming a chain.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6"/>
          <p:cNvSpPr/>
          <p:nvPr/>
        </p:nvSpPr>
        <p:spPr>
          <a:xfrm>
            <a:off x="320040" y="3657600"/>
            <a:ext cx="8503920" cy="9601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6"/>
          <p:cNvSpPr/>
          <p:nvPr/>
        </p:nvSpPr>
        <p:spPr>
          <a:xfrm>
            <a:off x="320040" y="3657600"/>
            <a:ext cx="54864" cy="9601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0" name="Google Shape;40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995" y="3744338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"/>
          <p:cNvSpPr/>
          <p:nvPr/>
        </p:nvSpPr>
        <p:spPr>
          <a:xfrm>
            <a:off x="820565" y="3744340"/>
            <a:ext cx="7498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Photo match to official source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6"/>
          <p:cNvSpPr/>
          <p:nvPr/>
        </p:nvSpPr>
        <p:spPr>
          <a:xfrm>
            <a:off x="424000" y="4096625"/>
            <a:ext cx="2499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Profile photos across all platforms match Miami PD mugshot. Location listed as Miami, FL throughout.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6"/>
          <p:cNvSpPr/>
          <p:nvPr/>
        </p:nvSpPr>
        <p:spPr>
          <a:xfrm>
            <a:off x="320040" y="4736592"/>
            <a:ext cx="8503920" cy="27432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6"/>
          <p:cNvSpPr/>
          <p:nvPr/>
        </p:nvSpPr>
        <p:spPr>
          <a:xfrm>
            <a:off x="320040" y="4736592"/>
            <a:ext cx="54864" cy="2743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6"/>
          <p:cNvSpPr/>
          <p:nvPr/>
        </p:nvSpPr>
        <p:spPr>
          <a:xfrm>
            <a:off x="457200" y="4754875"/>
            <a:ext cx="3761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Key lesson: Build a chain of linked evidence — public records → professional profile → social platforms → official photo match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6" name="Google Shape;406;p6" title="Screenshot 2026-06-08 at 9.58.08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1700" y="185925"/>
            <a:ext cx="4007800" cy="485695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1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1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CASE 0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 · SOCIAL 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AND VIDEO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 VERIFICATION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1"/>
          <p:cNvSpPr/>
          <p:nvPr/>
        </p:nvSpPr>
        <p:spPr>
          <a:xfrm>
            <a:off x="320040" y="530352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Verifying Through a Social </a:t>
            </a:r>
            <a:r>
              <a:rPr b="1" lang="en-US" sz="3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Connection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1"/>
          <p:cNvSpPr/>
          <p:nvPr/>
        </p:nvSpPr>
        <p:spPr>
          <a:xfrm>
            <a:off x="320040" y="100584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Ma'khia Bryant &amp; Paula Bryant — Columbus, Ohio officer-involved shooting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1"/>
          <p:cNvSpPr/>
          <p:nvPr/>
        </p:nvSpPr>
        <p:spPr>
          <a:xfrm>
            <a:off x="320040" y="1463040"/>
            <a:ext cx="8503920" cy="9601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1"/>
          <p:cNvSpPr/>
          <p:nvPr/>
        </p:nvSpPr>
        <p:spPr>
          <a:xfrm>
            <a:off x="320040" y="1463040"/>
            <a:ext cx="54864" cy="9601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9" name="Google Shape;41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1709928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11"/>
          <p:cNvSpPr/>
          <p:nvPr/>
        </p:nvSpPr>
        <p:spPr>
          <a:xfrm>
            <a:off x="978415" y="1595605"/>
            <a:ext cx="7498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Start with a witness on video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1"/>
          <p:cNvSpPr/>
          <p:nvPr/>
        </p:nvSpPr>
        <p:spPr>
          <a:xfrm>
            <a:off x="1005840" y="1901952"/>
            <a:ext cx="74980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In a Facebook Live showing aftermath, commenter Johnnie Jdot Dotson says he personally knows the mother. His friends list is open</a:t>
            </a:r>
            <a:r>
              <a:rPr lang="en-US" sz="115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. S</a:t>
            </a:r>
            <a:r>
              <a:rPr b="0" i="0" lang="en-US" sz="11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earching it returns one Bryant: Paula Bryant.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1"/>
          <p:cNvSpPr/>
          <p:nvPr/>
        </p:nvSpPr>
        <p:spPr>
          <a:xfrm>
            <a:off x="320040" y="2560320"/>
            <a:ext cx="8503920" cy="9601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1"/>
          <p:cNvSpPr/>
          <p:nvPr/>
        </p:nvSpPr>
        <p:spPr>
          <a:xfrm>
            <a:off x="320040" y="2560320"/>
            <a:ext cx="54864" cy="96012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24" name="Google Shape;42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95" y="2720346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1"/>
          <p:cNvSpPr/>
          <p:nvPr/>
        </p:nvSpPr>
        <p:spPr>
          <a:xfrm>
            <a:off x="931103" y="2720348"/>
            <a:ext cx="7498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Cross-reference with a local reporter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1"/>
          <p:cNvSpPr/>
          <p:nvPr/>
        </p:nvSpPr>
        <p:spPr>
          <a:xfrm>
            <a:off x="685803" y="2999232"/>
            <a:ext cx="7498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Reporter Lacey Crisp tweets she spoke to Paula Bryant, mother of Ma'khia, and shares a photo of Paula holding a phone with Ma'khia's Facebook profile on screen.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1"/>
          <p:cNvSpPr/>
          <p:nvPr/>
        </p:nvSpPr>
        <p:spPr>
          <a:xfrm>
            <a:off x="320040" y="3657600"/>
            <a:ext cx="8503920" cy="96012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1"/>
          <p:cNvSpPr/>
          <p:nvPr/>
        </p:nvSpPr>
        <p:spPr>
          <a:xfrm>
            <a:off x="320040" y="3657600"/>
            <a:ext cx="54864" cy="9601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29" name="Google Shape;42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195" y="3728475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11"/>
          <p:cNvSpPr/>
          <p:nvPr/>
        </p:nvSpPr>
        <p:spPr>
          <a:xfrm>
            <a:off x="850453" y="3692528"/>
            <a:ext cx="7498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Lock it down with public records + family interaction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1"/>
          <p:cNvSpPr/>
          <p:nvPr/>
        </p:nvSpPr>
        <p:spPr>
          <a:xfrm>
            <a:off x="738940" y="4096637"/>
            <a:ext cx="7498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Paula's public record shows her nursing license, Mansfield/Columbus addresses matching her profile bio, and an email address for Ma'khia. Ma'khia calls Paula 'mom' in comments; Paula responds 'baby.' Potential relatives (Debra Wilcox, Kha'Lil Bryant) confirmed in posts and public records.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1"/>
          <p:cNvSpPr/>
          <p:nvPr/>
        </p:nvSpPr>
        <p:spPr>
          <a:xfrm>
            <a:off x="320040" y="4736592"/>
            <a:ext cx="8503920" cy="27432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1"/>
          <p:cNvSpPr/>
          <p:nvPr/>
        </p:nvSpPr>
        <p:spPr>
          <a:xfrm>
            <a:off x="320040" y="4736592"/>
            <a:ext cx="54864" cy="2743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1"/>
          <p:cNvSpPr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Key lesson: A third person's open friends list can be the bridge — social connections corroborate identity when direct records don't exist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ea207275eb_0_417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3ea207275eb_0_417"/>
          <p:cNvSpPr/>
          <p:nvPr/>
        </p:nvSpPr>
        <p:spPr>
          <a:xfrm>
            <a:off x="287025" y="63907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ea207275eb_0_417"/>
          <p:cNvSpPr/>
          <p:nvPr/>
        </p:nvSpPr>
        <p:spPr>
          <a:xfrm>
            <a:off x="320050" y="3068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Ma'khia Bryant</a:t>
            </a:r>
            <a:endParaRPr b="0" i="0" sz="800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3" name="Google Shape;443;g3ea207275eb_0_417" title="Screenshot 2026-06-08 at 10.31.4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024" y="375350"/>
            <a:ext cx="3600274" cy="392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g3ea207275eb_0_417" title="Screenshot 2026-06-08 at 10.34.24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5998" y="141164"/>
            <a:ext cx="3783727" cy="4023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3ea207275eb_0_417" title="Screenshot 2026-06-08 at 10.34.17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8075" y="3106925"/>
            <a:ext cx="2047926" cy="203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ea207275eb_0_447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g3ea207275eb_0_447"/>
          <p:cNvSpPr/>
          <p:nvPr/>
        </p:nvSpPr>
        <p:spPr>
          <a:xfrm>
            <a:off x="287025" y="63907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g3ea207275eb_0_447"/>
          <p:cNvSpPr/>
          <p:nvPr/>
        </p:nvSpPr>
        <p:spPr>
          <a:xfrm>
            <a:off x="320050" y="3068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Ma'khia Bryant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4" name="Google Shape;454;g3ea207275eb_0_447" title="Screenshot 2026-06-08 at 10.34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13" y="755175"/>
            <a:ext cx="3661851" cy="363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g3ea207275eb_0_447" title="Screenshot 2026-06-08 at 10.34.3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9828" y="30675"/>
            <a:ext cx="5614200" cy="359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g3ea207275eb_0_447" title="Screenshot 2026-06-08 at 10.34.32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4875" y="2446600"/>
            <a:ext cx="3727075" cy="251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ea207275eb_0_454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g3ea207275eb_0_454"/>
          <p:cNvSpPr/>
          <p:nvPr/>
        </p:nvSpPr>
        <p:spPr>
          <a:xfrm>
            <a:off x="287025" y="63907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g3ea207275eb_0_454"/>
          <p:cNvSpPr/>
          <p:nvPr/>
        </p:nvSpPr>
        <p:spPr>
          <a:xfrm>
            <a:off x="320050" y="3068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Ma'khia Bryant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5" name="Google Shape;465;g3ea207275eb_0_454" title="Screenshot 2026-06-08 at 10.35.1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001" y="424420"/>
            <a:ext cx="2842025" cy="455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g3ea207275eb_0_454" title="Screenshot 2026-06-08 at 10.35.0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796" y="1229075"/>
            <a:ext cx="3334105" cy="384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g3ea207275eb_0_454" title="Screenshot 2026-06-08 at 10.34.55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225" y="349225"/>
            <a:ext cx="4787900" cy="10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ea207275eb_0_481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g3ea207275eb_0_481"/>
          <p:cNvSpPr/>
          <p:nvPr/>
        </p:nvSpPr>
        <p:spPr>
          <a:xfrm>
            <a:off x="287025" y="63900"/>
            <a:ext cx="34731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g3ea207275eb_0_481"/>
          <p:cNvSpPr/>
          <p:nvPr/>
        </p:nvSpPr>
        <p:spPr>
          <a:xfrm>
            <a:off x="344025" y="29248"/>
            <a:ext cx="3359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Ma'khia Bryant - UGC VIDEO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6" name="Google Shape;476;g3ea207275eb_0_481" title="Screenshot 2026-06-08 at 10.42.3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850" y="612800"/>
            <a:ext cx="4679675" cy="36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g3ea207275eb_0_481" title="Screenshot 2026-06-08 at 10.42.44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2625" y="1260125"/>
            <a:ext cx="4189776" cy="262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0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0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CASE 0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· 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VIRAL VIDEO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 VERIFICATION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320040" y="530352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Verifying a Viral Incident Video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320040" y="100584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Michael Singleton — Dallas Love Field Airport, April 18, 2025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320040" y="1463040"/>
            <a:ext cx="2743200" cy="123444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10"/>
          <p:cNvSpPr/>
          <p:nvPr/>
        </p:nvSpPr>
        <p:spPr>
          <a:xfrm>
            <a:off x="320040" y="1463040"/>
            <a:ext cx="54864" cy="123444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10"/>
          <p:cNvSpPr/>
          <p:nvPr/>
        </p:nvSpPr>
        <p:spPr>
          <a:xfrm>
            <a:off x="502920" y="1554480"/>
            <a:ext cx="2468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Filmmaker contacted directly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502920" y="1920240"/>
            <a:ext cx="24688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Person who filmed confirmed date, location, and gave use permission.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3246120" y="1463040"/>
            <a:ext cx="2743200" cy="123444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0"/>
          <p:cNvSpPr/>
          <p:nvPr/>
        </p:nvSpPr>
        <p:spPr>
          <a:xfrm>
            <a:off x="3246120" y="1463040"/>
            <a:ext cx="54864" cy="123444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0"/>
          <p:cNvSpPr/>
          <p:nvPr/>
        </p:nvSpPr>
        <p:spPr>
          <a:xfrm>
            <a:off x="3429000" y="1554480"/>
            <a:ext cx="2468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Subject commented on the video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3429000" y="1920240"/>
            <a:ext cx="24688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Michael Singleton commented on the FB post describing what happened — in his own words.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6172200" y="1463040"/>
            <a:ext cx="2743200" cy="123444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0"/>
          <p:cNvSpPr/>
          <p:nvPr/>
        </p:nvSpPr>
        <p:spPr>
          <a:xfrm>
            <a:off x="6172200" y="1463040"/>
            <a:ext cx="54864" cy="123444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10"/>
          <p:cNvSpPr/>
          <p:nvPr/>
        </p:nvSpPr>
        <p:spPr>
          <a:xfrm>
            <a:off x="6355080" y="1554480"/>
            <a:ext cx="2468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Family identified him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6355080" y="1920240"/>
            <a:ext cx="24688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His daughter commented identifying him as her father, noted he couldn't board his CA flight.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320040" y="2926080"/>
            <a:ext cx="2743200" cy="123444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10"/>
          <p:cNvSpPr/>
          <p:nvPr/>
        </p:nvSpPr>
        <p:spPr>
          <a:xfrm>
            <a:off x="320040" y="2926080"/>
            <a:ext cx="54864" cy="123444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0"/>
          <p:cNvSpPr/>
          <p:nvPr/>
        </p:nvSpPr>
        <p:spPr>
          <a:xfrm>
            <a:off x="502920" y="3017520"/>
            <a:ext cx="2468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Video timestamp visible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502920" y="3383280"/>
            <a:ext cx="24688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Timestamp seen at 0:20 in the video matches the reported date and time of the incident.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3246120" y="2926080"/>
            <a:ext cx="2743200" cy="123444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10"/>
          <p:cNvSpPr/>
          <p:nvPr/>
        </p:nvSpPr>
        <p:spPr>
          <a:xfrm>
            <a:off x="3246120" y="2926080"/>
            <a:ext cx="54864" cy="123444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10"/>
          <p:cNvSpPr/>
          <p:nvPr/>
        </p:nvSpPr>
        <p:spPr>
          <a:xfrm>
            <a:off x="3429000" y="3017520"/>
            <a:ext cx="2468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Uniform + location details match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3429000" y="3383280"/>
            <a:ext cx="24688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'Love Field' + plane logo on sleeve, 'DALLAS POLICE' on back. Matched official Dallas PD Love Field Unit social media.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6172200" y="2926080"/>
            <a:ext cx="2743200" cy="123444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0"/>
          <p:cNvSpPr/>
          <p:nvPr/>
        </p:nvSpPr>
        <p:spPr>
          <a:xfrm>
            <a:off x="6172200" y="2926080"/>
            <a:ext cx="54864" cy="123444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0"/>
          <p:cNvSpPr/>
          <p:nvPr/>
        </p:nvSpPr>
        <p:spPr>
          <a:xfrm>
            <a:off x="6355080" y="3017520"/>
            <a:ext cx="2468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Interior location confirmed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6355080" y="3383280"/>
            <a:ext cx="24688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Airport interior matches Starbucks near Gate 6. Southwest Airlines logo visible — consistent with the airport.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10"/>
          <p:cNvSpPr/>
          <p:nvPr/>
        </p:nvSpPr>
        <p:spPr>
          <a:xfrm>
            <a:off x="320040" y="4297680"/>
            <a:ext cx="8503920" cy="27432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0"/>
          <p:cNvSpPr/>
          <p:nvPr/>
        </p:nvSpPr>
        <p:spPr>
          <a:xfrm>
            <a:off x="320040" y="4297680"/>
            <a:ext cx="54864" cy="27432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0"/>
          <p:cNvSpPr/>
          <p:nvPr/>
        </p:nvSpPr>
        <p:spPr>
          <a:xfrm>
            <a:off x="457200" y="4315968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Key lesson: Six independent confirmation points — each one alone is insufficient, together they build an airtight case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ea207275eb_0_494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g3ea207275eb_0_494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g3ea207275eb_0_494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CASE 0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· 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VIRAL VIDEO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 VERIFICATION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g3ea207275eb_0_494"/>
          <p:cNvSpPr/>
          <p:nvPr/>
        </p:nvSpPr>
        <p:spPr>
          <a:xfrm>
            <a:off x="320040" y="530352"/>
            <a:ext cx="8229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Verifying a Viral Incident Video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g3ea207275eb_0_494"/>
          <p:cNvSpPr/>
          <p:nvPr/>
        </p:nvSpPr>
        <p:spPr>
          <a:xfrm>
            <a:off x="320040" y="1005840"/>
            <a:ext cx="8229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Michael Singleton — Dallas Love Field Airport, April 18, 2025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g3ea207275eb_0_494"/>
          <p:cNvSpPr/>
          <p:nvPr/>
        </p:nvSpPr>
        <p:spPr>
          <a:xfrm>
            <a:off x="320040" y="1463040"/>
            <a:ext cx="2743200" cy="12345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g3ea207275eb_0_494"/>
          <p:cNvSpPr/>
          <p:nvPr/>
        </p:nvSpPr>
        <p:spPr>
          <a:xfrm>
            <a:off x="320040" y="1463040"/>
            <a:ext cx="54900" cy="1234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g3ea207275eb_0_494"/>
          <p:cNvSpPr/>
          <p:nvPr/>
        </p:nvSpPr>
        <p:spPr>
          <a:xfrm>
            <a:off x="502920" y="1554480"/>
            <a:ext cx="2469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Filmmaker contacted directly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g3ea207275eb_0_494"/>
          <p:cNvSpPr/>
          <p:nvPr/>
        </p:nvSpPr>
        <p:spPr>
          <a:xfrm>
            <a:off x="502920" y="1920240"/>
            <a:ext cx="2469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Person who filmed confirmed date, location, and gave use permission.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g3ea207275eb_0_494"/>
          <p:cNvSpPr/>
          <p:nvPr/>
        </p:nvSpPr>
        <p:spPr>
          <a:xfrm>
            <a:off x="3246120" y="1463040"/>
            <a:ext cx="2743200" cy="12345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3ea207275eb_0_494"/>
          <p:cNvSpPr/>
          <p:nvPr/>
        </p:nvSpPr>
        <p:spPr>
          <a:xfrm>
            <a:off x="3246120" y="1463040"/>
            <a:ext cx="54900" cy="12345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g3ea207275eb_0_494"/>
          <p:cNvSpPr/>
          <p:nvPr/>
        </p:nvSpPr>
        <p:spPr>
          <a:xfrm>
            <a:off x="3429000" y="1554480"/>
            <a:ext cx="2469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Subject commented on the video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g3ea207275eb_0_494"/>
          <p:cNvSpPr/>
          <p:nvPr/>
        </p:nvSpPr>
        <p:spPr>
          <a:xfrm>
            <a:off x="3429000" y="1920240"/>
            <a:ext cx="2469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Michael Singleton commented on the FB post describing what happened — in his own words.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g3ea207275eb_0_494"/>
          <p:cNvSpPr/>
          <p:nvPr/>
        </p:nvSpPr>
        <p:spPr>
          <a:xfrm>
            <a:off x="6172200" y="1463040"/>
            <a:ext cx="2743200" cy="12345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3ea207275eb_0_494"/>
          <p:cNvSpPr/>
          <p:nvPr/>
        </p:nvSpPr>
        <p:spPr>
          <a:xfrm>
            <a:off x="6172200" y="1463040"/>
            <a:ext cx="54900" cy="1234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g3ea207275eb_0_494"/>
          <p:cNvSpPr/>
          <p:nvPr/>
        </p:nvSpPr>
        <p:spPr>
          <a:xfrm>
            <a:off x="6355080" y="1554480"/>
            <a:ext cx="2469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Family identified him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g3ea207275eb_0_494"/>
          <p:cNvSpPr/>
          <p:nvPr/>
        </p:nvSpPr>
        <p:spPr>
          <a:xfrm>
            <a:off x="6355080" y="1920240"/>
            <a:ext cx="2469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His daughter commented identifying him as her father, noted he couldn't board his CA flight.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g3ea207275eb_0_494"/>
          <p:cNvSpPr/>
          <p:nvPr/>
        </p:nvSpPr>
        <p:spPr>
          <a:xfrm>
            <a:off x="320040" y="2926080"/>
            <a:ext cx="2743200" cy="12345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g3ea207275eb_0_494"/>
          <p:cNvSpPr/>
          <p:nvPr/>
        </p:nvSpPr>
        <p:spPr>
          <a:xfrm>
            <a:off x="320040" y="2926080"/>
            <a:ext cx="54900" cy="1234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g3ea207275eb_0_494"/>
          <p:cNvSpPr/>
          <p:nvPr/>
        </p:nvSpPr>
        <p:spPr>
          <a:xfrm>
            <a:off x="502920" y="3017520"/>
            <a:ext cx="2469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Video timestamp visible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g3ea207275eb_0_494"/>
          <p:cNvSpPr/>
          <p:nvPr/>
        </p:nvSpPr>
        <p:spPr>
          <a:xfrm>
            <a:off x="502920" y="3383280"/>
            <a:ext cx="2469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Timestamp seen at 0:20 in the video matches the reported date and time of the incident.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g3ea207275eb_0_494"/>
          <p:cNvSpPr/>
          <p:nvPr/>
        </p:nvSpPr>
        <p:spPr>
          <a:xfrm>
            <a:off x="3246120" y="2926080"/>
            <a:ext cx="2743200" cy="12345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g3ea207275eb_0_494"/>
          <p:cNvSpPr/>
          <p:nvPr/>
        </p:nvSpPr>
        <p:spPr>
          <a:xfrm>
            <a:off x="3246120" y="2926080"/>
            <a:ext cx="54900" cy="1234500"/>
          </a:xfrm>
          <a:prstGeom prst="rect">
            <a:avLst/>
          </a:prstGeom>
          <a:solidFill>
            <a:srgbClr val="00C97A"/>
          </a:solidFill>
          <a:ln cap="flat" cmpd="sng" w="12700">
            <a:solidFill>
              <a:srgbClr val="00C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g3ea207275eb_0_494"/>
          <p:cNvSpPr/>
          <p:nvPr/>
        </p:nvSpPr>
        <p:spPr>
          <a:xfrm>
            <a:off x="3429000" y="3017520"/>
            <a:ext cx="2469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Uniform + location details match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g3ea207275eb_0_494"/>
          <p:cNvSpPr/>
          <p:nvPr/>
        </p:nvSpPr>
        <p:spPr>
          <a:xfrm>
            <a:off x="3429000" y="3383280"/>
            <a:ext cx="2469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'Love Field' + plane logo on sleeve, 'DALLAS POLICE' on back. Matched official Dallas PD Love Field Unit social media.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g3ea207275eb_0_494"/>
          <p:cNvSpPr/>
          <p:nvPr/>
        </p:nvSpPr>
        <p:spPr>
          <a:xfrm>
            <a:off x="6172200" y="2926080"/>
            <a:ext cx="2743200" cy="12345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3ea207275eb_0_494"/>
          <p:cNvSpPr/>
          <p:nvPr/>
        </p:nvSpPr>
        <p:spPr>
          <a:xfrm>
            <a:off x="6172200" y="2926080"/>
            <a:ext cx="54900" cy="1234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g3ea207275eb_0_494"/>
          <p:cNvSpPr/>
          <p:nvPr/>
        </p:nvSpPr>
        <p:spPr>
          <a:xfrm>
            <a:off x="6355080" y="3017520"/>
            <a:ext cx="2469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Interior location confirmed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g3ea207275eb_0_494"/>
          <p:cNvSpPr/>
          <p:nvPr/>
        </p:nvSpPr>
        <p:spPr>
          <a:xfrm>
            <a:off x="6355080" y="3383280"/>
            <a:ext cx="2469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Airport interior matches Starbucks near Gate 6. Southwest Airlines logo visible — consistent with the airport.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g3ea207275eb_0_494"/>
          <p:cNvSpPr/>
          <p:nvPr/>
        </p:nvSpPr>
        <p:spPr>
          <a:xfrm>
            <a:off x="320040" y="4297680"/>
            <a:ext cx="8503800" cy="274200"/>
          </a:xfrm>
          <a:prstGeom prst="rect">
            <a:avLst/>
          </a:prstGeom>
          <a:solidFill>
            <a:srgbClr val="0F2318"/>
          </a:solidFill>
          <a:ln cap="flat" cmpd="sng" w="12700">
            <a:solidFill>
              <a:srgbClr val="0F2318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g3ea207275eb_0_494"/>
          <p:cNvSpPr/>
          <p:nvPr/>
        </p:nvSpPr>
        <p:spPr>
          <a:xfrm>
            <a:off x="320040" y="4297680"/>
            <a:ext cx="54900" cy="2742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g3ea207275eb_0_494"/>
          <p:cNvSpPr/>
          <p:nvPr/>
        </p:nvSpPr>
        <p:spPr>
          <a:xfrm>
            <a:off x="457200" y="4315968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Key lesson: Six independent confirmation points — each one alone is insufficient, together they build an airtight case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ea207275eb_0_530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g3ea207275eb_0_530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g3ea207275eb_0_530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CASE 0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· 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VIRAL VIDEO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 VERIFICATION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g3ea207275eb_0_530"/>
          <p:cNvSpPr/>
          <p:nvPr/>
        </p:nvSpPr>
        <p:spPr>
          <a:xfrm>
            <a:off x="320040" y="530352"/>
            <a:ext cx="8229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g3ea207275eb_0_530"/>
          <p:cNvSpPr/>
          <p:nvPr/>
        </p:nvSpPr>
        <p:spPr>
          <a:xfrm>
            <a:off x="320040" y="1005840"/>
            <a:ext cx="8229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2" name="Google Shape;562;g3ea207275eb_0_530" title="Screenshot 2026-06-08 at 10.52.5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625" y="917340"/>
            <a:ext cx="2927299" cy="3512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g3ea207275eb_0_530" title="Screenshot 2026-06-08 at 10.53.0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2100" y="1113340"/>
            <a:ext cx="3100011" cy="3512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ea207275eb_0_584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g3ea207275eb_0_584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g3ea207275eb_0_584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CASE 0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· 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VIRAL VIDEO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 VERIFICATION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g3ea207275eb_0_584"/>
          <p:cNvSpPr/>
          <p:nvPr/>
        </p:nvSpPr>
        <p:spPr>
          <a:xfrm>
            <a:off x="320040" y="530352"/>
            <a:ext cx="8229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g3ea207275eb_0_584"/>
          <p:cNvSpPr/>
          <p:nvPr/>
        </p:nvSpPr>
        <p:spPr>
          <a:xfrm>
            <a:off x="320040" y="1005840"/>
            <a:ext cx="8229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4" name="Google Shape;574;g3ea207275eb_0_584" title="Screenshot 2026-06-08 at 10.53.2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5211" y="1117790"/>
            <a:ext cx="2706288" cy="351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g3ea207275eb_0_584" title="Screenshot 2026-06-08 at 10.53.00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3914" y="706076"/>
            <a:ext cx="3022162" cy="392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ea207275eb_0_575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g3ea207275eb_0_575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g3ea207275eb_0_575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CASE 0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· 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VIRAL VIDEO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 VERIFICATION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g3ea207275eb_0_575"/>
          <p:cNvSpPr/>
          <p:nvPr/>
        </p:nvSpPr>
        <p:spPr>
          <a:xfrm>
            <a:off x="320040" y="530352"/>
            <a:ext cx="8229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g3ea207275eb_0_575"/>
          <p:cNvSpPr/>
          <p:nvPr/>
        </p:nvSpPr>
        <p:spPr>
          <a:xfrm>
            <a:off x="320040" y="1005840"/>
            <a:ext cx="8229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6" name="Google Shape;586;g3ea207275eb_0_575" title="Screenshot 2026-06-08 at 10.53.5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7" y="815365"/>
            <a:ext cx="3070758" cy="351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g3ea207275eb_0_575" title="Screenshot 2026-06-08 at 10.53.3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4673" y="755115"/>
            <a:ext cx="2654902" cy="2989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ea207275eb_0_566"/>
          <p:cNvSpPr/>
          <p:nvPr/>
        </p:nvSpPr>
        <p:spPr>
          <a:xfrm>
            <a:off x="0" y="0"/>
            <a:ext cx="73200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g3ea207275eb_0_566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g3ea207275eb_0_566"/>
          <p:cNvSpPr/>
          <p:nvPr/>
        </p:nvSpPr>
        <p:spPr>
          <a:xfrm>
            <a:off x="457200" y="256032"/>
            <a:ext cx="201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CASE 0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· </a:t>
            </a:r>
            <a:r>
              <a:rPr b="1" lang="en-US" sz="800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VIRAL VIDEO</a:t>
            </a: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 VERIFICATION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g3ea207275eb_0_566"/>
          <p:cNvSpPr/>
          <p:nvPr/>
        </p:nvSpPr>
        <p:spPr>
          <a:xfrm>
            <a:off x="320040" y="530352"/>
            <a:ext cx="8229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eorgia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g3ea207275eb_0_566"/>
          <p:cNvSpPr/>
          <p:nvPr/>
        </p:nvSpPr>
        <p:spPr>
          <a:xfrm>
            <a:off x="320040" y="1005840"/>
            <a:ext cx="8229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Google Shape;598;g3ea207275eb_0_566" title="Screenshot 2026-06-08 at 10.53.4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375" y="957890"/>
            <a:ext cx="2389082" cy="351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g3ea207275eb_0_566" title="Screenshot 2026-06-08 at 10.54.1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4041" y="748390"/>
            <a:ext cx="2491960" cy="3512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4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14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14"/>
          <p:cNvSpPr/>
          <p:nvPr/>
        </p:nvSpPr>
        <p:spPr>
          <a:xfrm>
            <a:off x="457200" y="256032"/>
            <a:ext cx="2011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F1A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D1F1A"/>
                </a:solidFill>
                <a:latin typeface="Calibri"/>
                <a:ea typeface="Calibri"/>
                <a:cs typeface="Calibri"/>
                <a:sym typeface="Calibri"/>
              </a:rPr>
              <a:t>TIPS &amp; PITFALLS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14"/>
          <p:cNvSpPr/>
          <p:nvPr/>
        </p:nvSpPr>
        <p:spPr>
          <a:xfrm>
            <a:off x="320040" y="548640"/>
            <a:ext cx="8229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Tips, Tricks &amp; Red Flags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14"/>
          <p:cNvSpPr/>
          <p:nvPr/>
        </p:nvSpPr>
        <p:spPr>
          <a:xfrm>
            <a:off x="320040" y="1298448"/>
            <a:ext cx="4160520" cy="356616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14"/>
          <p:cNvSpPr/>
          <p:nvPr/>
        </p:nvSpPr>
        <p:spPr>
          <a:xfrm>
            <a:off x="320040" y="1298448"/>
            <a:ext cx="4160520" cy="54864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4"/>
          <p:cNvSpPr/>
          <p:nvPr/>
        </p:nvSpPr>
        <p:spPr>
          <a:xfrm>
            <a:off x="457200" y="1389888"/>
            <a:ext cx="3840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✓  Tips &amp; Tricks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4"/>
          <p:cNvSpPr/>
          <p:nvPr/>
        </p:nvSpPr>
        <p:spPr>
          <a:xfrm>
            <a:off x="457200" y="1783080"/>
            <a:ext cx="3840480" cy="29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Start with public records — they anchor everything else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Always try to reach the person directly for confirmation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Use the subject's own posts to corroborate their location and identity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Yandex often finds images Google misses — especially for non-Western content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Archive pages with the Wayback Machine before they disappear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For foreign content, get a translator — don't rely on auto-translate alone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Document every step of your verification process as you go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4"/>
          <p:cNvSpPr/>
          <p:nvPr/>
        </p:nvSpPr>
        <p:spPr>
          <a:xfrm>
            <a:off x="4663440" y="1298448"/>
            <a:ext cx="4160520" cy="356616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14"/>
          <p:cNvSpPr/>
          <p:nvPr/>
        </p:nvSpPr>
        <p:spPr>
          <a:xfrm>
            <a:off x="4663440" y="1298448"/>
            <a:ext cx="4160520" cy="54864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4"/>
          <p:cNvSpPr/>
          <p:nvPr/>
        </p:nvSpPr>
        <p:spPr>
          <a:xfrm>
            <a:off x="4800600" y="1389888"/>
            <a:ext cx="3840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5C5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⚠  Red Flags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14"/>
          <p:cNvSpPr/>
          <p:nvPr/>
        </p:nvSpPr>
        <p:spPr>
          <a:xfrm>
            <a:off x="4800600" y="1783080"/>
            <a:ext cx="3840480" cy="29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No upload history — brand new account posting breaking news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Reverse image search returns much older results for the same image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Location metadata missing or inconsistent with claimed location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Video/photo is suspiciously perfect — no noise, grain, or compression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Story matches one side's narrative too neatly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Can only find the content on one account or platform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Watermarks or logos from known satire or manipulated content accounts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F1A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5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15"/>
          <p:cNvSpPr/>
          <p:nvPr/>
        </p:nvSpPr>
        <p:spPr>
          <a:xfrm>
            <a:off x="765920" y="566955"/>
            <a:ext cx="5943600" cy="20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128"/>
              </a:buClr>
              <a:buSzPts val="14500"/>
              <a:buFont typeface="Impact"/>
              <a:buNone/>
            </a:pPr>
            <a:r>
              <a:rPr b="1" i="0" lang="en-US" sz="145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Q&amp;A</a:t>
            </a:r>
            <a:endParaRPr b="0" i="0" sz="14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5"/>
          <p:cNvSpPr/>
          <p:nvPr/>
        </p:nvSpPr>
        <p:spPr>
          <a:xfrm>
            <a:off x="765915" y="2779728"/>
            <a:ext cx="5760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Georgia"/>
              <a:buNone/>
            </a:pPr>
            <a:r>
              <a:rPr b="1" i="1" lang="en-US" sz="17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Any Questions?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headshot_new.png" id="625" name="Google Shape;62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4176" y="315375"/>
            <a:ext cx="2336400" cy="2336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6" name="Google Shape;626;p15"/>
          <p:cNvSpPr/>
          <p:nvPr/>
        </p:nvSpPr>
        <p:spPr>
          <a:xfrm>
            <a:off x="5653770" y="2743175"/>
            <a:ext cx="2726700" cy="100590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15"/>
          <p:cNvSpPr/>
          <p:nvPr/>
        </p:nvSpPr>
        <p:spPr>
          <a:xfrm>
            <a:off x="5653765" y="2775175"/>
            <a:ext cx="54900" cy="1005900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15"/>
          <p:cNvSpPr/>
          <p:nvPr/>
        </p:nvSpPr>
        <p:spPr>
          <a:xfrm>
            <a:off x="5836645" y="2848327"/>
            <a:ext cx="5486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15"/>
          <p:cNvSpPr/>
          <p:nvPr/>
        </p:nvSpPr>
        <p:spPr>
          <a:xfrm>
            <a:off x="5790920" y="2857461"/>
            <a:ext cx="548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Feel free to reach out: 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5"/>
          <p:cNvSpPr/>
          <p:nvPr/>
        </p:nvSpPr>
        <p:spPr>
          <a:xfrm>
            <a:off x="5790920" y="3172932"/>
            <a:ext cx="54864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janhvi@janhvimbhojwani.com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15"/>
          <p:cNvSpPr/>
          <p:nvPr/>
        </p:nvSpPr>
        <p:spPr>
          <a:xfrm>
            <a:off x="320040" y="3840480"/>
            <a:ext cx="8503920" cy="1097280"/>
          </a:xfrm>
          <a:prstGeom prst="rect">
            <a:avLst/>
          </a:prstGeom>
          <a:solidFill>
            <a:srgbClr val="122920"/>
          </a:solidFill>
          <a:ln cap="flat" cmpd="sng" w="12700">
            <a:solidFill>
              <a:srgbClr val="122920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8100000" dist="50800">
              <a:srgbClr val="000000">
                <a:alpha val="3490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15"/>
          <p:cNvSpPr/>
          <p:nvPr/>
        </p:nvSpPr>
        <p:spPr>
          <a:xfrm>
            <a:off x="502920" y="3913632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F5A0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00F5A0"/>
                </a:solidFill>
                <a:latin typeface="Calibri"/>
                <a:ea typeface="Calibri"/>
                <a:cs typeface="Calibri"/>
                <a:sym typeface="Calibri"/>
              </a:rPr>
              <a:t>Quick Reference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15"/>
          <p:cNvSpPr/>
          <p:nvPr/>
        </p:nvSpPr>
        <p:spPr>
          <a:xfrm>
            <a:off x="502920" y="4315968"/>
            <a:ext cx="54864" cy="54864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15"/>
          <p:cNvSpPr/>
          <p:nvPr/>
        </p:nvSpPr>
        <p:spPr>
          <a:xfrm>
            <a:off x="649224" y="4224528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Reverse image: Google Lens · TinEye · Yandex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15"/>
          <p:cNvSpPr/>
          <p:nvPr/>
        </p:nvSpPr>
        <p:spPr>
          <a:xfrm>
            <a:off x="3246120" y="4315968"/>
            <a:ext cx="54864" cy="54864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15"/>
          <p:cNvSpPr/>
          <p:nvPr/>
        </p:nvSpPr>
        <p:spPr>
          <a:xfrm>
            <a:off x="3392424" y="4224528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Video: InVI</a:t>
            </a:r>
            <a:r>
              <a:rPr lang="en-US" sz="95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en-US" sz="9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 · YouTube DataViewer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15"/>
          <p:cNvSpPr/>
          <p:nvPr/>
        </p:nvSpPr>
        <p:spPr>
          <a:xfrm>
            <a:off x="5989320" y="4315968"/>
            <a:ext cx="54864" cy="54864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15"/>
          <p:cNvSpPr/>
          <p:nvPr/>
        </p:nvSpPr>
        <p:spPr>
          <a:xfrm>
            <a:off x="6135624" y="4224528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Geolocation: Google Earth · SunCalc · Mapillary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5"/>
          <p:cNvSpPr/>
          <p:nvPr/>
        </p:nvSpPr>
        <p:spPr>
          <a:xfrm>
            <a:off x="502920" y="4626864"/>
            <a:ext cx="54864" cy="54864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15"/>
          <p:cNvSpPr/>
          <p:nvPr/>
        </p:nvSpPr>
        <p:spPr>
          <a:xfrm>
            <a:off x="649224" y="4535424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Metadata: ExifTool · Jeffrey's Exif Viewer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5"/>
          <p:cNvSpPr/>
          <p:nvPr/>
        </p:nvSpPr>
        <p:spPr>
          <a:xfrm>
            <a:off x="3246120" y="4626864"/>
            <a:ext cx="54864" cy="54864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15"/>
          <p:cNvSpPr/>
          <p:nvPr/>
        </p:nvSpPr>
        <p:spPr>
          <a:xfrm>
            <a:off x="3392424" y="4535424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Search: Google Dorks, Boolean Search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15"/>
          <p:cNvSpPr/>
          <p:nvPr/>
        </p:nvSpPr>
        <p:spPr>
          <a:xfrm>
            <a:off x="5989320" y="4626864"/>
            <a:ext cx="54864" cy="54864"/>
          </a:xfrm>
          <a:prstGeom prst="rect">
            <a:avLst/>
          </a:prstGeom>
          <a:solidFill>
            <a:srgbClr val="00F5A0"/>
          </a:solidFill>
          <a:ln cap="flat" cmpd="sng" w="12700">
            <a:solidFill>
              <a:srgbClr val="00F5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15"/>
          <p:cNvSpPr/>
          <p:nvPr/>
        </p:nvSpPr>
        <p:spPr>
          <a:xfrm>
            <a:off x="6135624" y="4535424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F0E8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D8F0E8"/>
                </a:solidFill>
                <a:latin typeface="Calibri"/>
                <a:ea typeface="Calibri"/>
                <a:cs typeface="Calibri"/>
                <a:sym typeface="Calibri"/>
              </a:rPr>
              <a:t>Learning: Bellingcat · GIJN · First Draft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2026-06-08T01:39:58Z</dcterms:created>
  <dc:creator>PptxGenJS</dc:creator>
</cp:coreProperties>
</file>