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70" r:id="rId2"/>
    <p:sldMasterId id="2147483695" r:id="rId3"/>
  </p:sldMasterIdLst>
  <p:notesMasterIdLst>
    <p:notesMasterId r:id="rId49"/>
  </p:notesMasterIdLst>
  <p:sldIdLst>
    <p:sldId id="256" r:id="rId4"/>
    <p:sldId id="257" r:id="rId5"/>
    <p:sldId id="284" r:id="rId6"/>
    <p:sldId id="285" r:id="rId7"/>
    <p:sldId id="258" r:id="rId8"/>
    <p:sldId id="286" r:id="rId9"/>
    <p:sldId id="262" r:id="rId10"/>
    <p:sldId id="261" r:id="rId11"/>
    <p:sldId id="287" r:id="rId12"/>
    <p:sldId id="263" r:id="rId13"/>
    <p:sldId id="288" r:id="rId14"/>
    <p:sldId id="302" r:id="rId15"/>
    <p:sldId id="303" r:id="rId16"/>
    <p:sldId id="304" r:id="rId17"/>
    <p:sldId id="305" r:id="rId18"/>
    <p:sldId id="306" r:id="rId19"/>
    <p:sldId id="307" r:id="rId20"/>
    <p:sldId id="308" r:id="rId21"/>
    <p:sldId id="265" r:id="rId22"/>
    <p:sldId id="266" r:id="rId23"/>
    <p:sldId id="289" r:id="rId24"/>
    <p:sldId id="293" r:id="rId25"/>
    <p:sldId id="267" r:id="rId26"/>
    <p:sldId id="268" r:id="rId27"/>
    <p:sldId id="269" r:id="rId28"/>
    <p:sldId id="290" r:id="rId29"/>
    <p:sldId id="291" r:id="rId30"/>
    <p:sldId id="292" r:id="rId31"/>
    <p:sldId id="270" r:id="rId32"/>
    <p:sldId id="294" r:id="rId33"/>
    <p:sldId id="295" r:id="rId34"/>
    <p:sldId id="259" r:id="rId35"/>
    <p:sldId id="271" r:id="rId36"/>
    <p:sldId id="296" r:id="rId37"/>
    <p:sldId id="298" r:id="rId38"/>
    <p:sldId id="299" r:id="rId39"/>
    <p:sldId id="300" r:id="rId40"/>
    <p:sldId id="264" r:id="rId41"/>
    <p:sldId id="297" r:id="rId42"/>
    <p:sldId id="301" r:id="rId43"/>
    <p:sldId id="318" r:id="rId44"/>
    <p:sldId id="319" r:id="rId45"/>
    <p:sldId id="320" r:id="rId46"/>
    <p:sldId id="321" r:id="rId47"/>
    <p:sldId id="283" r:id="rId48"/>
  </p:sldIdLst>
  <p:sldSz cx="9144000" cy="5143500" type="screen16x9"/>
  <p:notesSz cx="6858000" cy="9144000"/>
  <p:embeddedFontLst>
    <p:embeddedFont>
      <p:font typeface="Barlow" pitchFamily="2" charset="77"/>
      <p:regular r:id="rId50"/>
      <p:bold r:id="rId51"/>
      <p:italic r:id="rId52"/>
      <p:boldItalic r:id="rId53"/>
    </p:embeddedFont>
    <p:embeddedFont>
      <p:font typeface="Barlow Medium" panose="00000600000000000000" pitchFamily="2" charset="77"/>
      <p:regular r:id="rId54"/>
      <p:italic r:id="rId55"/>
    </p:embeddedFont>
    <p:embeddedFont>
      <p:font typeface="Trebuchet MS" panose="020B070302020209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jOlLOsa5X53IAdePOg6Qx3qfUnE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60" d="100"/>
          <a:sy n="160"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15526971.ct.sendgrid.net/ls/click?upn=15BY2oQK8JZC2Ol35So9sInRgzF1b5cRrrGPTQzGf5o-3D6N5U_Je7ZkvhGztjtpRZjQhIvMv2JZOOG7LBrg3WYSxcZe6di17qUfsPiMi5sV10VE9waYgAVC9u-2FRALDGjUrIqaDcl4FEruy1zCRZI74KLy1opvWz4Y-2B-2FoP7La8-2F0Bn5ydiwX6Mo6-2F-2FkckGE7-2Bhf216lPIg8VbVfLrJ3apT-2Bjb3wFWdjcrisn-2Bc6WepD3JNk7DR4eygk-2BbzmjCkGUNbu6Hr1gAMpDS90-2BERE6m660G2DOrwUrXczgDbNyc2P-2BzWAGxpTSguQQsGX84hea-2Fo1Ye7aTm8ZvdMwEAPt-2Fcy82Qf2Dk7vMIhYpBjuzPoOecCo2csapZ0Foh-2BrnV6bZ6HBke-2BVXEI5bH6r4YLnOUIP05amD2bRkXmGIFTSjdHd7bXk5s9I"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niosh/impactwellbeing/guid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cdc.gov/niosh/index.ht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5" name="Google Shape;2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6" name="Google Shape;37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66" name="Google Shape;366;p8: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471145" lvl="0" indent="-235572" algn="l" rtl="0">
              <a:lnSpc>
                <a:spcPct val="100000"/>
              </a:lnSpc>
              <a:spcBef>
                <a:spcPts val="0"/>
              </a:spcBef>
              <a:spcAft>
                <a:spcPts val="0"/>
              </a:spcAft>
              <a:buSzPts val="1400"/>
              <a:buNone/>
            </a:pPr>
            <a:r>
              <a:rPr lang="en-US" b="1" dirty="0"/>
              <a:t>COREY</a:t>
            </a:r>
            <a:r>
              <a:rPr lang="en-US" dirty="0"/>
              <a:t> </a:t>
            </a:r>
            <a:endParaRPr dirty="0"/>
          </a:p>
          <a:p>
            <a:pPr marL="471145" lvl="0" indent="-235572" algn="l" rtl="0">
              <a:lnSpc>
                <a:spcPct val="100000"/>
              </a:lnSpc>
              <a:spcBef>
                <a:spcPts val="0"/>
              </a:spcBef>
              <a:spcAft>
                <a:spcPts val="0"/>
              </a:spcAft>
              <a:buSzPts val="1400"/>
              <a:buNone/>
            </a:pPr>
            <a:endParaRPr dirty="0"/>
          </a:p>
          <a:p>
            <a:pPr marL="471145" lvl="0" indent="-235572" algn="l" rtl="0">
              <a:lnSpc>
                <a:spcPct val="100000"/>
              </a:lnSpc>
              <a:spcBef>
                <a:spcPts val="0"/>
              </a:spcBef>
              <a:spcAft>
                <a:spcPts val="0"/>
              </a:spcAft>
              <a:buSzPts val="1400"/>
              <a:buNone/>
            </a:pPr>
            <a:r>
              <a:rPr lang="en-US" dirty="0"/>
              <a:t>In 2022, after nearly two years of advocacy following the death of my sister-in-law, Dr. Lorna Breen, we helped pass the Dr. Lorna Breen Health Care Provider Protection Act—the first federal law focused on the mental health of healthcare workers. It passed unanimously, authorizing $135 million in funding over three years for hospital-based programs, training, research, and national campaigns to improve mental health while reducing burnout and stigma. This legislation marked a turning point with its recognition that protecting the mental health of our healthcare workforce is essential to the health of our entire system.</a:t>
            </a:r>
            <a:endParaRPr dirty="0"/>
          </a:p>
        </p:txBody>
      </p:sp>
      <p:sp>
        <p:nvSpPr>
          <p:cNvPr id="367" name="Google Shape;367;p8: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rPr>
              <a:t>12</a:t>
            </a:fld>
            <a:endParaRPr sz="1200"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2: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b="1" dirty="0"/>
              <a:t>COREY</a:t>
            </a:r>
            <a:endParaRPr dirty="0"/>
          </a:p>
          <a:p>
            <a:pPr marL="0" lvl="0" indent="0" algn="l" rtl="0">
              <a:lnSpc>
                <a:spcPct val="100000"/>
              </a:lnSpc>
              <a:spcBef>
                <a:spcPts val="0"/>
              </a:spcBef>
              <a:spcAft>
                <a:spcPts val="0"/>
              </a:spcAft>
              <a:buSzPts val="1400"/>
              <a:buNone/>
            </a:pPr>
            <a:endParaRPr dirty="0"/>
          </a:p>
          <a:p>
            <a:pPr marL="117786" lvl="0" indent="-117786" algn="l" rtl="0">
              <a:lnSpc>
                <a:spcPct val="120000"/>
              </a:lnSpc>
              <a:spcBef>
                <a:spcPts val="773"/>
              </a:spcBef>
              <a:spcAft>
                <a:spcPts val="0"/>
              </a:spcAft>
              <a:buClr>
                <a:schemeClr val="lt2"/>
              </a:buClr>
              <a:buSzPts val="1800"/>
              <a:buNone/>
            </a:pPr>
            <a:r>
              <a:rPr lang="en-US" b="1" dirty="0">
                <a:solidFill>
                  <a:schemeClr val="accent2"/>
                </a:solidFill>
                <a:latin typeface="Barlow"/>
                <a:ea typeface="Barlow"/>
                <a:cs typeface="Barlow"/>
                <a:sym typeface="Barlow"/>
              </a:rPr>
              <a:t>The landmark Lorna Breen Act has already transformed and saved lives and improved the systems in which health workers are educated, trained, and practice by: </a:t>
            </a:r>
            <a:endParaRPr dirty="0">
              <a:solidFill>
                <a:schemeClr val="accent2"/>
              </a:solidFill>
              <a:latin typeface="Barlow"/>
              <a:ea typeface="Barlow"/>
              <a:cs typeface="Barlow"/>
              <a:sym typeface="Barlow"/>
            </a:endParaRPr>
          </a:p>
          <a:p>
            <a:pPr marL="471145" lvl="0" indent="-353358" algn="l" rtl="0">
              <a:lnSpc>
                <a:spcPct val="120000"/>
              </a:lnSpc>
              <a:spcBef>
                <a:spcPts val="773"/>
              </a:spcBef>
              <a:spcAft>
                <a:spcPts val="0"/>
              </a:spcAft>
              <a:buClr>
                <a:schemeClr val="lt2"/>
              </a:buClr>
              <a:buSzPts val="1800"/>
              <a:buFont typeface="Arial"/>
              <a:buChar char="•"/>
            </a:pPr>
            <a:r>
              <a:rPr lang="en-US" dirty="0">
                <a:solidFill>
                  <a:schemeClr val="accent2"/>
                </a:solidFill>
                <a:latin typeface="Barlow"/>
                <a:ea typeface="Barlow"/>
                <a:cs typeface="Barlow"/>
                <a:sym typeface="Barlow"/>
              </a:rPr>
              <a:t>Supporting </a:t>
            </a:r>
            <a:r>
              <a:rPr lang="en-US" b="1" dirty="0">
                <a:solidFill>
                  <a:schemeClr val="dk2"/>
                </a:solidFill>
                <a:latin typeface="Barlow"/>
                <a:ea typeface="Barlow"/>
                <a:cs typeface="Barlow"/>
                <a:sym typeface="Barlow"/>
              </a:rPr>
              <a:t>250,000+ health workers across 45 evidence-informed initiatives</a:t>
            </a:r>
            <a:r>
              <a:rPr lang="en-US" dirty="0">
                <a:solidFill>
                  <a:schemeClr val="dk2"/>
                </a:solidFill>
                <a:latin typeface="Barlow"/>
                <a:ea typeface="Barlow"/>
                <a:cs typeface="Barlow"/>
                <a:sym typeface="Barlow"/>
              </a:rPr>
              <a:t> </a:t>
            </a:r>
            <a:r>
              <a:rPr lang="en-US" dirty="0">
                <a:solidFill>
                  <a:schemeClr val="accent2"/>
                </a:solidFill>
                <a:latin typeface="Barlow"/>
                <a:ea typeface="Barlow"/>
                <a:cs typeface="Barlow"/>
                <a:sym typeface="Barlow"/>
              </a:rPr>
              <a:t>at hospitals, health systems, health professions schools, and community organizations to improve health workers’ mental health. </a:t>
            </a:r>
            <a:endParaRPr dirty="0"/>
          </a:p>
          <a:p>
            <a:pPr marL="471145" lvl="0" indent="-353358" algn="l" rtl="0">
              <a:lnSpc>
                <a:spcPct val="120000"/>
              </a:lnSpc>
              <a:spcBef>
                <a:spcPts val="773"/>
              </a:spcBef>
              <a:spcAft>
                <a:spcPts val="0"/>
              </a:spcAft>
              <a:buClr>
                <a:schemeClr val="lt2"/>
              </a:buClr>
              <a:buSzPts val="1800"/>
              <a:buFont typeface="Arial"/>
              <a:buChar char="•"/>
            </a:pPr>
            <a:r>
              <a:rPr lang="en-US" dirty="0">
                <a:solidFill>
                  <a:schemeClr val="accent2"/>
                </a:solidFill>
                <a:latin typeface="Barlow"/>
                <a:ea typeface="Barlow"/>
                <a:cs typeface="Barlow"/>
                <a:sym typeface="Barlow"/>
              </a:rPr>
              <a:t>Providing innovative training materials for </a:t>
            </a:r>
            <a:r>
              <a:rPr lang="en-US" b="1" dirty="0">
                <a:solidFill>
                  <a:schemeClr val="dk2"/>
                </a:solidFill>
                <a:latin typeface="Barlow"/>
                <a:ea typeface="Barlow"/>
                <a:cs typeface="Barlow"/>
                <a:sym typeface="Barlow"/>
              </a:rPr>
              <a:t>35,000+ healthcare leaders </a:t>
            </a:r>
            <a:r>
              <a:rPr lang="en-US" dirty="0">
                <a:solidFill>
                  <a:schemeClr val="accent2"/>
                </a:solidFill>
                <a:latin typeface="Barlow"/>
                <a:ea typeface="Barlow"/>
                <a:cs typeface="Barlow"/>
                <a:sym typeface="Barlow"/>
              </a:rPr>
              <a:t>to address the specific operational factors and burdens that drive their workforce’s burnout.</a:t>
            </a:r>
            <a:endParaRPr dirty="0">
              <a:solidFill>
                <a:schemeClr val="accent2"/>
              </a:solidFill>
              <a:latin typeface="Barlow"/>
              <a:ea typeface="Barlow"/>
              <a:cs typeface="Barlow"/>
              <a:sym typeface="Barlow"/>
            </a:endParaRPr>
          </a:p>
          <a:p>
            <a:pPr marL="0" lvl="0" indent="0" algn="l" rtl="0">
              <a:lnSpc>
                <a:spcPct val="100000"/>
              </a:lnSpc>
              <a:spcBef>
                <a:spcPts val="0"/>
              </a:spcBef>
              <a:spcAft>
                <a:spcPts val="0"/>
              </a:spcAft>
              <a:buSzPts val="1400"/>
              <a:buNone/>
            </a:pPr>
            <a:endParaRPr dirty="0"/>
          </a:p>
        </p:txBody>
      </p:sp>
      <p:sp>
        <p:nvSpPr>
          <p:cNvPr id="374" name="Google Shape;374;p3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471145" lvl="0" indent="-235572" algn="l" rtl="0">
              <a:lnSpc>
                <a:spcPct val="100000"/>
              </a:lnSpc>
              <a:spcBef>
                <a:spcPts val="0"/>
              </a:spcBef>
              <a:spcAft>
                <a:spcPts val="0"/>
              </a:spcAft>
              <a:buSzPts val="1400"/>
              <a:buNone/>
            </a:pPr>
            <a:r>
              <a:rPr lang="en-US" b="0" dirty="0"/>
              <a:t>Following the passage of the Lorna Breen Act, the American Rescue Plan Act of 2021 then provided $120 million for grants to address health worker burnout and mental health. </a:t>
            </a:r>
            <a:endParaRPr dirty="0"/>
          </a:p>
          <a:p>
            <a:pPr marL="471145" lvl="0" indent="-235572" algn="l" rtl="0">
              <a:lnSpc>
                <a:spcPct val="100000"/>
              </a:lnSpc>
              <a:spcBef>
                <a:spcPts val="0"/>
              </a:spcBef>
              <a:spcAft>
                <a:spcPts val="0"/>
              </a:spcAft>
              <a:buSzPts val="1400"/>
              <a:buNone/>
            </a:pPr>
            <a:endParaRPr b="0" dirty="0"/>
          </a:p>
          <a:p>
            <a:pPr marL="471145" lvl="0" indent="-235572" algn="l" rtl="0">
              <a:lnSpc>
                <a:spcPct val="100000"/>
              </a:lnSpc>
              <a:spcBef>
                <a:spcPts val="0"/>
              </a:spcBef>
              <a:spcAft>
                <a:spcPts val="0"/>
              </a:spcAft>
              <a:buSzPts val="1400"/>
              <a:buNone/>
            </a:pPr>
            <a:r>
              <a:rPr lang="en-US" b="0" dirty="0"/>
              <a:t>The Fitzhugh Mullan Institute for Health Workforce Equity partnered with the Institute for Healthcare Improvement, Moral Injury in Healthcare, and the American Federation of Teachers to create the Workplace Change Collaborative (WCC). The WCC is funded by the Health Resources and Services Administration (HRSA). WCC supports 44 HRSA grantees in reducing burnout, improving mental health, and addressing moral injury among health and public safety workers and learners by fostering shared learning and empowering grantees to lead organizational change.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200"/>
              <a:buNone/>
            </a:pPr>
            <a:r>
              <a:rPr lang="en-US" dirty="0"/>
              <a:t>The National Framework consists of two parts: 1) the drivers, process, and outcomes of burnout and moral injury and 2) actionable strategies for addressing burnout and moral injury. This slide shows the first part.</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n-US" dirty="0"/>
              <a:t>Distal drivers of burnout and moral injury include environmental factors that occur on multiple levels. Proximal drivers can loosely fit into two categories: those that contribute to relational breakdown and those that contribute to operational breakdown. </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n-US" dirty="0"/>
              <a:t>The processes for burnout and moral injury are distinct but also appear to be related. The connection between them has not been fully elucidated.</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n-US" dirty="0"/>
              <a:t>Burnout and moral injury result in harmful outcomes for workers and learners, patients and community, organizations, and society. Additionally, as the arrow at the bottom of the graphic indicates, the outcomes of burnout and moral injury can feed back to the drivers, creating a vicious cycle. For example, as organizations experience recruitment and retention challenges because of burnout and moral injury, the workers who remain at an organization may have even more excessive demands placed upon them and encounter more situations that raise values conflicts, heightening the risk of burnout and moral injury.</a:t>
            </a:r>
            <a:endParaRPr dirty="0"/>
          </a:p>
          <a:p>
            <a:pPr marL="0" lvl="0" indent="0" algn="l" rtl="0">
              <a:lnSpc>
                <a:spcPct val="100000"/>
              </a:lnSpc>
              <a:spcBef>
                <a:spcPts val="0"/>
              </a:spcBef>
              <a:spcAft>
                <a:spcPts val="0"/>
              </a:spcAft>
              <a:buSzPts val="1400"/>
              <a:buNone/>
            </a:pPr>
            <a:endParaRPr dirty="0"/>
          </a:p>
        </p:txBody>
      </p:sp>
      <p:sp>
        <p:nvSpPr>
          <p:cNvPr id="380" name="Google Shape;380;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6: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dirty="0"/>
              <a:t>Part 2 of the National Framework provides a high-level guide for strategies to address burnout and moral injury. Traditionally, strategies for workforce well-being have focused at the individual level or on operational issues. These are important and necessary, yet insufficient. Broader strategies of values alignment, promoting DEI, and garnering worker/learner voice and trust, as well as strengthening relationships, must also be prioritized. </a:t>
            </a:r>
            <a:endParaRPr dirty="0"/>
          </a:p>
          <a:p>
            <a:pPr marL="0" lvl="0" indent="0" algn="l" rtl="0">
              <a:lnSpc>
                <a:spcPct val="100000"/>
              </a:lnSpc>
              <a:spcBef>
                <a:spcPts val="0"/>
              </a:spcBef>
              <a:spcAft>
                <a:spcPts val="0"/>
              </a:spcAft>
              <a:buSzPts val="1400"/>
              <a:buNone/>
            </a:pPr>
            <a:endParaRPr dirty="0"/>
          </a:p>
        </p:txBody>
      </p:sp>
      <p:sp>
        <p:nvSpPr>
          <p:cNvPr id="393" name="Google Shape;393;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06" name="Google Shape;406;p7: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471145" lvl="0" indent="-235572" algn="l" rtl="0">
              <a:lnSpc>
                <a:spcPct val="100000"/>
              </a:lnSpc>
              <a:spcBef>
                <a:spcPts val="0"/>
              </a:spcBef>
              <a:spcAft>
                <a:spcPts val="0"/>
              </a:spcAft>
              <a:buSzPts val="1400"/>
              <a:buNone/>
            </a:pPr>
            <a:endParaRPr b="1" dirty="0"/>
          </a:p>
          <a:p>
            <a:pPr marL="471145" lvl="0" indent="-235572" algn="l" rtl="0">
              <a:lnSpc>
                <a:spcPct val="100000"/>
              </a:lnSpc>
              <a:spcBef>
                <a:spcPts val="0"/>
              </a:spcBef>
              <a:spcAft>
                <a:spcPts val="0"/>
              </a:spcAft>
              <a:buSzPts val="1400"/>
              <a:buNone/>
            </a:pPr>
            <a:r>
              <a:rPr lang="en-US" b="1" dirty="0"/>
              <a:t>Details on key successes to highlight</a:t>
            </a:r>
            <a:endParaRPr dirty="0"/>
          </a:p>
          <a:p>
            <a:pPr marL="471145" lvl="0" indent="-235572" algn="l" rtl="0">
              <a:lnSpc>
                <a:spcPct val="100000"/>
              </a:lnSpc>
              <a:spcBef>
                <a:spcPts val="0"/>
              </a:spcBef>
              <a:spcAft>
                <a:spcPts val="0"/>
              </a:spcAft>
              <a:buSzPts val="1400"/>
              <a:buNone/>
            </a:pPr>
            <a:r>
              <a:rPr lang="en-US" dirty="0"/>
              <a:t>Organizational change – reorienting the organization toward prioritizing the workforce's wellbeing, including sustainable infrastructure for wellness, gaining leadership buy-in, establishing data collection systems and setting up regular measurements of wellbeing, and even new collaborations between groups that were previously siloed</a:t>
            </a:r>
            <a:endParaRPr dirty="0"/>
          </a:p>
          <a:p>
            <a:pPr marL="471145" lvl="0" indent="-235572" algn="l" rtl="0">
              <a:lnSpc>
                <a:spcPct val="100000"/>
              </a:lnSpc>
              <a:spcBef>
                <a:spcPts val="0"/>
              </a:spcBef>
              <a:spcAft>
                <a:spcPts val="0"/>
              </a:spcAft>
              <a:buSzPts val="1400"/>
              <a:buNone/>
            </a:pPr>
            <a:endParaRPr dirty="0"/>
          </a:p>
          <a:p>
            <a:pPr marL="471145" lvl="0" indent="-235572" algn="l" rtl="0">
              <a:lnSpc>
                <a:spcPct val="100000"/>
              </a:lnSpc>
              <a:spcBef>
                <a:spcPts val="0"/>
              </a:spcBef>
              <a:spcAft>
                <a:spcPts val="0"/>
              </a:spcAft>
              <a:buSzPts val="1400"/>
              <a:buNone/>
            </a:pPr>
            <a:r>
              <a:rPr lang="en-US" dirty="0"/>
              <a:t>Program publicity – meaning the program is known within the organization or publishing of findings</a:t>
            </a:r>
            <a:endParaRPr dirty="0"/>
          </a:p>
          <a:p>
            <a:pPr marL="471145" lvl="0" indent="-235572" algn="l" rtl="0">
              <a:lnSpc>
                <a:spcPct val="100000"/>
              </a:lnSpc>
              <a:spcBef>
                <a:spcPts val="0"/>
              </a:spcBef>
              <a:spcAft>
                <a:spcPts val="0"/>
              </a:spcAft>
              <a:buSzPts val="1400"/>
              <a:buNone/>
            </a:pPr>
            <a:endParaRPr dirty="0"/>
          </a:p>
          <a:p>
            <a:pPr marL="471145" lvl="0" indent="-235572" algn="l" rtl="0">
              <a:lnSpc>
                <a:spcPct val="100000"/>
              </a:lnSpc>
              <a:spcBef>
                <a:spcPts val="0"/>
              </a:spcBef>
              <a:spcAft>
                <a:spcPts val="0"/>
              </a:spcAft>
              <a:buSzPts val="1400"/>
              <a:buNone/>
            </a:pPr>
            <a:r>
              <a:rPr lang="en-US" dirty="0"/>
              <a:t>Participant enthusiasm and improvements – many shared that their biggest success was seeing their target populations improve – reduced stigma, reduced burnout, improved mental health, improved resiliency, improved access to resources, positive feedback given about the program</a:t>
            </a:r>
            <a:endParaRPr dirty="0"/>
          </a:p>
          <a:p>
            <a:pPr marL="471145" lvl="0" indent="-235572" algn="l" rtl="0">
              <a:lnSpc>
                <a:spcPct val="100000"/>
              </a:lnSpc>
              <a:spcBef>
                <a:spcPts val="0"/>
              </a:spcBef>
              <a:spcAft>
                <a:spcPts val="0"/>
              </a:spcAft>
              <a:buSzPts val="1400"/>
              <a:buNone/>
            </a:pPr>
            <a:endParaRPr dirty="0"/>
          </a:p>
          <a:p>
            <a:pPr marL="471145" lvl="0" indent="-235572" algn="l" rtl="0">
              <a:lnSpc>
                <a:spcPct val="100000"/>
              </a:lnSpc>
              <a:spcBef>
                <a:spcPts val="0"/>
              </a:spcBef>
              <a:spcAft>
                <a:spcPts val="0"/>
              </a:spcAft>
              <a:buSzPts val="1400"/>
              <a:buNone/>
            </a:pPr>
            <a:endParaRPr dirty="0"/>
          </a:p>
          <a:p>
            <a:pPr marL="471145" lvl="0" indent="-235572" algn="l" rtl="0">
              <a:lnSpc>
                <a:spcPct val="100000"/>
              </a:lnSpc>
              <a:spcBef>
                <a:spcPts val="0"/>
              </a:spcBef>
              <a:spcAft>
                <a:spcPts val="0"/>
              </a:spcAft>
              <a:buSzPts val="1400"/>
              <a:buNone/>
            </a:pPr>
            <a:r>
              <a:rPr lang="en-US" b="0" i="0" dirty="0">
                <a:solidFill>
                  <a:srgbClr val="222222"/>
                </a:solidFill>
                <a:latin typeface="Trebuchet MS"/>
                <a:ea typeface="Trebuchet MS"/>
                <a:cs typeface="Trebuchet MS"/>
                <a:sym typeface="Trebuchet MS"/>
              </a:rPr>
              <a:t>Visit </a:t>
            </a:r>
            <a:r>
              <a:rPr lang="en-US" b="0" i="0" u="sng" dirty="0">
                <a:solidFill>
                  <a:srgbClr val="0000FF"/>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wpchange.org</a:t>
            </a:r>
            <a:r>
              <a:rPr lang="en-US" b="0" i="0" dirty="0">
                <a:solidFill>
                  <a:srgbClr val="0000FF"/>
                </a:solidFill>
                <a:latin typeface="Trebuchet MS"/>
                <a:ea typeface="Trebuchet MS"/>
                <a:cs typeface="Trebuchet MS"/>
                <a:sym typeface="Trebuchet MS"/>
              </a:rPr>
              <a:t> to find evidence, resources, and spotlights for strategies healthcare organizations can take to align values; facilitate workforce voice and trust; promote diversity, equity, and inclusion; strengthen leadership and commitment; establish governance structures; measure workforce well-being; and demonstrate accountability for well-being.</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07" name="Google Shape;407;p7: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rPr>
              <a:t>16</a:t>
            </a:fld>
            <a:endParaRPr sz="1200"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18" name="Google Shape;418;p9: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471145" lvl="0" indent="-235572" algn="l" rtl="0">
              <a:lnSpc>
                <a:spcPct val="100000"/>
              </a:lnSpc>
              <a:spcBef>
                <a:spcPts val="0"/>
              </a:spcBef>
              <a:spcAft>
                <a:spcPts val="0"/>
              </a:spcAft>
              <a:buSzPts val="1400"/>
              <a:buNone/>
            </a:pPr>
            <a:endParaRPr b="1" dirty="0"/>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1. Direct Impact on Workforce Retention and Stability</a:t>
            </a:r>
            <a:br>
              <a:rPr lang="en-US" sz="1200" b="0" i="0" u="none" strike="noStrike" cap="none" dirty="0">
                <a:solidFill>
                  <a:schemeClr val="dk1"/>
                </a:solidFill>
                <a:latin typeface="Arial"/>
                <a:ea typeface="Arial"/>
                <a:cs typeface="Arial"/>
                <a:sym typeface="Arial"/>
              </a:rPr>
            </a:br>
            <a:r>
              <a:rPr lang="en-US" sz="1200" b="0" i="0" u="none" strike="noStrike" cap="none" dirty="0">
                <a:solidFill>
                  <a:schemeClr val="dk1"/>
                </a:solidFill>
                <a:latin typeface="Arial"/>
                <a:ea typeface="Arial"/>
                <a:cs typeface="Arial"/>
                <a:sym typeface="Arial"/>
              </a:rPr>
              <a:t>The GAO report explicitly highlights that grant program participants demonstrated higher job retention compared to non-participants. Given the projected national shortage of nurses and physicians, this finding makes a strong economic and operational argument for extension. Every dollar invested in the Breen Act is an investment in preventing the "brain drain" of our healthcare system. Their analysis confirms that these programs are not just "nice to have"; rather, they are an essential tool for maintaining the 17-million-person healthcare workforce.</a:t>
            </a:r>
            <a:endParaRPr dirty="0"/>
          </a:p>
          <a:p>
            <a:pPr marL="457200" marR="0" lvl="0" indent="-228600" algn="l" rtl="0">
              <a:lnSpc>
                <a:spcPct val="100000"/>
              </a:lnSpc>
              <a:spcBef>
                <a:spcPts val="0"/>
              </a:spcBef>
              <a:spcAft>
                <a:spcPts val="0"/>
              </a:spcAft>
              <a:buClr>
                <a:srgbClr val="000000"/>
              </a:buClr>
              <a:buSzPts val="1400"/>
              <a:buFont typeface="Arial"/>
              <a:buNone/>
            </a:pPr>
            <a:br>
              <a:rPr lang="en-US" sz="1200" b="0" i="0" u="none" strike="noStrike" cap="none" dirty="0">
                <a:solidFill>
                  <a:schemeClr val="dk1"/>
                </a:solidFill>
                <a:latin typeface="Arial"/>
                <a:ea typeface="Arial"/>
                <a:cs typeface="Arial"/>
                <a:sym typeface="Arial"/>
              </a:rPr>
            </a:br>
            <a:r>
              <a:rPr lang="en-US" sz="1200" b="0" i="0" u="none" strike="noStrike" cap="none" dirty="0">
                <a:solidFill>
                  <a:schemeClr val="dk1"/>
                </a:solidFill>
                <a:latin typeface="Arial"/>
                <a:ea typeface="Arial"/>
                <a:cs typeface="Arial"/>
                <a:sym typeface="Arial"/>
              </a:rPr>
              <a:t>2. Evidence-Based Clinical Improvement in Mental Health</a:t>
            </a:r>
            <a:br>
              <a:rPr lang="en-US" sz="1200" b="0" i="0" u="none" strike="noStrike" cap="none" dirty="0">
                <a:solidFill>
                  <a:schemeClr val="dk1"/>
                </a:solidFill>
                <a:latin typeface="Arial"/>
                <a:ea typeface="Arial"/>
                <a:cs typeface="Arial"/>
                <a:sym typeface="Arial"/>
              </a:rPr>
            </a:br>
            <a:r>
              <a:rPr lang="en-US" sz="1200" b="0" i="0" u="none" strike="noStrike" cap="none" dirty="0">
                <a:solidFill>
                  <a:schemeClr val="dk1"/>
                </a:solidFill>
                <a:latin typeface="Arial"/>
                <a:ea typeface="Arial"/>
                <a:cs typeface="Arial"/>
                <a:sym typeface="Arial"/>
              </a:rPr>
              <a:t>The report confirms that grantees reported reduced symptoms of depression and anxiety among participants. This moves the needle from "wellness perks" to "clinical effectiveness." These programs provide evidence-based interventions that deliver measurable results in reducing the severity of mental health conditions. By extending these grants, Congress ensures that the "helpers" receive the same level of care and efficacy they provide to their patients.</a:t>
            </a:r>
            <a:endParaRPr dirty="0"/>
          </a:p>
          <a:p>
            <a:pPr marL="457200" marR="0" lvl="0" indent="-228600" algn="l" rtl="0">
              <a:lnSpc>
                <a:spcPct val="100000"/>
              </a:lnSpc>
              <a:spcBef>
                <a:spcPts val="0"/>
              </a:spcBef>
              <a:spcAft>
                <a:spcPts val="0"/>
              </a:spcAft>
              <a:buClr>
                <a:srgbClr val="000000"/>
              </a:buClr>
              <a:buSzPts val="1400"/>
              <a:buFont typeface="Arial"/>
              <a:buNone/>
            </a:pPr>
            <a:br>
              <a:rPr lang="en-US" sz="1200" b="0" i="0" u="none" strike="noStrike" cap="none" dirty="0">
                <a:solidFill>
                  <a:schemeClr val="dk1"/>
                </a:solidFill>
                <a:latin typeface="Arial"/>
                <a:ea typeface="Arial"/>
                <a:cs typeface="Arial"/>
                <a:sym typeface="Arial"/>
              </a:rPr>
            </a:br>
            <a:r>
              <a:rPr lang="en-US" sz="1200" b="0" i="0" u="none" strike="noStrike" cap="none" dirty="0">
                <a:solidFill>
                  <a:schemeClr val="dk1"/>
                </a:solidFill>
                <a:latin typeface="Arial"/>
                <a:ea typeface="Arial"/>
                <a:cs typeface="Arial"/>
                <a:sym typeface="Arial"/>
              </a:rPr>
              <a:t>3. Addressing the "Burnout Surge" (46% and Growing)</a:t>
            </a:r>
            <a:br>
              <a:rPr lang="en-US" sz="1200" b="0" i="0" u="none" strike="noStrike" cap="none" dirty="0">
                <a:solidFill>
                  <a:schemeClr val="dk1"/>
                </a:solidFill>
                <a:latin typeface="Arial"/>
                <a:ea typeface="Arial"/>
                <a:cs typeface="Arial"/>
                <a:sym typeface="Arial"/>
              </a:rPr>
            </a:br>
            <a:r>
              <a:rPr lang="en-US" sz="1200" b="0" i="0" u="none" strike="noStrike" cap="none" dirty="0">
                <a:solidFill>
                  <a:schemeClr val="dk1"/>
                </a:solidFill>
                <a:latin typeface="Arial"/>
                <a:ea typeface="Arial"/>
                <a:cs typeface="Arial"/>
                <a:sym typeface="Arial"/>
              </a:rPr>
              <a:t>The GAO identified a significant increase in burnout rates, rising from 32% in 2018 to 46% in 2022. The report underscores that the crisis did not end with the COVID-19 pandemic; rather, it has become institutionalized as a long-term threat. The baseline for burnout has shifted upward permanently. Their data illustrates that the demand for these resources is outstripping current capacity. Funding will be critical to meet this "new normal" and prevent the total collapse of worker well-being.</a:t>
            </a:r>
            <a:endParaRPr dirty="0"/>
          </a:p>
          <a:p>
            <a:pPr marL="471145" lvl="0" indent="-235572"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419" name="Google Shape;419;p9: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rPr>
              <a:t>17</a:t>
            </a:fld>
            <a:endParaRPr sz="1200"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27" name="Google Shape;427;p18: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200"/>
              <a:buNone/>
            </a:pPr>
            <a:r>
              <a:rPr lang="en-US" b="1" dirty="0"/>
              <a:t>STEF</a:t>
            </a:r>
            <a:endParaRPr dirty="0"/>
          </a:p>
          <a:p>
            <a:pPr marL="0" lvl="0" indent="0" algn="l" rtl="0">
              <a:lnSpc>
                <a:spcPct val="100000"/>
              </a:lnSpc>
              <a:spcBef>
                <a:spcPts val="0"/>
              </a:spcBef>
              <a:spcAft>
                <a:spcPts val="0"/>
              </a:spcAft>
              <a:buClr>
                <a:schemeClr val="dk1"/>
              </a:buClr>
              <a:buSzPts val="1200"/>
              <a:buNone/>
            </a:pPr>
            <a:endParaRPr b="1" u="sng" dirty="0"/>
          </a:p>
          <a:p>
            <a:pPr marL="176679" lvl="0" indent="-176679" algn="l" rtl="0">
              <a:lnSpc>
                <a:spcPct val="100000"/>
              </a:lnSpc>
              <a:spcBef>
                <a:spcPts val="0"/>
              </a:spcBef>
              <a:spcAft>
                <a:spcPts val="0"/>
              </a:spcAft>
              <a:buClr>
                <a:schemeClr val="dk1"/>
              </a:buClr>
              <a:buSzPts val="1200"/>
              <a:buFont typeface="Arial"/>
              <a:buChar char="-"/>
            </a:pPr>
            <a:r>
              <a:rPr lang="en-US" dirty="0"/>
              <a:t>The National Institute for Occupational Safety and Health (NIOSH), </a:t>
            </a:r>
            <a:r>
              <a:rPr lang="en-US" b="1" dirty="0"/>
              <a:t>developed </a:t>
            </a:r>
            <a:r>
              <a:rPr lang="en-US" b="1" i="1" dirty="0"/>
              <a:t>Impact Wellbeing,</a:t>
            </a:r>
            <a:r>
              <a:rPr lang="en-US" b="1" dirty="0"/>
              <a:t> a campaign to improve the mental health and wellbeing of healthcare workers </a:t>
            </a:r>
            <a:r>
              <a:rPr lang="en-US" dirty="0"/>
              <a:t>to reduce negative health outcomes, including suicide. </a:t>
            </a:r>
            <a:endParaRPr dirty="0"/>
          </a:p>
          <a:p>
            <a:pPr marL="176679" lvl="0" indent="-176679" algn="l" rtl="0">
              <a:lnSpc>
                <a:spcPct val="100000"/>
              </a:lnSpc>
              <a:spcBef>
                <a:spcPts val="0"/>
              </a:spcBef>
              <a:spcAft>
                <a:spcPts val="0"/>
              </a:spcAft>
              <a:buClr>
                <a:schemeClr val="dk1"/>
              </a:buClr>
              <a:buSzPts val="1200"/>
              <a:buFont typeface="Arial"/>
              <a:buChar char="-"/>
            </a:pPr>
            <a:r>
              <a:rPr lang="en-US" dirty="0"/>
              <a:t>Based on formative research findings, a primary goal of our campaign is to engage hospital leaders to revise existing or implement new evidence-informed operational policies that reduce burnout and improve the professional wellbeing of hospital staff.​</a:t>
            </a:r>
            <a:endParaRPr dirty="0"/>
          </a:p>
          <a:p>
            <a:pPr marL="176679" lvl="0" indent="-176679" algn="l" rtl="0">
              <a:lnSpc>
                <a:spcPct val="100000"/>
              </a:lnSpc>
              <a:spcBef>
                <a:spcPts val="0"/>
              </a:spcBef>
              <a:spcAft>
                <a:spcPts val="0"/>
              </a:spcAft>
              <a:buClr>
                <a:schemeClr val="dk1"/>
              </a:buClr>
              <a:buSzPts val="1200"/>
              <a:buFont typeface="Arial"/>
              <a:buChar char="-"/>
            </a:pPr>
            <a:r>
              <a:rPr lang="en-US" dirty="0"/>
              <a:t>To support this goal, NIOSH in partnership with the Dr. Lorna Breen Heroes’ Foundation developed the </a:t>
            </a:r>
            <a:r>
              <a:rPr lang="en-US" i="1" dirty="0"/>
              <a:t>Impact Wellbeing </a:t>
            </a:r>
            <a:r>
              <a:rPr lang="en-US" dirty="0"/>
              <a:t>Guide, which includes six actions hospital leaders can take to improve professional wellbeing. </a:t>
            </a:r>
            <a:endParaRPr dirty="0"/>
          </a:p>
          <a:p>
            <a:pPr marL="176679" lvl="0" indent="-176679" algn="l" rtl="0">
              <a:lnSpc>
                <a:spcPct val="100000"/>
              </a:lnSpc>
              <a:spcBef>
                <a:spcPts val="0"/>
              </a:spcBef>
              <a:spcAft>
                <a:spcPts val="0"/>
              </a:spcAft>
              <a:buClr>
                <a:schemeClr val="dk1"/>
              </a:buClr>
              <a:buSzPts val="1200"/>
              <a:buFont typeface="Arial"/>
              <a:buChar char="-"/>
            </a:pPr>
            <a:r>
              <a:rPr lang="en-US" dirty="0">
                <a:highlight>
                  <a:srgbClr val="FFFF00"/>
                </a:highlight>
              </a:rPr>
              <a:t>The Guide equips healthcare leaders to improve health workers’ experience and wellbeing while improving patient experience, improving population health, and reducing costs. </a:t>
            </a:r>
            <a:endParaRPr dirty="0"/>
          </a:p>
          <a:p>
            <a:pPr marL="176679" lvl="0" indent="-176679" algn="l" rtl="0">
              <a:lnSpc>
                <a:spcPct val="100000"/>
              </a:lnSpc>
              <a:spcBef>
                <a:spcPts val="0"/>
              </a:spcBef>
              <a:spcAft>
                <a:spcPts val="0"/>
              </a:spcAft>
              <a:buClr>
                <a:schemeClr val="dk1"/>
              </a:buClr>
              <a:buSzPts val="1200"/>
              <a:buFont typeface="Arial"/>
              <a:buChar char="-"/>
            </a:pPr>
            <a:r>
              <a:rPr lang="en-US" dirty="0"/>
              <a:t>We leveraged our network to work on this and got feedback from all of our ALL IN coalition, then there were peer reviewers and labor reviewers (AFT nurses union) </a:t>
            </a:r>
            <a:endParaRPr b="0" dirty="0"/>
          </a:p>
          <a:p>
            <a:pPr marL="176679" lvl="0" indent="-176679" algn="l" rtl="0">
              <a:lnSpc>
                <a:spcPct val="100000"/>
              </a:lnSpc>
              <a:spcBef>
                <a:spcPts val="0"/>
              </a:spcBef>
              <a:spcAft>
                <a:spcPts val="0"/>
              </a:spcAft>
              <a:buClr>
                <a:schemeClr val="dk1"/>
              </a:buClr>
              <a:buSzPts val="1200"/>
              <a:buFont typeface="Arial"/>
              <a:buChar char="-"/>
            </a:pPr>
            <a:r>
              <a:rPr lang="en-US" dirty="0"/>
              <a:t>The Guide was real-world tested in six CommonSpirit hospitals across the U.S. this past July through December 2023. The Guide then went through a lengthy revision process to incorporate CommonSpirit feedback for greater clarity and to provide a wider range of tools and resources.</a:t>
            </a:r>
            <a:endParaRPr dirty="0"/>
          </a:p>
          <a:p>
            <a:pPr marL="176679" lvl="0" indent="-98155" algn="l" rtl="0">
              <a:lnSpc>
                <a:spcPct val="100000"/>
              </a:lnSpc>
              <a:spcBef>
                <a:spcPts val="0"/>
              </a:spcBef>
              <a:spcAft>
                <a:spcPts val="0"/>
              </a:spcAft>
              <a:buClr>
                <a:schemeClr val="dk1"/>
              </a:buClr>
              <a:buSzPts val="1200"/>
              <a:buNone/>
            </a:pPr>
            <a:endParaRPr dirty="0"/>
          </a:p>
          <a:p>
            <a:pPr marL="176679" lvl="0" indent="-98155" algn="l" rtl="0">
              <a:lnSpc>
                <a:spcPct val="100000"/>
              </a:lnSpc>
              <a:spcBef>
                <a:spcPts val="0"/>
              </a:spcBef>
              <a:spcAft>
                <a:spcPts val="0"/>
              </a:spcAft>
              <a:buClr>
                <a:schemeClr val="dk1"/>
              </a:buClr>
              <a:buSzPts val="1200"/>
              <a:buNone/>
            </a:pPr>
            <a:endParaRPr dirty="0"/>
          </a:p>
          <a:p>
            <a:pPr marL="176679" lvl="0" indent="-98155"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n-US" b="1" u="sng" dirty="0"/>
              <a:t>Links for Chat</a:t>
            </a:r>
            <a:endParaRPr b="1" u="sng" dirty="0"/>
          </a:p>
          <a:p>
            <a:pPr marL="176679" lvl="0" indent="-176679" algn="l" rtl="0">
              <a:lnSpc>
                <a:spcPct val="100000"/>
              </a:lnSpc>
              <a:spcBef>
                <a:spcPts val="0"/>
              </a:spcBef>
              <a:spcAft>
                <a:spcPts val="0"/>
              </a:spcAft>
              <a:buClr>
                <a:schemeClr val="dk1"/>
              </a:buClr>
              <a:buSzPts val="1800"/>
              <a:buFont typeface="Calibri"/>
              <a:buChar char="-"/>
            </a:pPr>
            <a:r>
              <a:rPr lang="en-US" sz="1900" dirty="0">
                <a:latin typeface="Calibri"/>
                <a:ea typeface="Calibri"/>
                <a:cs typeface="Calibri"/>
                <a:sym typeface="Calibri"/>
              </a:rPr>
              <a:t>About the Impact Wellbeing Guide: </a:t>
            </a:r>
            <a:r>
              <a:rPr lang="en-US" sz="19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https://www.cdc.gov/niosh/impactwellbeing/guide/</a:t>
            </a:r>
            <a:endParaRPr sz="1900" u="sng" dirty="0">
              <a:solidFill>
                <a:srgbClr val="0563C1"/>
              </a:solidFill>
              <a:latin typeface="Calibri"/>
              <a:ea typeface="Calibri"/>
              <a:cs typeface="Calibri"/>
              <a:sym typeface="Calibri"/>
            </a:endParaRPr>
          </a:p>
          <a:p>
            <a:pPr marL="176679" lvl="0" indent="-176679" algn="l" rtl="0">
              <a:lnSpc>
                <a:spcPct val="100000"/>
              </a:lnSpc>
              <a:spcBef>
                <a:spcPts val="0"/>
              </a:spcBef>
              <a:spcAft>
                <a:spcPts val="0"/>
              </a:spcAft>
              <a:buClr>
                <a:schemeClr val="dk1"/>
              </a:buClr>
              <a:buSzPts val="1800"/>
              <a:buFont typeface="Calibri"/>
              <a:buChar char="-"/>
            </a:pPr>
            <a:r>
              <a:rPr lang="en-US" sz="1900" dirty="0">
                <a:latin typeface="Calibri"/>
                <a:ea typeface="Calibri"/>
                <a:cs typeface="Calibri"/>
                <a:sym typeface="Calibri"/>
              </a:rPr>
              <a:t>Learn more about NIOSH: </a:t>
            </a:r>
            <a:r>
              <a:rPr lang="en-US" sz="19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https://www.cdc.gov/niosh/index.htm</a:t>
            </a:r>
            <a:r>
              <a:rPr lang="en-US" sz="1900" dirty="0">
                <a:latin typeface="Calibri"/>
                <a:ea typeface="Calibri"/>
                <a:cs typeface="Calibri"/>
                <a:sym typeface="Calibri"/>
              </a:rPr>
              <a:t> </a:t>
            </a:r>
            <a:endParaRPr sz="1900" u="sng" dirty="0">
              <a:solidFill>
                <a:srgbClr val="0563C1"/>
              </a:solidFill>
              <a:latin typeface="Calibri"/>
              <a:ea typeface="Calibri"/>
              <a:cs typeface="Calibri"/>
              <a:sym typeface="Calibri"/>
            </a:endParaRPr>
          </a:p>
        </p:txBody>
      </p:sp>
      <p:sp>
        <p:nvSpPr>
          <p:cNvPr id="428" name="Google Shape;428;p18: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18</a:t>
            </a:fld>
            <a:endParaRPr sz="1200" dirty="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38" name="Google Shape;438;p21: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200"/>
              <a:buNone/>
            </a:pPr>
            <a:r>
              <a:rPr lang="en-US" b="1" u="sng" dirty="0"/>
              <a:t>STEF:</a:t>
            </a:r>
            <a:endParaRPr dirty="0"/>
          </a:p>
          <a:p>
            <a:pPr marL="0" lvl="0" indent="0" algn="l" rtl="0">
              <a:lnSpc>
                <a:spcPct val="100000"/>
              </a:lnSpc>
              <a:spcBef>
                <a:spcPts val="0"/>
              </a:spcBef>
              <a:spcAft>
                <a:spcPts val="0"/>
              </a:spcAft>
              <a:buClr>
                <a:schemeClr val="dk1"/>
              </a:buClr>
              <a:buSzPts val="1200"/>
              <a:buNone/>
            </a:pPr>
            <a:endParaRPr b="1" u="sng" dirty="0"/>
          </a:p>
          <a:p>
            <a:pPr marL="0" lvl="0" indent="0" algn="l" rtl="0">
              <a:lnSpc>
                <a:spcPct val="100000"/>
              </a:lnSpc>
              <a:spcBef>
                <a:spcPts val="0"/>
              </a:spcBef>
              <a:spcAft>
                <a:spcPts val="0"/>
              </a:spcAft>
              <a:buClr>
                <a:schemeClr val="dk1"/>
              </a:buClr>
              <a:buSzPts val="1200"/>
              <a:buNone/>
            </a:pPr>
            <a:r>
              <a:rPr lang="en-US" b="1" u="sng" dirty="0"/>
              <a:t>Talking Points</a:t>
            </a:r>
            <a:endParaRPr dirty="0"/>
          </a:p>
          <a:p>
            <a:pPr marL="176679" lvl="0" indent="-176679" algn="l" rtl="0">
              <a:lnSpc>
                <a:spcPct val="100000"/>
              </a:lnSpc>
              <a:spcBef>
                <a:spcPts val="0"/>
              </a:spcBef>
              <a:spcAft>
                <a:spcPts val="0"/>
              </a:spcAft>
              <a:buSzPts val="1400"/>
              <a:buFont typeface="Arial"/>
              <a:buChar char="-"/>
            </a:pPr>
            <a:r>
              <a:rPr lang="en-US" dirty="0"/>
              <a:t>The Actions are designed to build on each other and to be implemented over six months </a:t>
            </a:r>
            <a:endParaRPr dirty="0"/>
          </a:p>
          <a:p>
            <a:pPr marL="176679" lvl="0" indent="-176679" algn="l" rtl="0">
              <a:lnSpc>
                <a:spcPct val="100000"/>
              </a:lnSpc>
              <a:spcBef>
                <a:spcPts val="0"/>
              </a:spcBef>
              <a:spcAft>
                <a:spcPts val="0"/>
              </a:spcAft>
              <a:buSzPts val="1400"/>
              <a:buFont typeface="Arial"/>
              <a:buChar char="-"/>
            </a:pPr>
            <a:r>
              <a:rPr lang="en-US" dirty="0"/>
              <a:t>This guide helps hospitals integrate professional wellbeing into existing systems and operations.  </a:t>
            </a:r>
            <a:endParaRPr dirty="0"/>
          </a:p>
          <a:p>
            <a:pPr marL="176679" lvl="0" indent="-85068" algn="l" rtl="0">
              <a:lnSpc>
                <a:spcPct val="100000"/>
              </a:lnSpc>
              <a:spcBef>
                <a:spcPts val="0"/>
              </a:spcBef>
              <a:spcAft>
                <a:spcPts val="0"/>
              </a:spcAft>
              <a:buSzPts val="1400"/>
              <a:buNone/>
            </a:pPr>
            <a:endParaRPr dirty="0"/>
          </a:p>
          <a:p>
            <a:pPr marL="176679" lvl="0" indent="-85068" algn="l" rtl="0">
              <a:lnSpc>
                <a:spcPct val="100000"/>
              </a:lnSpc>
              <a:spcBef>
                <a:spcPts val="0"/>
              </a:spcBef>
              <a:spcAft>
                <a:spcPts val="0"/>
              </a:spcAft>
              <a:buSzPts val="1400"/>
              <a:buNone/>
            </a:pPr>
            <a:endParaRPr dirty="0"/>
          </a:p>
        </p:txBody>
      </p:sp>
      <p:sp>
        <p:nvSpPr>
          <p:cNvPr id="439" name="Google Shape;439;p21: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19</a:t>
            </a:fld>
            <a:endParaRPr sz="1200" dirty="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2" name="Google Shape;1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64" name="Google Shape;464;p25: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471145" lvl="0" indent="-235572" algn="l" rtl="0">
              <a:lnSpc>
                <a:spcPct val="100000"/>
              </a:lnSpc>
              <a:spcBef>
                <a:spcPts val="0"/>
              </a:spcBef>
              <a:spcAft>
                <a:spcPts val="0"/>
              </a:spcAft>
              <a:buSzPts val="1400"/>
              <a:buNone/>
            </a:pPr>
            <a:r>
              <a:rPr lang="en-US" b="1" dirty="0"/>
              <a:t>STEF</a:t>
            </a:r>
            <a:endParaRPr dirty="0"/>
          </a:p>
        </p:txBody>
      </p:sp>
      <p:sp>
        <p:nvSpPr>
          <p:cNvPr id="465" name="Google Shape;465;p25: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rPr>
              <a:t>20</a:t>
            </a:fld>
            <a:endParaRPr sz="1200"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0" name="Google Shape;5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8" name="Google Shape;5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We partner with organizations to guide effective leadership and culture transformation that creates better workplace environments for health workers’ wellbeing and mental health.</a:t>
            </a:r>
            <a:r>
              <a:rPr lang="en-US" sz="1200" dirty="0">
                <a:highlight>
                  <a:srgbClr val="FFFF00"/>
                </a:highlight>
              </a:rPr>
              <a:t> </a:t>
            </a:r>
            <a:endParaRPr lang="en-US" sz="1200" dirty="0"/>
          </a:p>
          <a:p>
            <a:pPr marL="0" lvl="0" indent="0" algn="l" rtl="0">
              <a:lnSpc>
                <a:spcPct val="100000"/>
              </a:lnSpc>
              <a:spcBef>
                <a:spcPts val="0"/>
              </a:spcBef>
              <a:spcAft>
                <a:spcPts val="0"/>
              </a:spcAft>
              <a:buSzPts val="1400"/>
              <a:buNone/>
            </a:pPr>
            <a:endParaRPr dirty="0"/>
          </a:p>
        </p:txBody>
      </p:sp>
      <p:sp>
        <p:nvSpPr>
          <p:cNvPr id="404" name="Google Shape;4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5" name="Google Shape;45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a:extLst>
            <a:ext uri="{FF2B5EF4-FFF2-40B4-BE49-F238E27FC236}">
              <a16:creationId xmlns:a16="http://schemas.microsoft.com/office/drawing/2014/main" id="{24BC4407-FFFF-BE43-A555-5B4E5374AB6F}"/>
            </a:ext>
          </a:extLst>
        </p:cNvPr>
        <p:cNvGrpSpPr/>
        <p:nvPr/>
      </p:nvGrpSpPr>
      <p:grpSpPr>
        <a:xfrm>
          <a:off x="0" y="0"/>
          <a:ext cx="0" cy="0"/>
          <a:chOff x="0" y="0"/>
          <a:chExt cx="0" cy="0"/>
        </a:xfrm>
      </p:grpSpPr>
      <p:sp>
        <p:nvSpPr>
          <p:cNvPr id="454" name="Google Shape;454;p46:notes">
            <a:extLst>
              <a:ext uri="{FF2B5EF4-FFF2-40B4-BE49-F238E27FC236}">
                <a16:creationId xmlns:a16="http://schemas.microsoft.com/office/drawing/2014/main" id="{44D03495-1145-580D-9281-E7FAB95B94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5" name="Google Shape;455;p46:notes">
            <a:extLst>
              <a:ext uri="{FF2B5EF4-FFF2-40B4-BE49-F238E27FC236}">
                <a16:creationId xmlns:a16="http://schemas.microsoft.com/office/drawing/2014/main" id="{DD62A74C-8BB0-9346-E6DB-3E3862DB6F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501986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33" name="Google Shape;333;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34" name="Google Shape;334;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43" name="Google Shape;143;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Arial"/>
                <a:ea typeface="Arial"/>
                <a:cs typeface="Arial"/>
                <a:sym typeface="Arial"/>
              </a:rPr>
              <a:t>By working together, we can build a system that prioritizes mental health for those who care for us, ensuring health workers can access mental health care without fear of repercussions.</a:t>
            </a:r>
            <a:endParaRPr dirty="0"/>
          </a:p>
        </p:txBody>
      </p:sp>
      <p:sp>
        <p:nvSpPr>
          <p:cNvPr id="144" name="Google Shape;144;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53" name="Google Shape;153;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Arial"/>
                <a:ea typeface="Arial"/>
                <a:cs typeface="Arial"/>
                <a:sym typeface="Arial"/>
              </a:rPr>
              <a:t>More than 2,000 nurse practitioners, physician assistants, physicians and registered nurses participated in a survey that informed our research report, </a:t>
            </a:r>
            <a:r>
              <a:rPr lang="en-US" sz="1200" b="0" i="1" u="none" strike="noStrike" cap="none" dirty="0">
                <a:solidFill>
                  <a:schemeClr val="dk1"/>
                </a:solidFill>
                <a:latin typeface="Arial"/>
                <a:ea typeface="Arial"/>
                <a:cs typeface="Arial"/>
                <a:sym typeface="Arial"/>
              </a:rPr>
              <a:t>Clinician Perceptions of Barriers to Access Mental Health Care, </a:t>
            </a:r>
            <a:r>
              <a:rPr lang="en-US" sz="1200" b="0" i="0" u="none" strike="noStrike" cap="none" dirty="0">
                <a:solidFill>
                  <a:schemeClr val="dk1"/>
                </a:solidFill>
                <a:latin typeface="Arial"/>
                <a:ea typeface="Arial"/>
                <a:cs typeface="Arial"/>
                <a:sym typeface="Arial"/>
              </a:rPr>
              <a:t>to understand individual, structural and cultural barriers that prevent clinicians from seeking mental health care. </a:t>
            </a:r>
            <a:endParaRPr dirty="0"/>
          </a:p>
          <a:p>
            <a:pPr marL="171450" lvl="0" indent="-17145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Arial"/>
                <a:ea typeface="Arial"/>
                <a:cs typeface="Arial"/>
                <a:sym typeface="Arial"/>
              </a:rPr>
              <a:t>The report shows that the cost of mental health services without insurance and lack of schedule flexibility created the greatest logistical barriers to accessing mental health care for clinicians. </a:t>
            </a:r>
            <a:endParaRPr dirty="0"/>
          </a:p>
        </p:txBody>
      </p:sp>
      <p:sp>
        <p:nvSpPr>
          <p:cNvPr id="154" name="Google Shape;154;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0" name="Google Shape;390;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74" name="Google Shape;1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Arial"/>
                <a:ea typeface="Arial"/>
                <a:cs typeface="Arial"/>
                <a:sym typeface="Arial"/>
              </a:rPr>
              <a:t>Women physicians surveyed experience these barriers more significantly than their male counterparts, while female nurses reported lack of schedule flexibility as a barrier more often than their male counterparts. </a:t>
            </a:r>
            <a:endParaRPr dirty="0"/>
          </a:p>
          <a:p>
            <a:pPr marL="171450" lvl="0" indent="-17145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Arial"/>
                <a:ea typeface="Arial"/>
                <a:cs typeface="Arial"/>
                <a:sym typeface="Arial"/>
              </a:rPr>
              <a:t>Cost challenges strike younger mid-career nurses more than older nurses with no difference by gender.</a:t>
            </a:r>
            <a:endParaRPr dirty="0"/>
          </a:p>
        </p:txBody>
      </p:sp>
      <p:sp>
        <p:nvSpPr>
          <p:cNvPr id="175" name="Google Shape;1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32</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45" name="Google Shape;345;p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Melissa</a:t>
            </a:r>
            <a:endParaRPr dirty="0"/>
          </a:p>
        </p:txBody>
      </p:sp>
      <p:sp>
        <p:nvSpPr>
          <p:cNvPr id="346" name="Google Shape;346;p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r>
              <a:rPr lang="en-US" dirty="0"/>
              <a:t>The Wellbeing First Champion Challenge program is a transparent source of truth for health workers. </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Arial"/>
                <a:ea typeface="Arial"/>
                <a:cs typeface="Arial"/>
                <a:sym typeface="Arial"/>
              </a:rPr>
              <a:t>When health workers are deciding in which state or organization to work, the Badge serves as a </a:t>
            </a:r>
            <a:r>
              <a:rPr lang="en-US" sz="1200" b="1" i="0" u="none" strike="noStrike" cap="none" dirty="0">
                <a:solidFill>
                  <a:schemeClr val="dk1"/>
                </a:solidFill>
                <a:latin typeface="Arial"/>
                <a:ea typeface="Arial"/>
                <a:cs typeface="Arial"/>
                <a:sym typeface="Arial"/>
              </a:rPr>
              <a:t>standardized form of education &amp; communication </a:t>
            </a:r>
            <a:r>
              <a:rPr lang="en-US" sz="1200" b="0" i="0" u="none" strike="noStrike" cap="none" dirty="0">
                <a:solidFill>
                  <a:schemeClr val="dk1"/>
                </a:solidFill>
                <a:latin typeface="Arial"/>
                <a:ea typeface="Arial"/>
                <a:cs typeface="Arial"/>
                <a:sym typeface="Arial"/>
              </a:rPr>
              <a:t>that a location will not require health workers to answer intrusive mental health questions.</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Arial"/>
                <a:ea typeface="Arial"/>
                <a:cs typeface="Arial"/>
                <a:sym typeface="Arial"/>
              </a:rPr>
              <a:t>As of January 26, 70 licensure boards and 2,115 hospitals and care facilities have made it safer for more than 2.64 million licensed and 438,000 credentialed health workers to seek mental health care. </a:t>
            </a:r>
            <a:endParaRPr dirty="0"/>
          </a:p>
        </p:txBody>
      </p:sp>
      <p:sp>
        <p:nvSpPr>
          <p:cNvPr id="137" name="Google Shape;1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34</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1" name="Google Shape;17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43" name="Google Shape;14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4" name="Google Shape;14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39</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a:extLst>
            <a:ext uri="{FF2B5EF4-FFF2-40B4-BE49-F238E27FC236}">
              <a16:creationId xmlns:a16="http://schemas.microsoft.com/office/drawing/2014/main" id="{EA1662F1-0044-63DC-81FC-7EFF48776F59}"/>
            </a:ext>
          </a:extLst>
        </p:cNvPr>
        <p:cNvGrpSpPr/>
        <p:nvPr/>
      </p:nvGrpSpPr>
      <p:grpSpPr>
        <a:xfrm>
          <a:off x="0" y="0"/>
          <a:ext cx="0" cy="0"/>
          <a:chOff x="0" y="0"/>
          <a:chExt cx="0" cy="0"/>
        </a:xfrm>
      </p:grpSpPr>
      <p:sp>
        <p:nvSpPr>
          <p:cNvPr id="359" name="Google Shape;359;p1:notes">
            <a:extLst>
              <a:ext uri="{FF2B5EF4-FFF2-40B4-BE49-F238E27FC236}">
                <a16:creationId xmlns:a16="http://schemas.microsoft.com/office/drawing/2014/main" id="{E9D7C603-6F6F-C773-E5D4-2AAC395AE6FF}"/>
              </a:ext>
            </a:extLst>
          </p:cNvPr>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60" name="Google Shape;360;p1:notes">
            <a:extLst>
              <a:ext uri="{FF2B5EF4-FFF2-40B4-BE49-F238E27FC236}">
                <a16:creationId xmlns:a16="http://schemas.microsoft.com/office/drawing/2014/main" id="{DC90FBC8-39B7-4A2F-0AA7-013AFD41CBFD}"/>
              </a:ext>
            </a:extLst>
          </p:cNvPr>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61" name="Google Shape;361;p1:notes">
            <a:extLst>
              <a:ext uri="{FF2B5EF4-FFF2-40B4-BE49-F238E27FC236}">
                <a16:creationId xmlns:a16="http://schemas.microsoft.com/office/drawing/2014/main" id="{8DC8C94B-CD64-EBB0-AFB0-C3DB25948FC0}"/>
              </a:ext>
            </a:extLst>
          </p:cNvPr>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7942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9" name="Google Shape;48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6" name="Google Shape;41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Stef</a:t>
            </a:r>
            <a:endParaRPr dirty="0"/>
          </a:p>
          <a:p>
            <a:pPr marL="0" lvl="0" indent="0" algn="l" rtl="0">
              <a:lnSpc>
                <a:spcPct val="100000"/>
              </a:lnSpc>
              <a:spcBef>
                <a:spcPts val="0"/>
              </a:spcBef>
              <a:spcAft>
                <a:spcPts val="0"/>
              </a:spcAft>
              <a:buSzPts val="1400"/>
              <a:buNone/>
            </a:pPr>
            <a:endParaRPr dirty="0"/>
          </a:p>
        </p:txBody>
      </p:sp>
      <p:sp>
        <p:nvSpPr>
          <p:cNvPr id="347" name="Google Shape;34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34" name="Google Shape;33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Corey</a:t>
            </a:r>
            <a:endParaRPr dirty="0"/>
          </a:p>
        </p:txBody>
      </p:sp>
      <p:sp>
        <p:nvSpPr>
          <p:cNvPr id="335" name="Google Shape;335;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6" name="Google Shape;32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6" name="Google Shape;3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0"/>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0"/>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7" name="Google Shape;17;p20"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18" name="Google Shape;18;p20"/>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Slide">
  <p:cSld name="5_Title Slide">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31"/>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1"/>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82" name="Google Shape;82;p31"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83" name="Google Shape;83;p31"/>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Slide">
  <p:cSld name="6_Title Slide">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32"/>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2"/>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87" name="Google Shape;87;p32"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88" name="Google Shape;88;p32"/>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accent1"/>
        </a:solidFill>
        <a:effectLst/>
      </p:bgPr>
    </p:bg>
    <p:spTree>
      <p:nvGrpSpPr>
        <p:cNvPr id="1" name="Shape 89"/>
        <p:cNvGrpSpPr/>
        <p:nvPr/>
      </p:nvGrpSpPr>
      <p:grpSpPr>
        <a:xfrm>
          <a:off x="0" y="0"/>
          <a:ext cx="0" cy="0"/>
          <a:chOff x="0" y="0"/>
          <a:chExt cx="0" cy="0"/>
        </a:xfrm>
      </p:grpSpPr>
      <p:sp>
        <p:nvSpPr>
          <p:cNvPr id="90" name="Google Shape;90;p35"/>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accent4"/>
              </a:buClr>
              <a:buSzPts val="3300"/>
              <a:buFont typeface="Barlow"/>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1" name="Google Shape;91;p35"/>
          <p:cNvGrpSpPr/>
          <p:nvPr/>
        </p:nvGrpSpPr>
        <p:grpSpPr>
          <a:xfrm>
            <a:off x="0" y="0"/>
            <a:ext cx="104078" cy="999723"/>
            <a:chOff x="0" y="0"/>
            <a:chExt cx="104078" cy="1055648"/>
          </a:xfrm>
        </p:grpSpPr>
        <p:sp>
          <p:nvSpPr>
            <p:cNvPr id="92" name="Google Shape;92;p35"/>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93" name="Google Shape;93;p35"/>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94" name="Google Shape;94;p35"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95" name="Google Shape;95;p35"/>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55600" algn="l">
              <a:lnSpc>
                <a:spcPct val="90000"/>
              </a:lnSpc>
              <a:spcBef>
                <a:spcPts val="750"/>
              </a:spcBef>
              <a:spcAft>
                <a:spcPts val="0"/>
              </a:spcAft>
              <a:buSzPts val="2000"/>
              <a:buChar char="•"/>
              <a:defRPr>
                <a:solidFill>
                  <a:schemeClr val="lt1"/>
                </a:solidFill>
              </a:defRPr>
            </a:lvl1pPr>
            <a:lvl2pPr marL="914400" lvl="1" indent="-330200" algn="l">
              <a:lnSpc>
                <a:spcPct val="90000"/>
              </a:lnSpc>
              <a:spcBef>
                <a:spcPts val="375"/>
              </a:spcBef>
              <a:spcAft>
                <a:spcPts val="0"/>
              </a:spcAft>
              <a:buSzPts val="1600"/>
              <a:buChar char="•"/>
              <a:defRPr>
                <a:solidFill>
                  <a:schemeClr val="lt1"/>
                </a:solidFill>
              </a:defRPr>
            </a:lvl2pPr>
            <a:lvl3pPr marL="1371600" lvl="2" indent="-317500" algn="l">
              <a:lnSpc>
                <a:spcPct val="90000"/>
              </a:lnSpc>
              <a:spcBef>
                <a:spcPts val="375"/>
              </a:spcBef>
              <a:spcAft>
                <a:spcPts val="0"/>
              </a:spcAft>
              <a:buSzPts val="1400"/>
              <a:buChar char="•"/>
              <a:defRPr>
                <a:solidFill>
                  <a:schemeClr val="lt1"/>
                </a:solidFill>
              </a:defRPr>
            </a:lvl3pPr>
            <a:lvl4pPr marL="1828800" lvl="3" indent="-304800" algn="l">
              <a:lnSpc>
                <a:spcPct val="90000"/>
              </a:lnSpc>
              <a:spcBef>
                <a:spcPts val="375"/>
              </a:spcBef>
              <a:spcAft>
                <a:spcPts val="0"/>
              </a:spcAft>
              <a:buSzPts val="1200"/>
              <a:buChar char="•"/>
              <a:defRPr>
                <a:solidFill>
                  <a:schemeClr val="lt1"/>
                </a:solidFill>
              </a:defRPr>
            </a:lvl4pPr>
            <a:lvl5pPr marL="2286000" lvl="4" indent="-304800" algn="l">
              <a:lnSpc>
                <a:spcPct val="90000"/>
              </a:lnSpc>
              <a:spcBef>
                <a:spcPts val="375"/>
              </a:spcBef>
              <a:spcAft>
                <a:spcPts val="0"/>
              </a:spcAft>
              <a:buSzPts val="120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 name="Google Shape;96;p35"/>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97" name="Google Shape;97;p35"/>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Title and Content_Img">
  <p:cSld name="7_Title and Content_Img">
    <p:spTree>
      <p:nvGrpSpPr>
        <p:cNvPr id="1" name="Shape 98"/>
        <p:cNvGrpSpPr/>
        <p:nvPr/>
      </p:nvGrpSpPr>
      <p:grpSpPr>
        <a:xfrm>
          <a:off x="0" y="0"/>
          <a:ext cx="0" cy="0"/>
          <a:chOff x="0" y="0"/>
          <a:chExt cx="0" cy="0"/>
        </a:xfrm>
      </p:grpSpPr>
      <p:sp>
        <p:nvSpPr>
          <p:cNvPr id="99" name="Google Shape;99;p36"/>
          <p:cNvSpPr txBox="1">
            <a:spLocks noGrp="1"/>
          </p:cNvSpPr>
          <p:nvPr>
            <p:ph type="title"/>
          </p:nvPr>
        </p:nvSpPr>
        <p:spPr>
          <a:xfrm>
            <a:off x="447261" y="427382"/>
            <a:ext cx="3681977" cy="977906"/>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6"/>
          <p:cNvSpPr txBox="1">
            <a:spLocks noGrp="1"/>
          </p:cNvSpPr>
          <p:nvPr>
            <p:ph type="body" idx="1"/>
          </p:nvPr>
        </p:nvSpPr>
        <p:spPr>
          <a:xfrm>
            <a:off x="447261" y="1530417"/>
            <a:ext cx="3681977" cy="2998182"/>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36"/>
          <p:cNvSpPr>
            <a:spLocks noGrp="1"/>
          </p:cNvSpPr>
          <p:nvPr>
            <p:ph type="pic" idx="2"/>
          </p:nvPr>
        </p:nvSpPr>
        <p:spPr>
          <a:xfrm>
            <a:off x="4572001" y="0"/>
            <a:ext cx="4572000" cy="5143500"/>
          </a:xfrm>
          <a:prstGeom prst="rect">
            <a:avLst/>
          </a:prstGeom>
          <a:noFill/>
          <a:ln>
            <a:noFill/>
          </a:ln>
        </p:spPr>
        <p:txBody>
          <a:bodyPr/>
          <a:lstStyle/>
          <a:p>
            <a:endParaRPr lang="en-US" dirty="0"/>
          </a:p>
        </p:txBody>
      </p:sp>
      <p:grpSp>
        <p:nvGrpSpPr>
          <p:cNvPr id="102" name="Google Shape;102;p36"/>
          <p:cNvGrpSpPr/>
          <p:nvPr/>
        </p:nvGrpSpPr>
        <p:grpSpPr>
          <a:xfrm>
            <a:off x="0" y="0"/>
            <a:ext cx="104078" cy="999723"/>
            <a:chOff x="0" y="0"/>
            <a:chExt cx="104078" cy="1055648"/>
          </a:xfrm>
        </p:grpSpPr>
        <p:sp>
          <p:nvSpPr>
            <p:cNvPr id="103" name="Google Shape;103;p36"/>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04" name="Google Shape;104;p36"/>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105" name="Google Shape;105;p36"/>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106" name="Google Shape;106;p3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Divider Slide">
  <p:cSld name="1_Divider Slide">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37"/>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9" name="Google Shape;109;p37"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Divider Slide">
  <p:cSld name="2_Divider Slide">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38"/>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2" name="Google Shape;112;p38"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Divider Slide">
  <p:cSld name="3_Divider Slide">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39"/>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5" name="Google Shape;115;p39"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Divider Slide">
  <p:cSld name="4_Divider Slide">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40"/>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8" name="Google Shape;118;p40"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Divider Slide">
  <p:cSld name="5_Divider Slide">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41"/>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1" name="Google Shape;121;p41"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Big Idea">
  <p:cSld name="3_Big Idea">
    <p:bg>
      <p:bgPr>
        <a:solidFill>
          <a:schemeClr val="accent1"/>
        </a:solidFill>
        <a:effectLst/>
      </p:bgPr>
    </p:bg>
    <p:spTree>
      <p:nvGrpSpPr>
        <p:cNvPr id="1" name="Shape 122"/>
        <p:cNvGrpSpPr/>
        <p:nvPr/>
      </p:nvGrpSpPr>
      <p:grpSpPr>
        <a:xfrm>
          <a:off x="0" y="0"/>
          <a:ext cx="0" cy="0"/>
          <a:chOff x="0" y="0"/>
          <a:chExt cx="0" cy="0"/>
        </a:xfrm>
      </p:grpSpPr>
      <p:sp>
        <p:nvSpPr>
          <p:cNvPr id="123" name="Google Shape;123;p43"/>
          <p:cNvSpPr/>
          <p:nvPr/>
        </p:nvSpPr>
        <p:spPr>
          <a:xfrm>
            <a:off x="1349943" y="0"/>
            <a:ext cx="6444114" cy="5143500"/>
          </a:xfrm>
          <a:custGeom>
            <a:avLst/>
            <a:gdLst/>
            <a:ahLst/>
            <a:cxnLst/>
            <a:rect l="l" t="t" r="r" b="b"/>
            <a:pathLst>
              <a:path w="6444114" h="5143500" extrusionOk="0">
                <a:moveTo>
                  <a:pt x="1286806" y="0"/>
                </a:moveTo>
                <a:lnTo>
                  <a:pt x="5157308" y="0"/>
                </a:lnTo>
                <a:lnTo>
                  <a:pt x="5271584" y="85454"/>
                </a:lnTo>
                <a:cubicBezTo>
                  <a:pt x="5987678" y="676427"/>
                  <a:pt x="6444114" y="1570785"/>
                  <a:pt x="6444114" y="2571750"/>
                </a:cubicBezTo>
                <a:cubicBezTo>
                  <a:pt x="6444114" y="3572715"/>
                  <a:pt x="5987678" y="4467073"/>
                  <a:pt x="5271584" y="5058046"/>
                </a:cubicBezTo>
                <a:lnTo>
                  <a:pt x="5157308" y="5143500"/>
                </a:lnTo>
                <a:lnTo>
                  <a:pt x="1286806" y="5143500"/>
                </a:lnTo>
                <a:lnTo>
                  <a:pt x="1172530" y="5058046"/>
                </a:lnTo>
                <a:cubicBezTo>
                  <a:pt x="456436" y="4467073"/>
                  <a:pt x="0" y="3572715"/>
                  <a:pt x="0" y="2571750"/>
                </a:cubicBezTo>
                <a:cubicBezTo>
                  <a:pt x="0" y="1570785"/>
                  <a:pt x="456436" y="676427"/>
                  <a:pt x="1172530" y="85454"/>
                </a:cubicBezTo>
                <a:lnTo>
                  <a:pt x="1286806"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24" name="Google Shape;124;p43"/>
          <p:cNvSpPr txBox="1">
            <a:spLocks noGrp="1"/>
          </p:cNvSpPr>
          <p:nvPr>
            <p:ph type="title"/>
          </p:nvPr>
        </p:nvSpPr>
        <p:spPr>
          <a:xfrm>
            <a:off x="2820201" y="581253"/>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9"/>
        <p:cNvGrpSpPr/>
        <p:nvPr/>
      </p:nvGrpSpPr>
      <p:grpSpPr>
        <a:xfrm>
          <a:off x="0" y="0"/>
          <a:ext cx="0" cy="0"/>
          <a:chOff x="0" y="0"/>
          <a:chExt cx="0" cy="0"/>
        </a:xfrm>
      </p:grpSpPr>
      <p:grpSp>
        <p:nvGrpSpPr>
          <p:cNvPr id="20" name="Google Shape;20;p22"/>
          <p:cNvGrpSpPr/>
          <p:nvPr/>
        </p:nvGrpSpPr>
        <p:grpSpPr>
          <a:xfrm>
            <a:off x="0" y="4778203"/>
            <a:ext cx="9144000" cy="373920"/>
            <a:chOff x="0" y="4643638"/>
            <a:chExt cx="9144000" cy="511666"/>
          </a:xfrm>
        </p:grpSpPr>
        <p:sp>
          <p:nvSpPr>
            <p:cNvPr id="21" name="Google Shape;21;p22"/>
            <p:cNvSpPr/>
            <p:nvPr/>
          </p:nvSpPr>
          <p:spPr>
            <a:xfrm>
              <a:off x="0" y="4655442"/>
              <a:ext cx="9144000" cy="4998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cxnSp>
          <p:nvCxnSpPr>
            <p:cNvPr id="22" name="Google Shape;22;p22"/>
            <p:cNvCxnSpPr/>
            <p:nvPr/>
          </p:nvCxnSpPr>
          <p:spPr>
            <a:xfrm>
              <a:off x="0" y="4643638"/>
              <a:ext cx="9144000" cy="0"/>
            </a:xfrm>
            <a:prstGeom prst="straightConnector1">
              <a:avLst/>
            </a:prstGeom>
            <a:noFill/>
            <a:ln w="38100" cap="flat" cmpd="sng">
              <a:solidFill>
                <a:schemeClr val="lt2"/>
              </a:solidFill>
              <a:prstDash val="solid"/>
              <a:miter lim="800000"/>
              <a:headEnd type="none" w="sm" len="sm"/>
              <a:tailEnd type="none" w="sm" len="sm"/>
            </a:ln>
          </p:spPr>
        </p:cxnSp>
      </p:grpSp>
      <p:sp>
        <p:nvSpPr>
          <p:cNvPr id="23" name="Google Shape;23;p22"/>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4" name="Google Shape;24;p22"/>
          <p:cNvGrpSpPr/>
          <p:nvPr/>
        </p:nvGrpSpPr>
        <p:grpSpPr>
          <a:xfrm>
            <a:off x="0" y="0"/>
            <a:ext cx="104078" cy="999723"/>
            <a:chOff x="0" y="0"/>
            <a:chExt cx="104078" cy="1055648"/>
          </a:xfrm>
        </p:grpSpPr>
        <p:sp>
          <p:nvSpPr>
            <p:cNvPr id="25" name="Google Shape;25;p22"/>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6" name="Google Shape;26;p22"/>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27" name="Google Shape;27;p22"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28" name="Google Shape;28;p22"/>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9" name="Google Shape;29;p22"/>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30" name="Google Shape;30;p22"/>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and Content">
  <p:cSld name="7_Title and Content">
    <p:spTree>
      <p:nvGrpSpPr>
        <p:cNvPr id="1" name="Shape 125"/>
        <p:cNvGrpSpPr/>
        <p:nvPr/>
      </p:nvGrpSpPr>
      <p:grpSpPr>
        <a:xfrm>
          <a:off x="0" y="0"/>
          <a:ext cx="0" cy="0"/>
          <a:chOff x="0" y="0"/>
          <a:chExt cx="0" cy="0"/>
        </a:xfrm>
      </p:grpSpPr>
      <p:sp>
        <p:nvSpPr>
          <p:cNvPr id="126" name="Google Shape;126;p45"/>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Font typeface="Barlow"/>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7" name="Google Shape;127;p45"/>
          <p:cNvGrpSpPr/>
          <p:nvPr/>
        </p:nvGrpSpPr>
        <p:grpSpPr>
          <a:xfrm>
            <a:off x="0" y="0"/>
            <a:ext cx="104078" cy="999723"/>
            <a:chOff x="0" y="0"/>
            <a:chExt cx="104078" cy="1055648"/>
          </a:xfrm>
        </p:grpSpPr>
        <p:sp>
          <p:nvSpPr>
            <p:cNvPr id="128" name="Google Shape;128;p45"/>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29" name="Google Shape;129;p45"/>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130" name="Google Shape;130;p45"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131" name="Google Shape;131;p45"/>
          <p:cNvSpPr txBox="1">
            <a:spLocks noGrp="1"/>
          </p:cNvSpPr>
          <p:nvPr>
            <p:ph type="body" idx="1"/>
          </p:nvPr>
        </p:nvSpPr>
        <p:spPr>
          <a:xfrm>
            <a:off x="447261"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45"/>
          <p:cNvSpPr txBox="1">
            <a:spLocks noGrp="1"/>
          </p:cNvSpPr>
          <p:nvPr>
            <p:ph type="body" idx="2"/>
          </p:nvPr>
        </p:nvSpPr>
        <p:spPr>
          <a:xfrm>
            <a:off x="4633456"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3" name="Google Shape;133;p45"/>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2"/>
              </a:buClr>
              <a:buSzPts val="1400"/>
              <a:buFont typeface="Arial"/>
              <a:buNone/>
              <a:defRPr sz="900">
                <a:solidFill>
                  <a:schemeClr val="accent2"/>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Dr. Lorna Breen Foundation</a:t>
            </a:r>
            <a:endParaRPr dirty="0"/>
          </a:p>
        </p:txBody>
      </p:sp>
      <p:sp>
        <p:nvSpPr>
          <p:cNvPr id="134" name="Google Shape;134;p45"/>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1"/>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1"/>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55" name="Google Shape;155;p21"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156" name="Google Shape;156;p21"/>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514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Img and Big Idea">
  <p:cSld name="1_Img and Big Idea">
    <p:spTree>
      <p:nvGrpSpPr>
        <p:cNvPr id="1" name="Shape 160"/>
        <p:cNvGrpSpPr/>
        <p:nvPr/>
      </p:nvGrpSpPr>
      <p:grpSpPr>
        <a:xfrm>
          <a:off x="0" y="0"/>
          <a:ext cx="0" cy="0"/>
          <a:chOff x="0" y="0"/>
          <a:chExt cx="0" cy="0"/>
        </a:xfrm>
      </p:grpSpPr>
      <p:sp>
        <p:nvSpPr>
          <p:cNvPr id="161" name="Google Shape;161;p25"/>
          <p:cNvSpPr>
            <a:spLocks noGrp="1"/>
          </p:cNvSpPr>
          <p:nvPr>
            <p:ph type="pic" idx="2"/>
          </p:nvPr>
        </p:nvSpPr>
        <p:spPr>
          <a:xfrm>
            <a:off x="0" y="0"/>
            <a:ext cx="4572000" cy="5143500"/>
          </a:xfrm>
          <a:prstGeom prst="rect">
            <a:avLst/>
          </a:prstGeom>
          <a:noFill/>
          <a:ln>
            <a:noFill/>
          </a:ln>
        </p:spPr>
        <p:txBody>
          <a:bodyPr/>
          <a:lstStyle/>
          <a:p>
            <a:endParaRPr lang="en-US" dirty="0"/>
          </a:p>
        </p:txBody>
      </p:sp>
      <p:sp>
        <p:nvSpPr>
          <p:cNvPr id="162" name="Google Shape;162;p25"/>
          <p:cNvSpPr/>
          <p:nvPr/>
        </p:nvSpPr>
        <p:spPr>
          <a:xfrm>
            <a:off x="4572000" y="0"/>
            <a:ext cx="45720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63" name="Google Shape;163;p25"/>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lt2"/>
              </a:buClr>
              <a:buSzPts val="6000"/>
              <a:buFont typeface="Barlow"/>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4790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64"/>
        <p:cNvGrpSpPr/>
        <p:nvPr/>
      </p:nvGrpSpPr>
      <p:grpSpPr>
        <a:xfrm>
          <a:off x="0" y="0"/>
          <a:ext cx="0" cy="0"/>
          <a:chOff x="0" y="0"/>
          <a:chExt cx="0" cy="0"/>
        </a:xfrm>
      </p:grpSpPr>
      <p:grpSp>
        <p:nvGrpSpPr>
          <p:cNvPr id="165" name="Google Shape;165;p33"/>
          <p:cNvGrpSpPr/>
          <p:nvPr/>
        </p:nvGrpSpPr>
        <p:grpSpPr>
          <a:xfrm>
            <a:off x="0" y="4778203"/>
            <a:ext cx="9144000" cy="373920"/>
            <a:chOff x="0" y="4643638"/>
            <a:chExt cx="9144000" cy="511666"/>
          </a:xfrm>
        </p:grpSpPr>
        <p:sp>
          <p:nvSpPr>
            <p:cNvPr id="166" name="Google Shape;166;p33"/>
            <p:cNvSpPr/>
            <p:nvPr/>
          </p:nvSpPr>
          <p:spPr>
            <a:xfrm>
              <a:off x="0" y="4655442"/>
              <a:ext cx="9144000" cy="4998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cxnSp>
          <p:nvCxnSpPr>
            <p:cNvPr id="167" name="Google Shape;167;p33"/>
            <p:cNvCxnSpPr/>
            <p:nvPr/>
          </p:nvCxnSpPr>
          <p:spPr>
            <a:xfrm>
              <a:off x="0" y="4643638"/>
              <a:ext cx="9144000" cy="0"/>
            </a:xfrm>
            <a:prstGeom prst="straightConnector1">
              <a:avLst/>
            </a:prstGeom>
            <a:noFill/>
            <a:ln w="38100" cap="flat" cmpd="sng">
              <a:solidFill>
                <a:schemeClr val="lt2"/>
              </a:solidFill>
              <a:prstDash val="solid"/>
              <a:miter lim="800000"/>
              <a:headEnd type="none" w="sm" len="sm"/>
              <a:tailEnd type="none" w="sm" len="sm"/>
            </a:ln>
          </p:spPr>
        </p:cxnSp>
      </p:grpSp>
      <p:sp>
        <p:nvSpPr>
          <p:cNvPr id="168" name="Google Shape;168;p33"/>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9" name="Google Shape;169;p33"/>
          <p:cNvGrpSpPr/>
          <p:nvPr/>
        </p:nvGrpSpPr>
        <p:grpSpPr>
          <a:xfrm>
            <a:off x="0" y="0"/>
            <a:ext cx="104078" cy="999723"/>
            <a:chOff x="0" y="0"/>
            <a:chExt cx="104078" cy="1055648"/>
          </a:xfrm>
        </p:grpSpPr>
        <p:sp>
          <p:nvSpPr>
            <p:cNvPr id="170" name="Google Shape;170;p33"/>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71" name="Google Shape;171;p33"/>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172" name="Google Shape;172;p33"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173" name="Google Shape;173;p33"/>
          <p:cNvSpPr txBox="1">
            <a:spLocks noGrp="1"/>
          </p:cNvSpPr>
          <p:nvPr>
            <p:ph type="body" idx="1"/>
          </p:nvPr>
        </p:nvSpPr>
        <p:spPr>
          <a:xfrm>
            <a:off x="447261"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4" name="Google Shape;174;p33"/>
          <p:cNvSpPr txBox="1">
            <a:spLocks noGrp="1"/>
          </p:cNvSpPr>
          <p:nvPr>
            <p:ph type="body" idx="2"/>
          </p:nvPr>
        </p:nvSpPr>
        <p:spPr>
          <a:xfrm>
            <a:off x="4633456"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5" name="Google Shape;175;p33"/>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176" name="Google Shape;176;p33"/>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575590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7"/>
        <p:cNvGrpSpPr/>
        <p:nvPr/>
      </p:nvGrpSpPr>
      <p:grpSpPr>
        <a:xfrm>
          <a:off x="0" y="0"/>
          <a:ext cx="0" cy="0"/>
          <a:chOff x="0" y="0"/>
          <a:chExt cx="0" cy="0"/>
        </a:xfrm>
      </p:grpSpPr>
      <p:sp>
        <p:nvSpPr>
          <p:cNvPr id="178" name="Google Shape;178;p34"/>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 name="Google Shape;179;p34"/>
          <p:cNvGrpSpPr/>
          <p:nvPr/>
        </p:nvGrpSpPr>
        <p:grpSpPr>
          <a:xfrm>
            <a:off x="0" y="0"/>
            <a:ext cx="104078" cy="999723"/>
            <a:chOff x="0" y="0"/>
            <a:chExt cx="104078" cy="1055648"/>
          </a:xfrm>
        </p:grpSpPr>
        <p:sp>
          <p:nvSpPr>
            <p:cNvPr id="180" name="Google Shape;180;p34"/>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81" name="Google Shape;181;p34"/>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182" name="Google Shape;182;p34"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183" name="Google Shape;183;p34"/>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4" name="Google Shape;184;p34"/>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185" name="Google Shape;185;p3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647600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losing Slide">
  <p:cSld name="1_Closing Slide">
    <p:bg>
      <p:bgPr>
        <a:solidFill>
          <a:schemeClr val="lt2"/>
        </a:solidFill>
        <a:effectLst/>
      </p:bgPr>
    </p:bg>
    <p:spTree>
      <p:nvGrpSpPr>
        <p:cNvPr id="1" name="Shape 186"/>
        <p:cNvGrpSpPr/>
        <p:nvPr/>
      </p:nvGrpSpPr>
      <p:grpSpPr>
        <a:xfrm>
          <a:off x="0" y="0"/>
          <a:ext cx="0" cy="0"/>
          <a:chOff x="0" y="0"/>
          <a:chExt cx="0" cy="0"/>
        </a:xfrm>
      </p:grpSpPr>
      <p:sp>
        <p:nvSpPr>
          <p:cNvPr id="187" name="Google Shape;187;p44"/>
          <p:cNvSpPr txBox="1">
            <a:spLocks noGrp="1"/>
          </p:cNvSpPr>
          <p:nvPr>
            <p:ph type="ctrTitle"/>
          </p:nvPr>
        </p:nvSpPr>
        <p:spPr>
          <a:xfrm>
            <a:off x="4285129" y="2133987"/>
            <a:ext cx="4164543" cy="875525"/>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8" name="Google Shape;188;p44" descr="A white circle with orange and white text&#10;&#10;Description automatically generated"/>
          <p:cNvPicPr preferRelativeResize="0"/>
          <p:nvPr/>
        </p:nvPicPr>
        <p:blipFill rotWithShape="1">
          <a:blip r:embed="rId2">
            <a:alphaModFix/>
          </a:blip>
          <a:srcRect/>
          <a:stretch/>
        </p:blipFill>
        <p:spPr>
          <a:xfrm>
            <a:off x="1081293" y="1583914"/>
            <a:ext cx="1975672" cy="1975672"/>
          </a:xfrm>
          <a:prstGeom prst="rect">
            <a:avLst/>
          </a:prstGeom>
          <a:noFill/>
          <a:ln>
            <a:noFill/>
          </a:ln>
        </p:spPr>
      </p:pic>
      <p:cxnSp>
        <p:nvCxnSpPr>
          <p:cNvPr id="189" name="Google Shape;189;p44"/>
          <p:cNvCxnSpPr/>
          <p:nvPr/>
        </p:nvCxnSpPr>
        <p:spPr>
          <a:xfrm>
            <a:off x="3702425" y="720539"/>
            <a:ext cx="0" cy="3702423"/>
          </a:xfrm>
          <a:prstGeom prst="straightConnector1">
            <a:avLst/>
          </a:prstGeom>
          <a:noFill/>
          <a:ln w="25400" cap="rnd"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36870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57"/>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57"/>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93" name="Google Shape;193;p57"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194" name="Google Shape;194;p57"/>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46298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95"/>
        <p:cNvGrpSpPr/>
        <p:nvPr/>
      </p:nvGrpSpPr>
      <p:grpSpPr>
        <a:xfrm>
          <a:off x="0" y="0"/>
          <a:ext cx="0" cy="0"/>
          <a:chOff x="0" y="0"/>
          <a:chExt cx="0" cy="0"/>
        </a:xfrm>
      </p:grpSpPr>
      <p:sp>
        <p:nvSpPr>
          <p:cNvPr id="196" name="Google Shape;196;p58"/>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58"/>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98" name="Google Shape;198;p58"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199" name="Google Shape;199;p58"/>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654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200"/>
        <p:cNvGrpSpPr/>
        <p:nvPr/>
      </p:nvGrpSpPr>
      <p:grpSpPr>
        <a:xfrm>
          <a:off x="0" y="0"/>
          <a:ext cx="0" cy="0"/>
          <a:chOff x="0" y="0"/>
          <a:chExt cx="0" cy="0"/>
        </a:xfrm>
      </p:grpSpPr>
      <p:sp>
        <p:nvSpPr>
          <p:cNvPr id="201" name="Google Shape;201;p59"/>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59"/>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03" name="Google Shape;203;p59"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204" name="Google Shape;204;p59"/>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84670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Title Slide">
  <p:cSld name="5_Title Slide">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p60"/>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60"/>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08" name="Google Shape;208;p60"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209" name="Google Shape;209;p60"/>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1757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3" name="Google Shape;33;p26"/>
          <p:cNvGrpSpPr/>
          <p:nvPr/>
        </p:nvGrpSpPr>
        <p:grpSpPr>
          <a:xfrm>
            <a:off x="0" y="0"/>
            <a:ext cx="104078" cy="999723"/>
            <a:chOff x="0" y="0"/>
            <a:chExt cx="104078" cy="1055648"/>
          </a:xfrm>
        </p:grpSpPr>
        <p:sp>
          <p:nvSpPr>
            <p:cNvPr id="34" name="Google Shape;34;p26"/>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5" name="Google Shape;35;p26"/>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36" name="Google Shape;36;p26"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37" name="Google Shape;37;p26"/>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26"/>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39" name="Google Shape;39;p2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Title Slide">
  <p:cSld name="6_Title Slide">
    <p:bg>
      <p:bgPr>
        <a:blipFill>
          <a:blip r:embed="rId2">
            <a:alphaModFix/>
          </a:blip>
          <a:stretch>
            <a:fillRect/>
          </a:stretch>
        </a:blipFill>
        <a:effectLst/>
      </p:bgPr>
    </p:bg>
    <p:spTree>
      <p:nvGrpSpPr>
        <p:cNvPr id="1" name="Shape 210"/>
        <p:cNvGrpSpPr/>
        <p:nvPr/>
      </p:nvGrpSpPr>
      <p:grpSpPr>
        <a:xfrm>
          <a:off x="0" y="0"/>
          <a:ext cx="0" cy="0"/>
          <a:chOff x="0" y="0"/>
          <a:chExt cx="0" cy="0"/>
        </a:xfrm>
      </p:grpSpPr>
      <p:sp>
        <p:nvSpPr>
          <p:cNvPr id="211" name="Google Shape;211;p61"/>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61"/>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13" name="Google Shape;213;p61"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214" name="Google Shape;214;p61"/>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1856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5"/>
        <p:cNvGrpSpPr/>
        <p:nvPr/>
      </p:nvGrpSpPr>
      <p:grpSpPr>
        <a:xfrm>
          <a:off x="0" y="0"/>
          <a:ext cx="0" cy="0"/>
          <a:chOff x="0" y="0"/>
          <a:chExt cx="0" cy="0"/>
        </a:xfrm>
      </p:grpSpPr>
      <p:sp>
        <p:nvSpPr>
          <p:cNvPr id="216" name="Google Shape;216;p62"/>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17" name="Google Shape;217;p62"/>
          <p:cNvGrpSpPr/>
          <p:nvPr/>
        </p:nvGrpSpPr>
        <p:grpSpPr>
          <a:xfrm>
            <a:off x="0" y="0"/>
            <a:ext cx="104078" cy="999723"/>
            <a:chOff x="0" y="0"/>
            <a:chExt cx="104078" cy="1055648"/>
          </a:xfrm>
        </p:grpSpPr>
        <p:sp>
          <p:nvSpPr>
            <p:cNvPr id="218" name="Google Shape;218;p62"/>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19" name="Google Shape;219;p62"/>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220" name="Google Shape;220;p62"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221" name="Google Shape;221;p62"/>
          <p:cNvSpPr txBox="1">
            <a:spLocks noGrp="1"/>
          </p:cNvSpPr>
          <p:nvPr>
            <p:ph type="body" idx="1"/>
          </p:nvPr>
        </p:nvSpPr>
        <p:spPr>
          <a:xfrm>
            <a:off x="447261"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2" name="Google Shape;222;p62"/>
          <p:cNvSpPr txBox="1">
            <a:spLocks noGrp="1"/>
          </p:cNvSpPr>
          <p:nvPr>
            <p:ph type="body" idx="2"/>
          </p:nvPr>
        </p:nvSpPr>
        <p:spPr>
          <a:xfrm>
            <a:off x="4633456"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3" name="Google Shape;223;p62"/>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24" name="Google Shape;224;p62"/>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75926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accent4"/>
        </a:solidFill>
        <a:effectLst/>
      </p:bgPr>
    </p:bg>
    <p:spTree>
      <p:nvGrpSpPr>
        <p:cNvPr id="1" name="Shape 225"/>
        <p:cNvGrpSpPr/>
        <p:nvPr/>
      </p:nvGrpSpPr>
      <p:grpSpPr>
        <a:xfrm>
          <a:off x="0" y="0"/>
          <a:ext cx="0" cy="0"/>
          <a:chOff x="0" y="0"/>
          <a:chExt cx="0" cy="0"/>
        </a:xfrm>
      </p:grpSpPr>
      <p:sp>
        <p:nvSpPr>
          <p:cNvPr id="226" name="Google Shape;226;p63"/>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7" name="Google Shape;227;p63"/>
          <p:cNvGrpSpPr/>
          <p:nvPr/>
        </p:nvGrpSpPr>
        <p:grpSpPr>
          <a:xfrm>
            <a:off x="0" y="0"/>
            <a:ext cx="104078" cy="999723"/>
            <a:chOff x="0" y="0"/>
            <a:chExt cx="104078" cy="1055648"/>
          </a:xfrm>
        </p:grpSpPr>
        <p:sp>
          <p:nvSpPr>
            <p:cNvPr id="228" name="Google Shape;228;p63"/>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29" name="Google Shape;229;p63"/>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230" name="Google Shape;230;p63"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231" name="Google Shape;231;p63"/>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2" name="Google Shape;232;p63"/>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33" name="Google Shape;233;p63"/>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09990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accent1"/>
        </a:solidFill>
        <a:effectLst/>
      </p:bgPr>
    </p:bg>
    <p:spTree>
      <p:nvGrpSpPr>
        <p:cNvPr id="1" name="Shape 234"/>
        <p:cNvGrpSpPr/>
        <p:nvPr/>
      </p:nvGrpSpPr>
      <p:grpSpPr>
        <a:xfrm>
          <a:off x="0" y="0"/>
          <a:ext cx="0" cy="0"/>
          <a:chOff x="0" y="0"/>
          <a:chExt cx="0" cy="0"/>
        </a:xfrm>
      </p:grpSpPr>
      <p:sp>
        <p:nvSpPr>
          <p:cNvPr id="235" name="Google Shape;235;p64"/>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accent4"/>
              </a:buClr>
              <a:buSzPts val="3300"/>
              <a:buFont typeface="Barlow"/>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6" name="Google Shape;236;p64"/>
          <p:cNvGrpSpPr/>
          <p:nvPr/>
        </p:nvGrpSpPr>
        <p:grpSpPr>
          <a:xfrm>
            <a:off x="0" y="0"/>
            <a:ext cx="104078" cy="999723"/>
            <a:chOff x="0" y="0"/>
            <a:chExt cx="104078" cy="1055648"/>
          </a:xfrm>
        </p:grpSpPr>
        <p:sp>
          <p:nvSpPr>
            <p:cNvPr id="237" name="Google Shape;237;p64"/>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38" name="Google Shape;238;p64"/>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239" name="Google Shape;239;p64"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240" name="Google Shape;240;p64"/>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55600" algn="l">
              <a:lnSpc>
                <a:spcPct val="90000"/>
              </a:lnSpc>
              <a:spcBef>
                <a:spcPts val="750"/>
              </a:spcBef>
              <a:spcAft>
                <a:spcPts val="0"/>
              </a:spcAft>
              <a:buSzPts val="2000"/>
              <a:buChar char="•"/>
              <a:defRPr>
                <a:solidFill>
                  <a:schemeClr val="lt1"/>
                </a:solidFill>
              </a:defRPr>
            </a:lvl1pPr>
            <a:lvl2pPr marL="914400" lvl="1" indent="-330200" algn="l">
              <a:lnSpc>
                <a:spcPct val="90000"/>
              </a:lnSpc>
              <a:spcBef>
                <a:spcPts val="375"/>
              </a:spcBef>
              <a:spcAft>
                <a:spcPts val="0"/>
              </a:spcAft>
              <a:buSzPts val="1600"/>
              <a:buChar char="•"/>
              <a:defRPr>
                <a:solidFill>
                  <a:schemeClr val="lt1"/>
                </a:solidFill>
              </a:defRPr>
            </a:lvl2pPr>
            <a:lvl3pPr marL="1371600" lvl="2" indent="-317500" algn="l">
              <a:lnSpc>
                <a:spcPct val="90000"/>
              </a:lnSpc>
              <a:spcBef>
                <a:spcPts val="375"/>
              </a:spcBef>
              <a:spcAft>
                <a:spcPts val="0"/>
              </a:spcAft>
              <a:buSzPts val="1400"/>
              <a:buChar char="•"/>
              <a:defRPr>
                <a:solidFill>
                  <a:schemeClr val="lt1"/>
                </a:solidFill>
              </a:defRPr>
            </a:lvl3pPr>
            <a:lvl4pPr marL="1828800" lvl="3" indent="-304800" algn="l">
              <a:lnSpc>
                <a:spcPct val="90000"/>
              </a:lnSpc>
              <a:spcBef>
                <a:spcPts val="375"/>
              </a:spcBef>
              <a:spcAft>
                <a:spcPts val="0"/>
              </a:spcAft>
              <a:buSzPts val="1200"/>
              <a:buChar char="•"/>
              <a:defRPr>
                <a:solidFill>
                  <a:schemeClr val="lt1"/>
                </a:solidFill>
              </a:defRPr>
            </a:lvl4pPr>
            <a:lvl5pPr marL="2286000" lvl="4" indent="-304800" algn="l">
              <a:lnSpc>
                <a:spcPct val="90000"/>
              </a:lnSpc>
              <a:spcBef>
                <a:spcPts val="375"/>
              </a:spcBef>
              <a:spcAft>
                <a:spcPts val="0"/>
              </a:spcAft>
              <a:buSzPts val="120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1" name="Google Shape;241;p64"/>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42" name="Google Shape;242;p6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954230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_Title and Content_Img">
  <p:cSld name="7_Title and Content_Img">
    <p:spTree>
      <p:nvGrpSpPr>
        <p:cNvPr id="1" name="Shape 243"/>
        <p:cNvGrpSpPr/>
        <p:nvPr/>
      </p:nvGrpSpPr>
      <p:grpSpPr>
        <a:xfrm>
          <a:off x="0" y="0"/>
          <a:ext cx="0" cy="0"/>
          <a:chOff x="0" y="0"/>
          <a:chExt cx="0" cy="0"/>
        </a:xfrm>
      </p:grpSpPr>
      <p:sp>
        <p:nvSpPr>
          <p:cNvPr id="244" name="Google Shape;244;p65"/>
          <p:cNvSpPr txBox="1">
            <a:spLocks noGrp="1"/>
          </p:cNvSpPr>
          <p:nvPr>
            <p:ph type="title"/>
          </p:nvPr>
        </p:nvSpPr>
        <p:spPr>
          <a:xfrm>
            <a:off x="447261" y="427382"/>
            <a:ext cx="3681977" cy="977906"/>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65"/>
          <p:cNvSpPr txBox="1">
            <a:spLocks noGrp="1"/>
          </p:cNvSpPr>
          <p:nvPr>
            <p:ph type="body" idx="1"/>
          </p:nvPr>
        </p:nvSpPr>
        <p:spPr>
          <a:xfrm>
            <a:off x="447261" y="1530417"/>
            <a:ext cx="3681977" cy="2998182"/>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6" name="Google Shape;246;p65"/>
          <p:cNvSpPr>
            <a:spLocks noGrp="1"/>
          </p:cNvSpPr>
          <p:nvPr>
            <p:ph type="pic" idx="2"/>
          </p:nvPr>
        </p:nvSpPr>
        <p:spPr>
          <a:xfrm>
            <a:off x="4572001" y="0"/>
            <a:ext cx="4572000" cy="5143500"/>
          </a:xfrm>
          <a:prstGeom prst="rect">
            <a:avLst/>
          </a:prstGeom>
          <a:noFill/>
          <a:ln>
            <a:noFill/>
          </a:ln>
        </p:spPr>
        <p:txBody>
          <a:bodyPr/>
          <a:lstStyle/>
          <a:p>
            <a:endParaRPr lang="en-US" dirty="0"/>
          </a:p>
        </p:txBody>
      </p:sp>
      <p:grpSp>
        <p:nvGrpSpPr>
          <p:cNvPr id="247" name="Google Shape;247;p65"/>
          <p:cNvGrpSpPr/>
          <p:nvPr/>
        </p:nvGrpSpPr>
        <p:grpSpPr>
          <a:xfrm>
            <a:off x="0" y="0"/>
            <a:ext cx="104078" cy="999723"/>
            <a:chOff x="0" y="0"/>
            <a:chExt cx="104078" cy="1055648"/>
          </a:xfrm>
        </p:grpSpPr>
        <p:sp>
          <p:nvSpPr>
            <p:cNvPr id="248" name="Google Shape;248;p65"/>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49" name="Google Shape;249;p65"/>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250" name="Google Shape;250;p65"/>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51" name="Google Shape;251;p65"/>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139883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Divider Slide">
  <p:cSld name="1_Divider Slide">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p70"/>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4" name="Google Shape;254;p70"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380467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Divider Slide">
  <p:cSld name="2_Divider Slide">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p71"/>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7" name="Google Shape;257;p71"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1276360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Divider Slide">
  <p:cSld name="3_Divider Slide">
    <p:bg>
      <p:bgPr>
        <a:blipFill>
          <a:blip r:embed="rId2">
            <a:alphaModFix/>
          </a:blip>
          <a:stretch>
            <a:fillRect/>
          </a:stretch>
        </a:blipFill>
        <a:effectLst/>
      </p:bgPr>
    </p:bg>
    <p:spTree>
      <p:nvGrpSpPr>
        <p:cNvPr id="1" name="Shape 258"/>
        <p:cNvGrpSpPr/>
        <p:nvPr/>
      </p:nvGrpSpPr>
      <p:grpSpPr>
        <a:xfrm>
          <a:off x="0" y="0"/>
          <a:ext cx="0" cy="0"/>
          <a:chOff x="0" y="0"/>
          <a:chExt cx="0" cy="0"/>
        </a:xfrm>
      </p:grpSpPr>
      <p:sp>
        <p:nvSpPr>
          <p:cNvPr id="259" name="Google Shape;259;p76"/>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0" name="Google Shape;260;p76"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1650658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Divider Slide">
  <p:cSld name="4_Divider Slide">
    <p:bg>
      <p:bgPr>
        <a:blipFill>
          <a:blip r:embed="rId2">
            <a:alphaModFix/>
          </a:blip>
          <a:stretch>
            <a:fillRect/>
          </a:stretch>
        </a:blipFill>
        <a:effectLst/>
      </p:bgPr>
    </p:bg>
    <p:spTree>
      <p:nvGrpSpPr>
        <p:cNvPr id="1" name="Shape 261"/>
        <p:cNvGrpSpPr/>
        <p:nvPr/>
      </p:nvGrpSpPr>
      <p:grpSpPr>
        <a:xfrm>
          <a:off x="0" y="0"/>
          <a:ext cx="0" cy="0"/>
          <a:chOff x="0" y="0"/>
          <a:chExt cx="0" cy="0"/>
        </a:xfrm>
      </p:grpSpPr>
      <p:sp>
        <p:nvSpPr>
          <p:cNvPr id="262" name="Google Shape;262;p77"/>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3" name="Google Shape;263;p77"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413619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Divider Slide">
  <p:cSld name="5_Divider Slide">
    <p:bg>
      <p:bgPr>
        <a:blipFill>
          <a:blip r:embed="rId2">
            <a:alphaModFix/>
          </a:blip>
          <a:stretch>
            <a:fillRect/>
          </a:stretch>
        </a:blipFill>
        <a:effectLst/>
      </p:bgPr>
    </p:bg>
    <p:spTree>
      <p:nvGrpSpPr>
        <p:cNvPr id="1" name="Shape 264"/>
        <p:cNvGrpSpPr/>
        <p:nvPr/>
      </p:nvGrpSpPr>
      <p:grpSpPr>
        <a:xfrm>
          <a:off x="0" y="0"/>
          <a:ext cx="0" cy="0"/>
          <a:chOff x="0" y="0"/>
          <a:chExt cx="0" cy="0"/>
        </a:xfrm>
      </p:grpSpPr>
      <p:sp>
        <p:nvSpPr>
          <p:cNvPr id="265" name="Google Shape;265;p78"/>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6" name="Google Shape;266;p78"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227088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3"/>
        <p:cNvGrpSpPr/>
        <p:nvPr/>
      </p:nvGrpSpPr>
      <p:grpSpPr>
        <a:xfrm>
          <a:off x="0" y="0"/>
          <a:ext cx="0" cy="0"/>
          <a:chOff x="0" y="0"/>
          <a:chExt cx="0" cy="0"/>
        </a:xfrm>
      </p:grpSpPr>
      <p:grpSp>
        <p:nvGrpSpPr>
          <p:cNvPr id="44" name="Google Shape;44;p24"/>
          <p:cNvGrpSpPr/>
          <p:nvPr/>
        </p:nvGrpSpPr>
        <p:grpSpPr>
          <a:xfrm>
            <a:off x="0" y="4778203"/>
            <a:ext cx="9144000" cy="373920"/>
            <a:chOff x="0" y="4643638"/>
            <a:chExt cx="9144000" cy="511666"/>
          </a:xfrm>
        </p:grpSpPr>
        <p:sp>
          <p:nvSpPr>
            <p:cNvPr id="45" name="Google Shape;45;p24"/>
            <p:cNvSpPr/>
            <p:nvPr/>
          </p:nvSpPr>
          <p:spPr>
            <a:xfrm>
              <a:off x="0" y="4655442"/>
              <a:ext cx="9144000" cy="4998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cxnSp>
          <p:nvCxnSpPr>
            <p:cNvPr id="46" name="Google Shape;46;p24"/>
            <p:cNvCxnSpPr/>
            <p:nvPr/>
          </p:nvCxnSpPr>
          <p:spPr>
            <a:xfrm>
              <a:off x="0" y="4643638"/>
              <a:ext cx="9144000" cy="0"/>
            </a:xfrm>
            <a:prstGeom prst="straightConnector1">
              <a:avLst/>
            </a:prstGeom>
            <a:noFill/>
            <a:ln w="38100" cap="flat" cmpd="sng">
              <a:solidFill>
                <a:schemeClr val="lt2"/>
              </a:solidFill>
              <a:prstDash val="solid"/>
              <a:miter lim="800000"/>
              <a:headEnd type="none" w="sm" len="sm"/>
              <a:tailEnd type="none" w="sm" len="sm"/>
            </a:ln>
          </p:spPr>
        </p:cxnSp>
      </p:grpSp>
      <p:sp>
        <p:nvSpPr>
          <p:cNvPr id="47" name="Google Shape;47;p24"/>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8" name="Google Shape;48;p24"/>
          <p:cNvGrpSpPr/>
          <p:nvPr/>
        </p:nvGrpSpPr>
        <p:grpSpPr>
          <a:xfrm>
            <a:off x="0" y="0"/>
            <a:ext cx="104078" cy="999723"/>
            <a:chOff x="0" y="0"/>
            <a:chExt cx="104078" cy="1055648"/>
          </a:xfrm>
        </p:grpSpPr>
        <p:sp>
          <p:nvSpPr>
            <p:cNvPr id="49" name="Google Shape;49;p24"/>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0" name="Google Shape;50;p24"/>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51" name="Google Shape;51;p24"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52" name="Google Shape;52;p24"/>
          <p:cNvSpPr txBox="1">
            <a:spLocks noGrp="1"/>
          </p:cNvSpPr>
          <p:nvPr>
            <p:ph type="body" idx="1"/>
          </p:nvPr>
        </p:nvSpPr>
        <p:spPr>
          <a:xfrm>
            <a:off x="447261"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24"/>
          <p:cNvSpPr txBox="1">
            <a:spLocks noGrp="1"/>
          </p:cNvSpPr>
          <p:nvPr>
            <p:ph type="body" idx="2"/>
          </p:nvPr>
        </p:nvSpPr>
        <p:spPr>
          <a:xfrm>
            <a:off x="4633456"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24"/>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55" name="Google Shape;55;p2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Big Idea">
  <p:cSld name="3_Big Idea">
    <p:bg>
      <p:bgPr>
        <a:solidFill>
          <a:schemeClr val="accent1"/>
        </a:solidFill>
        <a:effectLst/>
      </p:bgPr>
    </p:bg>
    <p:spTree>
      <p:nvGrpSpPr>
        <p:cNvPr id="1" name="Shape 267"/>
        <p:cNvGrpSpPr/>
        <p:nvPr/>
      </p:nvGrpSpPr>
      <p:grpSpPr>
        <a:xfrm>
          <a:off x="0" y="0"/>
          <a:ext cx="0" cy="0"/>
          <a:chOff x="0" y="0"/>
          <a:chExt cx="0" cy="0"/>
        </a:xfrm>
      </p:grpSpPr>
      <p:sp>
        <p:nvSpPr>
          <p:cNvPr id="268" name="Google Shape;268;p79"/>
          <p:cNvSpPr/>
          <p:nvPr/>
        </p:nvSpPr>
        <p:spPr>
          <a:xfrm>
            <a:off x="1349943" y="0"/>
            <a:ext cx="6444114" cy="5143500"/>
          </a:xfrm>
          <a:custGeom>
            <a:avLst/>
            <a:gdLst/>
            <a:ahLst/>
            <a:cxnLst/>
            <a:rect l="l" t="t" r="r" b="b"/>
            <a:pathLst>
              <a:path w="6444114" h="5143500" extrusionOk="0">
                <a:moveTo>
                  <a:pt x="1286806" y="0"/>
                </a:moveTo>
                <a:lnTo>
                  <a:pt x="5157308" y="0"/>
                </a:lnTo>
                <a:lnTo>
                  <a:pt x="5271584" y="85454"/>
                </a:lnTo>
                <a:cubicBezTo>
                  <a:pt x="5987678" y="676427"/>
                  <a:pt x="6444114" y="1570785"/>
                  <a:pt x="6444114" y="2571750"/>
                </a:cubicBezTo>
                <a:cubicBezTo>
                  <a:pt x="6444114" y="3572715"/>
                  <a:pt x="5987678" y="4467073"/>
                  <a:pt x="5271584" y="5058046"/>
                </a:cubicBezTo>
                <a:lnTo>
                  <a:pt x="5157308" y="5143500"/>
                </a:lnTo>
                <a:lnTo>
                  <a:pt x="1286806" y="5143500"/>
                </a:lnTo>
                <a:lnTo>
                  <a:pt x="1172530" y="5058046"/>
                </a:lnTo>
                <a:cubicBezTo>
                  <a:pt x="456436" y="4467073"/>
                  <a:pt x="0" y="3572715"/>
                  <a:pt x="0" y="2571750"/>
                </a:cubicBezTo>
                <a:cubicBezTo>
                  <a:pt x="0" y="1570785"/>
                  <a:pt x="456436" y="676427"/>
                  <a:pt x="1172530" y="85454"/>
                </a:cubicBezTo>
                <a:lnTo>
                  <a:pt x="1286806"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69" name="Google Shape;269;p79"/>
          <p:cNvSpPr txBox="1">
            <a:spLocks noGrp="1"/>
          </p:cNvSpPr>
          <p:nvPr>
            <p:ph type="title"/>
          </p:nvPr>
        </p:nvSpPr>
        <p:spPr>
          <a:xfrm>
            <a:off x="2820201" y="581253"/>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82184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Img and Big Idea">
  <p:cSld name="2_Img and Big Idea">
    <p:spTree>
      <p:nvGrpSpPr>
        <p:cNvPr id="1" name="Shape 270"/>
        <p:cNvGrpSpPr/>
        <p:nvPr/>
      </p:nvGrpSpPr>
      <p:grpSpPr>
        <a:xfrm>
          <a:off x="0" y="0"/>
          <a:ext cx="0" cy="0"/>
          <a:chOff x="0" y="0"/>
          <a:chExt cx="0" cy="0"/>
        </a:xfrm>
      </p:grpSpPr>
      <p:sp>
        <p:nvSpPr>
          <p:cNvPr id="271" name="Google Shape;271;p80"/>
          <p:cNvSpPr>
            <a:spLocks noGrp="1"/>
          </p:cNvSpPr>
          <p:nvPr>
            <p:ph type="pic" idx="2"/>
          </p:nvPr>
        </p:nvSpPr>
        <p:spPr>
          <a:xfrm>
            <a:off x="0" y="0"/>
            <a:ext cx="4572000" cy="5143500"/>
          </a:xfrm>
          <a:prstGeom prst="rect">
            <a:avLst/>
          </a:prstGeom>
          <a:noFill/>
          <a:ln>
            <a:noFill/>
          </a:ln>
        </p:spPr>
        <p:txBody>
          <a:bodyPr/>
          <a:lstStyle/>
          <a:p>
            <a:endParaRPr lang="en-US" dirty="0"/>
          </a:p>
        </p:txBody>
      </p:sp>
      <p:sp>
        <p:nvSpPr>
          <p:cNvPr id="272" name="Google Shape;272;p80"/>
          <p:cNvSpPr/>
          <p:nvPr/>
        </p:nvSpPr>
        <p:spPr>
          <a:xfrm>
            <a:off x="4572000" y="0"/>
            <a:ext cx="4572000"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73" name="Google Shape;273;p80"/>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accent1"/>
              </a:buClr>
              <a:buSzPts val="6000"/>
              <a:buFont typeface="Barlow"/>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4529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Img and Big Idea">
  <p:cSld name="3_Img and Big Idea">
    <p:spTree>
      <p:nvGrpSpPr>
        <p:cNvPr id="1" name="Shape 274"/>
        <p:cNvGrpSpPr/>
        <p:nvPr/>
      </p:nvGrpSpPr>
      <p:grpSpPr>
        <a:xfrm>
          <a:off x="0" y="0"/>
          <a:ext cx="0" cy="0"/>
          <a:chOff x="0" y="0"/>
          <a:chExt cx="0" cy="0"/>
        </a:xfrm>
      </p:grpSpPr>
      <p:sp>
        <p:nvSpPr>
          <p:cNvPr id="275" name="Google Shape;275;p81"/>
          <p:cNvSpPr>
            <a:spLocks noGrp="1"/>
          </p:cNvSpPr>
          <p:nvPr>
            <p:ph type="pic" idx="2"/>
          </p:nvPr>
        </p:nvSpPr>
        <p:spPr>
          <a:xfrm>
            <a:off x="0" y="0"/>
            <a:ext cx="4572000" cy="5143500"/>
          </a:xfrm>
          <a:prstGeom prst="rect">
            <a:avLst/>
          </a:prstGeom>
          <a:noFill/>
          <a:ln>
            <a:noFill/>
          </a:ln>
        </p:spPr>
        <p:txBody>
          <a:bodyPr/>
          <a:lstStyle/>
          <a:p>
            <a:endParaRPr lang="en-US" dirty="0"/>
          </a:p>
        </p:txBody>
      </p:sp>
      <p:sp>
        <p:nvSpPr>
          <p:cNvPr id="276" name="Google Shape;276;p81"/>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77" name="Google Shape;277;p81"/>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accent3"/>
              </a:buClr>
              <a:buSzPts val="6000"/>
              <a:buFont typeface="Barlow"/>
              <a:buNone/>
              <a:defRPr sz="6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88771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1"/>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1"/>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55" name="Google Shape;155;p21"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156" name="Google Shape;156;p21"/>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66602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Big Idea">
  <p:cSld name="1_Big Idea">
    <p:bg>
      <p:bgPr>
        <a:solidFill>
          <a:schemeClr val="dk2"/>
        </a:solidFill>
        <a:effectLst/>
      </p:bgPr>
    </p:bg>
    <p:spTree>
      <p:nvGrpSpPr>
        <p:cNvPr id="1" name="Shape 157"/>
        <p:cNvGrpSpPr/>
        <p:nvPr/>
      </p:nvGrpSpPr>
      <p:grpSpPr>
        <a:xfrm>
          <a:off x="0" y="0"/>
          <a:ext cx="0" cy="0"/>
          <a:chOff x="0" y="0"/>
          <a:chExt cx="0" cy="0"/>
        </a:xfrm>
      </p:grpSpPr>
      <p:sp>
        <p:nvSpPr>
          <p:cNvPr id="158" name="Google Shape;158;p23"/>
          <p:cNvSpPr/>
          <p:nvPr/>
        </p:nvSpPr>
        <p:spPr>
          <a:xfrm>
            <a:off x="1349943" y="0"/>
            <a:ext cx="6444114" cy="5143500"/>
          </a:xfrm>
          <a:custGeom>
            <a:avLst/>
            <a:gdLst/>
            <a:ahLst/>
            <a:cxnLst/>
            <a:rect l="l" t="t" r="r" b="b"/>
            <a:pathLst>
              <a:path w="6444114" h="5143500" extrusionOk="0">
                <a:moveTo>
                  <a:pt x="1286806" y="0"/>
                </a:moveTo>
                <a:lnTo>
                  <a:pt x="5157308" y="0"/>
                </a:lnTo>
                <a:lnTo>
                  <a:pt x="5271584" y="85454"/>
                </a:lnTo>
                <a:cubicBezTo>
                  <a:pt x="5987678" y="676427"/>
                  <a:pt x="6444114" y="1570785"/>
                  <a:pt x="6444114" y="2571750"/>
                </a:cubicBezTo>
                <a:cubicBezTo>
                  <a:pt x="6444114" y="3572715"/>
                  <a:pt x="5987678" y="4467073"/>
                  <a:pt x="5271584" y="5058046"/>
                </a:cubicBezTo>
                <a:lnTo>
                  <a:pt x="5157308" y="5143500"/>
                </a:lnTo>
                <a:lnTo>
                  <a:pt x="1286806" y="5143500"/>
                </a:lnTo>
                <a:lnTo>
                  <a:pt x="1172530" y="5058046"/>
                </a:lnTo>
                <a:cubicBezTo>
                  <a:pt x="456436" y="4467073"/>
                  <a:pt x="0" y="3572715"/>
                  <a:pt x="0" y="2571750"/>
                </a:cubicBezTo>
                <a:cubicBezTo>
                  <a:pt x="0" y="1570785"/>
                  <a:pt x="456436" y="676427"/>
                  <a:pt x="1172530" y="85454"/>
                </a:cubicBezTo>
                <a:lnTo>
                  <a:pt x="1286806"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59" name="Google Shape;159;p23"/>
          <p:cNvSpPr txBox="1">
            <a:spLocks noGrp="1"/>
          </p:cNvSpPr>
          <p:nvPr>
            <p:ph type="title"/>
          </p:nvPr>
        </p:nvSpPr>
        <p:spPr>
          <a:xfrm>
            <a:off x="2820201" y="581253"/>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15605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Img and Big Idea">
  <p:cSld name="1_Img and Big Idea">
    <p:spTree>
      <p:nvGrpSpPr>
        <p:cNvPr id="1" name="Shape 160"/>
        <p:cNvGrpSpPr/>
        <p:nvPr/>
      </p:nvGrpSpPr>
      <p:grpSpPr>
        <a:xfrm>
          <a:off x="0" y="0"/>
          <a:ext cx="0" cy="0"/>
          <a:chOff x="0" y="0"/>
          <a:chExt cx="0" cy="0"/>
        </a:xfrm>
      </p:grpSpPr>
      <p:sp>
        <p:nvSpPr>
          <p:cNvPr id="161" name="Google Shape;161;p25"/>
          <p:cNvSpPr>
            <a:spLocks noGrp="1"/>
          </p:cNvSpPr>
          <p:nvPr>
            <p:ph type="pic" idx="2"/>
          </p:nvPr>
        </p:nvSpPr>
        <p:spPr>
          <a:xfrm>
            <a:off x="0" y="0"/>
            <a:ext cx="4572000" cy="5143500"/>
          </a:xfrm>
          <a:prstGeom prst="rect">
            <a:avLst/>
          </a:prstGeom>
          <a:noFill/>
          <a:ln>
            <a:noFill/>
          </a:ln>
        </p:spPr>
        <p:txBody>
          <a:bodyPr/>
          <a:lstStyle/>
          <a:p>
            <a:endParaRPr lang="en-US" dirty="0"/>
          </a:p>
        </p:txBody>
      </p:sp>
      <p:sp>
        <p:nvSpPr>
          <p:cNvPr id="162" name="Google Shape;162;p25"/>
          <p:cNvSpPr/>
          <p:nvPr/>
        </p:nvSpPr>
        <p:spPr>
          <a:xfrm>
            <a:off x="4572000" y="0"/>
            <a:ext cx="45720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63" name="Google Shape;163;p25"/>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lt2"/>
              </a:buClr>
              <a:buSzPts val="6000"/>
              <a:buFont typeface="Barlow"/>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89793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64"/>
        <p:cNvGrpSpPr/>
        <p:nvPr/>
      </p:nvGrpSpPr>
      <p:grpSpPr>
        <a:xfrm>
          <a:off x="0" y="0"/>
          <a:ext cx="0" cy="0"/>
          <a:chOff x="0" y="0"/>
          <a:chExt cx="0" cy="0"/>
        </a:xfrm>
      </p:grpSpPr>
      <p:grpSp>
        <p:nvGrpSpPr>
          <p:cNvPr id="165" name="Google Shape;165;p33"/>
          <p:cNvGrpSpPr/>
          <p:nvPr/>
        </p:nvGrpSpPr>
        <p:grpSpPr>
          <a:xfrm>
            <a:off x="0" y="4778203"/>
            <a:ext cx="9144000" cy="373920"/>
            <a:chOff x="0" y="4643638"/>
            <a:chExt cx="9144000" cy="511666"/>
          </a:xfrm>
        </p:grpSpPr>
        <p:sp>
          <p:nvSpPr>
            <p:cNvPr id="166" name="Google Shape;166;p33"/>
            <p:cNvSpPr/>
            <p:nvPr/>
          </p:nvSpPr>
          <p:spPr>
            <a:xfrm>
              <a:off x="0" y="4655442"/>
              <a:ext cx="9144000" cy="4998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cxnSp>
          <p:nvCxnSpPr>
            <p:cNvPr id="167" name="Google Shape;167;p33"/>
            <p:cNvCxnSpPr/>
            <p:nvPr/>
          </p:nvCxnSpPr>
          <p:spPr>
            <a:xfrm>
              <a:off x="0" y="4643638"/>
              <a:ext cx="9144000" cy="0"/>
            </a:xfrm>
            <a:prstGeom prst="straightConnector1">
              <a:avLst/>
            </a:prstGeom>
            <a:noFill/>
            <a:ln w="38100" cap="flat" cmpd="sng">
              <a:solidFill>
                <a:schemeClr val="lt2"/>
              </a:solidFill>
              <a:prstDash val="solid"/>
              <a:miter lim="800000"/>
              <a:headEnd type="none" w="sm" len="sm"/>
              <a:tailEnd type="none" w="sm" len="sm"/>
            </a:ln>
          </p:spPr>
        </p:cxnSp>
      </p:grpSp>
      <p:sp>
        <p:nvSpPr>
          <p:cNvPr id="168" name="Google Shape;168;p33"/>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9" name="Google Shape;169;p33"/>
          <p:cNvGrpSpPr/>
          <p:nvPr/>
        </p:nvGrpSpPr>
        <p:grpSpPr>
          <a:xfrm>
            <a:off x="0" y="0"/>
            <a:ext cx="104078" cy="999723"/>
            <a:chOff x="0" y="0"/>
            <a:chExt cx="104078" cy="1055648"/>
          </a:xfrm>
        </p:grpSpPr>
        <p:sp>
          <p:nvSpPr>
            <p:cNvPr id="170" name="Google Shape;170;p33"/>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71" name="Google Shape;171;p33"/>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172" name="Google Shape;172;p33"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173" name="Google Shape;173;p33"/>
          <p:cNvSpPr txBox="1">
            <a:spLocks noGrp="1"/>
          </p:cNvSpPr>
          <p:nvPr>
            <p:ph type="body" idx="1"/>
          </p:nvPr>
        </p:nvSpPr>
        <p:spPr>
          <a:xfrm>
            <a:off x="447261"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4" name="Google Shape;174;p33"/>
          <p:cNvSpPr txBox="1">
            <a:spLocks noGrp="1"/>
          </p:cNvSpPr>
          <p:nvPr>
            <p:ph type="body" idx="2"/>
          </p:nvPr>
        </p:nvSpPr>
        <p:spPr>
          <a:xfrm>
            <a:off x="4633456"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5" name="Google Shape;175;p33"/>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176" name="Google Shape;176;p33"/>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22819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7"/>
        <p:cNvGrpSpPr/>
        <p:nvPr/>
      </p:nvGrpSpPr>
      <p:grpSpPr>
        <a:xfrm>
          <a:off x="0" y="0"/>
          <a:ext cx="0" cy="0"/>
          <a:chOff x="0" y="0"/>
          <a:chExt cx="0" cy="0"/>
        </a:xfrm>
      </p:grpSpPr>
      <p:sp>
        <p:nvSpPr>
          <p:cNvPr id="178" name="Google Shape;178;p34"/>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 name="Google Shape;179;p34"/>
          <p:cNvGrpSpPr/>
          <p:nvPr/>
        </p:nvGrpSpPr>
        <p:grpSpPr>
          <a:xfrm>
            <a:off x="0" y="0"/>
            <a:ext cx="104078" cy="999723"/>
            <a:chOff x="0" y="0"/>
            <a:chExt cx="104078" cy="1055648"/>
          </a:xfrm>
        </p:grpSpPr>
        <p:sp>
          <p:nvSpPr>
            <p:cNvPr id="180" name="Google Shape;180;p34"/>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81" name="Google Shape;181;p34"/>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182" name="Google Shape;182;p34"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183" name="Google Shape;183;p34"/>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4" name="Google Shape;184;p34"/>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185" name="Google Shape;185;p3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5045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losing Slide">
  <p:cSld name="1_Closing Slide">
    <p:bg>
      <p:bgPr>
        <a:solidFill>
          <a:schemeClr val="lt2"/>
        </a:solidFill>
        <a:effectLst/>
      </p:bgPr>
    </p:bg>
    <p:spTree>
      <p:nvGrpSpPr>
        <p:cNvPr id="1" name="Shape 186"/>
        <p:cNvGrpSpPr/>
        <p:nvPr/>
      </p:nvGrpSpPr>
      <p:grpSpPr>
        <a:xfrm>
          <a:off x="0" y="0"/>
          <a:ext cx="0" cy="0"/>
          <a:chOff x="0" y="0"/>
          <a:chExt cx="0" cy="0"/>
        </a:xfrm>
      </p:grpSpPr>
      <p:sp>
        <p:nvSpPr>
          <p:cNvPr id="187" name="Google Shape;187;p44"/>
          <p:cNvSpPr txBox="1">
            <a:spLocks noGrp="1"/>
          </p:cNvSpPr>
          <p:nvPr>
            <p:ph type="ctrTitle"/>
          </p:nvPr>
        </p:nvSpPr>
        <p:spPr>
          <a:xfrm>
            <a:off x="4285129" y="2133987"/>
            <a:ext cx="4164543" cy="875525"/>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8" name="Google Shape;188;p44" descr="A white circle with orange and white text&#10;&#10;Description automatically generated"/>
          <p:cNvPicPr preferRelativeResize="0"/>
          <p:nvPr/>
        </p:nvPicPr>
        <p:blipFill rotWithShape="1">
          <a:blip r:embed="rId2">
            <a:alphaModFix/>
          </a:blip>
          <a:srcRect/>
          <a:stretch/>
        </p:blipFill>
        <p:spPr>
          <a:xfrm>
            <a:off x="1081293" y="1583914"/>
            <a:ext cx="1975672" cy="1975672"/>
          </a:xfrm>
          <a:prstGeom prst="rect">
            <a:avLst/>
          </a:prstGeom>
          <a:noFill/>
          <a:ln>
            <a:noFill/>
          </a:ln>
        </p:spPr>
      </p:pic>
      <p:cxnSp>
        <p:nvCxnSpPr>
          <p:cNvPr id="189" name="Google Shape;189;p44"/>
          <p:cNvCxnSpPr/>
          <p:nvPr/>
        </p:nvCxnSpPr>
        <p:spPr>
          <a:xfrm>
            <a:off x="3702425" y="720539"/>
            <a:ext cx="0" cy="3702423"/>
          </a:xfrm>
          <a:prstGeom prst="straightConnector1">
            <a:avLst/>
          </a:prstGeom>
          <a:noFill/>
          <a:ln w="25400" cap="rnd"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083490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57"/>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57"/>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93" name="Google Shape;193;p57"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194" name="Google Shape;194;p57"/>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3345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losing Slide">
  <p:cSld name="1_Closing Slide">
    <p:bg>
      <p:bgPr>
        <a:solidFill>
          <a:schemeClr val="lt2"/>
        </a:solidFill>
        <a:effectLst/>
      </p:bgPr>
    </p:bg>
    <p:spTree>
      <p:nvGrpSpPr>
        <p:cNvPr id="1" name="Shape 56"/>
        <p:cNvGrpSpPr/>
        <p:nvPr/>
      </p:nvGrpSpPr>
      <p:grpSpPr>
        <a:xfrm>
          <a:off x="0" y="0"/>
          <a:ext cx="0" cy="0"/>
          <a:chOff x="0" y="0"/>
          <a:chExt cx="0" cy="0"/>
        </a:xfrm>
      </p:grpSpPr>
      <p:sp>
        <p:nvSpPr>
          <p:cNvPr id="57" name="Google Shape;57;p27"/>
          <p:cNvSpPr txBox="1">
            <a:spLocks noGrp="1"/>
          </p:cNvSpPr>
          <p:nvPr>
            <p:ph type="ctrTitle"/>
          </p:nvPr>
        </p:nvSpPr>
        <p:spPr>
          <a:xfrm>
            <a:off x="4285129" y="2133987"/>
            <a:ext cx="4164543" cy="875525"/>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 name="Google Shape;58;p27" descr="A white circle with orange and white text&#10;&#10;Description automatically generated"/>
          <p:cNvPicPr preferRelativeResize="0"/>
          <p:nvPr/>
        </p:nvPicPr>
        <p:blipFill rotWithShape="1">
          <a:blip r:embed="rId2">
            <a:alphaModFix/>
          </a:blip>
          <a:srcRect/>
          <a:stretch/>
        </p:blipFill>
        <p:spPr>
          <a:xfrm>
            <a:off x="1081293" y="1583914"/>
            <a:ext cx="1975672" cy="1975672"/>
          </a:xfrm>
          <a:prstGeom prst="rect">
            <a:avLst/>
          </a:prstGeom>
          <a:noFill/>
          <a:ln>
            <a:noFill/>
          </a:ln>
        </p:spPr>
      </p:pic>
      <p:cxnSp>
        <p:nvCxnSpPr>
          <p:cNvPr id="59" name="Google Shape;59;p27"/>
          <p:cNvCxnSpPr/>
          <p:nvPr/>
        </p:nvCxnSpPr>
        <p:spPr>
          <a:xfrm>
            <a:off x="3702425" y="720539"/>
            <a:ext cx="0" cy="3702423"/>
          </a:xfrm>
          <a:prstGeom prst="straightConnector1">
            <a:avLst/>
          </a:prstGeom>
          <a:noFill/>
          <a:ln w="25400" cap="rnd" cmpd="sng">
            <a:solidFill>
              <a:schemeClr val="dk2"/>
            </a:solidFill>
            <a:prstDash val="solid"/>
            <a:miter lim="800000"/>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95"/>
        <p:cNvGrpSpPr/>
        <p:nvPr/>
      </p:nvGrpSpPr>
      <p:grpSpPr>
        <a:xfrm>
          <a:off x="0" y="0"/>
          <a:ext cx="0" cy="0"/>
          <a:chOff x="0" y="0"/>
          <a:chExt cx="0" cy="0"/>
        </a:xfrm>
      </p:grpSpPr>
      <p:sp>
        <p:nvSpPr>
          <p:cNvPr id="196" name="Google Shape;196;p58"/>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58"/>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98" name="Google Shape;198;p58"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199" name="Google Shape;199;p58"/>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90764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200"/>
        <p:cNvGrpSpPr/>
        <p:nvPr/>
      </p:nvGrpSpPr>
      <p:grpSpPr>
        <a:xfrm>
          <a:off x="0" y="0"/>
          <a:ext cx="0" cy="0"/>
          <a:chOff x="0" y="0"/>
          <a:chExt cx="0" cy="0"/>
        </a:xfrm>
      </p:grpSpPr>
      <p:sp>
        <p:nvSpPr>
          <p:cNvPr id="201" name="Google Shape;201;p59"/>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59"/>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03" name="Google Shape;203;p59"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204" name="Google Shape;204;p59"/>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12688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5_Title Slide">
  <p:cSld name="5_Title Slide">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p60"/>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60"/>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08" name="Google Shape;208;p60"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209" name="Google Shape;209;p60"/>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19329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_Title Slide">
  <p:cSld name="6_Title Slide">
    <p:bg>
      <p:bgPr>
        <a:blipFill>
          <a:blip r:embed="rId2">
            <a:alphaModFix/>
          </a:blip>
          <a:stretch>
            <a:fillRect/>
          </a:stretch>
        </a:blipFill>
        <a:effectLst/>
      </p:bgPr>
    </p:bg>
    <p:spTree>
      <p:nvGrpSpPr>
        <p:cNvPr id="1" name="Shape 210"/>
        <p:cNvGrpSpPr/>
        <p:nvPr/>
      </p:nvGrpSpPr>
      <p:grpSpPr>
        <a:xfrm>
          <a:off x="0" y="0"/>
          <a:ext cx="0" cy="0"/>
          <a:chOff x="0" y="0"/>
          <a:chExt cx="0" cy="0"/>
        </a:xfrm>
      </p:grpSpPr>
      <p:sp>
        <p:nvSpPr>
          <p:cNvPr id="211" name="Google Shape;211;p61"/>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61"/>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13" name="Google Shape;213;p61"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214" name="Google Shape;214;p61"/>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49319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5"/>
        <p:cNvGrpSpPr/>
        <p:nvPr/>
      </p:nvGrpSpPr>
      <p:grpSpPr>
        <a:xfrm>
          <a:off x="0" y="0"/>
          <a:ext cx="0" cy="0"/>
          <a:chOff x="0" y="0"/>
          <a:chExt cx="0" cy="0"/>
        </a:xfrm>
      </p:grpSpPr>
      <p:sp>
        <p:nvSpPr>
          <p:cNvPr id="216" name="Google Shape;216;p62"/>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17" name="Google Shape;217;p62"/>
          <p:cNvGrpSpPr/>
          <p:nvPr/>
        </p:nvGrpSpPr>
        <p:grpSpPr>
          <a:xfrm>
            <a:off x="0" y="0"/>
            <a:ext cx="104078" cy="999723"/>
            <a:chOff x="0" y="0"/>
            <a:chExt cx="104078" cy="1055648"/>
          </a:xfrm>
        </p:grpSpPr>
        <p:sp>
          <p:nvSpPr>
            <p:cNvPr id="218" name="Google Shape;218;p62"/>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19" name="Google Shape;219;p62"/>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220" name="Google Shape;220;p62"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221" name="Google Shape;221;p62"/>
          <p:cNvSpPr txBox="1">
            <a:spLocks noGrp="1"/>
          </p:cNvSpPr>
          <p:nvPr>
            <p:ph type="body" idx="1"/>
          </p:nvPr>
        </p:nvSpPr>
        <p:spPr>
          <a:xfrm>
            <a:off x="447261"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2" name="Google Shape;222;p62"/>
          <p:cNvSpPr txBox="1">
            <a:spLocks noGrp="1"/>
          </p:cNvSpPr>
          <p:nvPr>
            <p:ph type="body" idx="2"/>
          </p:nvPr>
        </p:nvSpPr>
        <p:spPr>
          <a:xfrm>
            <a:off x="4633456" y="1105999"/>
            <a:ext cx="4063283"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3" name="Google Shape;223;p62"/>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24" name="Google Shape;224;p62"/>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62808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accent4"/>
        </a:solidFill>
        <a:effectLst/>
      </p:bgPr>
    </p:bg>
    <p:spTree>
      <p:nvGrpSpPr>
        <p:cNvPr id="1" name="Shape 225"/>
        <p:cNvGrpSpPr/>
        <p:nvPr/>
      </p:nvGrpSpPr>
      <p:grpSpPr>
        <a:xfrm>
          <a:off x="0" y="0"/>
          <a:ext cx="0" cy="0"/>
          <a:chOff x="0" y="0"/>
          <a:chExt cx="0" cy="0"/>
        </a:xfrm>
      </p:grpSpPr>
      <p:sp>
        <p:nvSpPr>
          <p:cNvPr id="226" name="Google Shape;226;p63"/>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7" name="Google Shape;227;p63"/>
          <p:cNvGrpSpPr/>
          <p:nvPr/>
        </p:nvGrpSpPr>
        <p:grpSpPr>
          <a:xfrm>
            <a:off x="0" y="0"/>
            <a:ext cx="104078" cy="999723"/>
            <a:chOff x="0" y="0"/>
            <a:chExt cx="104078" cy="1055648"/>
          </a:xfrm>
        </p:grpSpPr>
        <p:sp>
          <p:nvSpPr>
            <p:cNvPr id="228" name="Google Shape;228;p63"/>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29" name="Google Shape;229;p63"/>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230" name="Google Shape;230;p63"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231" name="Google Shape;231;p63"/>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2" name="Google Shape;232;p63"/>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33" name="Google Shape;233;p63"/>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11123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accent1"/>
        </a:solidFill>
        <a:effectLst/>
      </p:bgPr>
    </p:bg>
    <p:spTree>
      <p:nvGrpSpPr>
        <p:cNvPr id="1" name="Shape 234"/>
        <p:cNvGrpSpPr/>
        <p:nvPr/>
      </p:nvGrpSpPr>
      <p:grpSpPr>
        <a:xfrm>
          <a:off x="0" y="0"/>
          <a:ext cx="0" cy="0"/>
          <a:chOff x="0" y="0"/>
          <a:chExt cx="0" cy="0"/>
        </a:xfrm>
      </p:grpSpPr>
      <p:sp>
        <p:nvSpPr>
          <p:cNvPr id="235" name="Google Shape;235;p64"/>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accent4"/>
              </a:buClr>
              <a:buSzPts val="3300"/>
              <a:buFont typeface="Barlow"/>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6" name="Google Shape;236;p64"/>
          <p:cNvGrpSpPr/>
          <p:nvPr/>
        </p:nvGrpSpPr>
        <p:grpSpPr>
          <a:xfrm>
            <a:off x="0" y="0"/>
            <a:ext cx="104078" cy="999723"/>
            <a:chOff x="0" y="0"/>
            <a:chExt cx="104078" cy="1055648"/>
          </a:xfrm>
        </p:grpSpPr>
        <p:sp>
          <p:nvSpPr>
            <p:cNvPr id="237" name="Google Shape;237;p64"/>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38" name="Google Shape;238;p64"/>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pic>
        <p:nvPicPr>
          <p:cNvPr id="239" name="Google Shape;239;p64" descr="A white circle with orange and white text&#10;&#10;Description automatically generated"/>
          <p:cNvPicPr preferRelativeResize="0"/>
          <p:nvPr/>
        </p:nvPicPr>
        <p:blipFill rotWithShape="1">
          <a:blip r:embed="rId2">
            <a:alphaModFix/>
          </a:blip>
          <a:srcRect/>
          <a:stretch/>
        </p:blipFill>
        <p:spPr>
          <a:xfrm>
            <a:off x="8266679" y="142424"/>
            <a:ext cx="714875" cy="714875"/>
          </a:xfrm>
          <a:prstGeom prst="rect">
            <a:avLst/>
          </a:prstGeom>
          <a:noFill/>
          <a:ln>
            <a:noFill/>
          </a:ln>
        </p:spPr>
      </p:pic>
      <p:sp>
        <p:nvSpPr>
          <p:cNvPr id="240" name="Google Shape;240;p64"/>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lvl1pPr marL="457200" lvl="0" indent="-355600" algn="l">
              <a:lnSpc>
                <a:spcPct val="90000"/>
              </a:lnSpc>
              <a:spcBef>
                <a:spcPts val="750"/>
              </a:spcBef>
              <a:spcAft>
                <a:spcPts val="0"/>
              </a:spcAft>
              <a:buSzPts val="2000"/>
              <a:buChar char="•"/>
              <a:defRPr>
                <a:solidFill>
                  <a:schemeClr val="lt1"/>
                </a:solidFill>
              </a:defRPr>
            </a:lvl1pPr>
            <a:lvl2pPr marL="914400" lvl="1" indent="-330200" algn="l">
              <a:lnSpc>
                <a:spcPct val="90000"/>
              </a:lnSpc>
              <a:spcBef>
                <a:spcPts val="375"/>
              </a:spcBef>
              <a:spcAft>
                <a:spcPts val="0"/>
              </a:spcAft>
              <a:buSzPts val="1600"/>
              <a:buChar char="•"/>
              <a:defRPr>
                <a:solidFill>
                  <a:schemeClr val="lt1"/>
                </a:solidFill>
              </a:defRPr>
            </a:lvl2pPr>
            <a:lvl3pPr marL="1371600" lvl="2" indent="-317500" algn="l">
              <a:lnSpc>
                <a:spcPct val="90000"/>
              </a:lnSpc>
              <a:spcBef>
                <a:spcPts val="375"/>
              </a:spcBef>
              <a:spcAft>
                <a:spcPts val="0"/>
              </a:spcAft>
              <a:buSzPts val="1400"/>
              <a:buChar char="•"/>
              <a:defRPr>
                <a:solidFill>
                  <a:schemeClr val="lt1"/>
                </a:solidFill>
              </a:defRPr>
            </a:lvl3pPr>
            <a:lvl4pPr marL="1828800" lvl="3" indent="-304800" algn="l">
              <a:lnSpc>
                <a:spcPct val="90000"/>
              </a:lnSpc>
              <a:spcBef>
                <a:spcPts val="375"/>
              </a:spcBef>
              <a:spcAft>
                <a:spcPts val="0"/>
              </a:spcAft>
              <a:buSzPts val="1200"/>
              <a:buChar char="•"/>
              <a:defRPr>
                <a:solidFill>
                  <a:schemeClr val="lt1"/>
                </a:solidFill>
              </a:defRPr>
            </a:lvl4pPr>
            <a:lvl5pPr marL="2286000" lvl="4" indent="-304800" algn="l">
              <a:lnSpc>
                <a:spcPct val="90000"/>
              </a:lnSpc>
              <a:spcBef>
                <a:spcPts val="375"/>
              </a:spcBef>
              <a:spcAft>
                <a:spcPts val="0"/>
              </a:spcAft>
              <a:buSzPts val="120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1" name="Google Shape;241;p64"/>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42" name="Google Shape;242;p6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32430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7_Title and Content_Img">
  <p:cSld name="7_Title and Content_Img">
    <p:spTree>
      <p:nvGrpSpPr>
        <p:cNvPr id="1" name="Shape 243"/>
        <p:cNvGrpSpPr/>
        <p:nvPr/>
      </p:nvGrpSpPr>
      <p:grpSpPr>
        <a:xfrm>
          <a:off x="0" y="0"/>
          <a:ext cx="0" cy="0"/>
          <a:chOff x="0" y="0"/>
          <a:chExt cx="0" cy="0"/>
        </a:xfrm>
      </p:grpSpPr>
      <p:sp>
        <p:nvSpPr>
          <p:cNvPr id="244" name="Google Shape;244;p65"/>
          <p:cNvSpPr txBox="1">
            <a:spLocks noGrp="1"/>
          </p:cNvSpPr>
          <p:nvPr>
            <p:ph type="title"/>
          </p:nvPr>
        </p:nvSpPr>
        <p:spPr>
          <a:xfrm>
            <a:off x="447261" y="427382"/>
            <a:ext cx="3681977" cy="977906"/>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65"/>
          <p:cNvSpPr txBox="1">
            <a:spLocks noGrp="1"/>
          </p:cNvSpPr>
          <p:nvPr>
            <p:ph type="body" idx="1"/>
          </p:nvPr>
        </p:nvSpPr>
        <p:spPr>
          <a:xfrm>
            <a:off x="447261" y="1530417"/>
            <a:ext cx="3681977" cy="2998182"/>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6" name="Google Shape;246;p65"/>
          <p:cNvSpPr>
            <a:spLocks noGrp="1"/>
          </p:cNvSpPr>
          <p:nvPr>
            <p:ph type="pic" idx="2"/>
          </p:nvPr>
        </p:nvSpPr>
        <p:spPr>
          <a:xfrm>
            <a:off x="4572001" y="0"/>
            <a:ext cx="4572000" cy="5143500"/>
          </a:xfrm>
          <a:prstGeom prst="rect">
            <a:avLst/>
          </a:prstGeom>
          <a:noFill/>
          <a:ln>
            <a:noFill/>
          </a:ln>
        </p:spPr>
        <p:txBody>
          <a:bodyPr/>
          <a:lstStyle/>
          <a:p>
            <a:endParaRPr lang="en-US" dirty="0"/>
          </a:p>
        </p:txBody>
      </p:sp>
      <p:grpSp>
        <p:nvGrpSpPr>
          <p:cNvPr id="247" name="Google Shape;247;p65"/>
          <p:cNvGrpSpPr/>
          <p:nvPr/>
        </p:nvGrpSpPr>
        <p:grpSpPr>
          <a:xfrm>
            <a:off x="0" y="0"/>
            <a:ext cx="104078" cy="999723"/>
            <a:chOff x="0" y="0"/>
            <a:chExt cx="104078" cy="1055648"/>
          </a:xfrm>
        </p:grpSpPr>
        <p:sp>
          <p:nvSpPr>
            <p:cNvPr id="248" name="Google Shape;248;p65"/>
            <p:cNvSpPr/>
            <p:nvPr/>
          </p:nvSpPr>
          <p:spPr>
            <a:xfrm>
              <a:off x="0" y="0"/>
              <a:ext cx="104078" cy="52782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49" name="Google Shape;249;p65"/>
            <p:cNvSpPr/>
            <p:nvPr/>
          </p:nvSpPr>
          <p:spPr>
            <a:xfrm>
              <a:off x="0" y="527824"/>
              <a:ext cx="104078" cy="52782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250" name="Google Shape;250;p65"/>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Dr. Lorna Breen Foundation</a:t>
            </a:r>
            <a:endParaRPr dirty="0"/>
          </a:p>
        </p:txBody>
      </p:sp>
      <p:sp>
        <p:nvSpPr>
          <p:cNvPr id="251" name="Google Shape;251;p65"/>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768290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Divider Slide">
  <p:cSld name="1_Divider Slide">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p70"/>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4" name="Google Shape;254;p70"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992782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Divider Slide">
  <p:cSld name="2_Divider Slide">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p71"/>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7" name="Google Shape;257;p71"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63487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Img and Big Idea">
  <p:cSld name="2_Img and Big Idea">
    <p:spTree>
      <p:nvGrpSpPr>
        <p:cNvPr id="1" name="Shape 60"/>
        <p:cNvGrpSpPr/>
        <p:nvPr/>
      </p:nvGrpSpPr>
      <p:grpSpPr>
        <a:xfrm>
          <a:off x="0" y="0"/>
          <a:ext cx="0" cy="0"/>
          <a:chOff x="0" y="0"/>
          <a:chExt cx="0" cy="0"/>
        </a:xfrm>
      </p:grpSpPr>
      <p:sp>
        <p:nvSpPr>
          <p:cNvPr id="61" name="Google Shape;61;p68"/>
          <p:cNvSpPr>
            <a:spLocks noGrp="1"/>
          </p:cNvSpPr>
          <p:nvPr>
            <p:ph type="pic" idx="2"/>
          </p:nvPr>
        </p:nvSpPr>
        <p:spPr>
          <a:xfrm>
            <a:off x="0" y="0"/>
            <a:ext cx="4572000" cy="5143500"/>
          </a:xfrm>
          <a:prstGeom prst="rect">
            <a:avLst/>
          </a:prstGeom>
          <a:noFill/>
          <a:ln>
            <a:noFill/>
          </a:ln>
        </p:spPr>
        <p:txBody>
          <a:bodyPr/>
          <a:lstStyle/>
          <a:p>
            <a:endParaRPr lang="en-US" dirty="0"/>
          </a:p>
        </p:txBody>
      </p:sp>
      <p:sp>
        <p:nvSpPr>
          <p:cNvPr id="62" name="Google Shape;62;p68"/>
          <p:cNvSpPr/>
          <p:nvPr/>
        </p:nvSpPr>
        <p:spPr>
          <a:xfrm>
            <a:off x="4572000" y="0"/>
            <a:ext cx="4572000"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63" name="Google Shape;63;p68"/>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accent1"/>
              </a:buClr>
              <a:buSzPts val="6000"/>
              <a:buFont typeface="Barlow"/>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Divider Slide">
  <p:cSld name="3_Divider Slide">
    <p:bg>
      <p:bgPr>
        <a:blipFill>
          <a:blip r:embed="rId2">
            <a:alphaModFix/>
          </a:blip>
          <a:stretch>
            <a:fillRect/>
          </a:stretch>
        </a:blipFill>
        <a:effectLst/>
      </p:bgPr>
    </p:bg>
    <p:spTree>
      <p:nvGrpSpPr>
        <p:cNvPr id="1" name="Shape 258"/>
        <p:cNvGrpSpPr/>
        <p:nvPr/>
      </p:nvGrpSpPr>
      <p:grpSpPr>
        <a:xfrm>
          <a:off x="0" y="0"/>
          <a:ext cx="0" cy="0"/>
          <a:chOff x="0" y="0"/>
          <a:chExt cx="0" cy="0"/>
        </a:xfrm>
      </p:grpSpPr>
      <p:sp>
        <p:nvSpPr>
          <p:cNvPr id="259" name="Google Shape;259;p76"/>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0" name="Google Shape;260;p76"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657281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Divider Slide">
  <p:cSld name="4_Divider Slide">
    <p:bg>
      <p:bgPr>
        <a:blipFill>
          <a:blip r:embed="rId2">
            <a:alphaModFix/>
          </a:blip>
          <a:stretch>
            <a:fillRect/>
          </a:stretch>
        </a:blipFill>
        <a:effectLst/>
      </p:bgPr>
    </p:bg>
    <p:spTree>
      <p:nvGrpSpPr>
        <p:cNvPr id="1" name="Shape 261"/>
        <p:cNvGrpSpPr/>
        <p:nvPr/>
      </p:nvGrpSpPr>
      <p:grpSpPr>
        <a:xfrm>
          <a:off x="0" y="0"/>
          <a:ext cx="0" cy="0"/>
          <a:chOff x="0" y="0"/>
          <a:chExt cx="0" cy="0"/>
        </a:xfrm>
      </p:grpSpPr>
      <p:sp>
        <p:nvSpPr>
          <p:cNvPr id="262" name="Google Shape;262;p77"/>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3" name="Google Shape;263;p77"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3566114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Divider Slide">
  <p:cSld name="5_Divider Slide">
    <p:bg>
      <p:bgPr>
        <a:blipFill>
          <a:blip r:embed="rId2">
            <a:alphaModFix/>
          </a:blip>
          <a:stretch>
            <a:fillRect/>
          </a:stretch>
        </a:blipFill>
        <a:effectLst/>
      </p:bgPr>
    </p:bg>
    <p:spTree>
      <p:nvGrpSpPr>
        <p:cNvPr id="1" name="Shape 264"/>
        <p:cNvGrpSpPr/>
        <p:nvPr/>
      </p:nvGrpSpPr>
      <p:grpSpPr>
        <a:xfrm>
          <a:off x="0" y="0"/>
          <a:ext cx="0" cy="0"/>
          <a:chOff x="0" y="0"/>
          <a:chExt cx="0" cy="0"/>
        </a:xfrm>
      </p:grpSpPr>
      <p:sp>
        <p:nvSpPr>
          <p:cNvPr id="265" name="Google Shape;265;p78"/>
          <p:cNvSpPr txBox="1">
            <a:spLocks noGrp="1"/>
          </p:cNvSpPr>
          <p:nvPr>
            <p:ph type="title"/>
          </p:nvPr>
        </p:nvSpPr>
        <p:spPr>
          <a:xfrm>
            <a:off x="4132613" y="1270660"/>
            <a:ext cx="4524499" cy="2816571"/>
          </a:xfrm>
          <a:prstGeom prst="rect">
            <a:avLst/>
          </a:prstGeom>
          <a:noFill/>
          <a:ln>
            <a:noFill/>
          </a:ln>
        </p:spPr>
        <p:txBody>
          <a:bodyPr spcFirstLastPara="1" wrap="square" lIns="91425" tIns="91425" rIns="91425" bIns="91425" anchor="ctr" anchorCtr="0">
            <a:normAutofit/>
          </a:bodyPr>
          <a:lstStyle>
            <a:lvl1pPr lvl="0" algn="l">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6" name="Google Shape;266;p78" descr="A white circle with orange and white text&#10;&#10;Description automatically generated"/>
          <p:cNvPicPr preferRelativeResize="0"/>
          <p:nvPr/>
        </p:nvPicPr>
        <p:blipFill rotWithShape="1">
          <a:blip r:embed="rId3">
            <a:alphaModFix/>
          </a:blip>
          <a:srcRect/>
          <a:stretch/>
        </p:blipFill>
        <p:spPr>
          <a:xfrm>
            <a:off x="8266679" y="142424"/>
            <a:ext cx="714875" cy="714875"/>
          </a:xfrm>
          <a:prstGeom prst="rect">
            <a:avLst/>
          </a:prstGeom>
          <a:noFill/>
          <a:ln>
            <a:noFill/>
          </a:ln>
        </p:spPr>
      </p:pic>
    </p:spTree>
    <p:extLst>
      <p:ext uri="{BB962C8B-B14F-4D97-AF65-F5344CB8AC3E}">
        <p14:creationId xmlns:p14="http://schemas.microsoft.com/office/powerpoint/2010/main" val="1197931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Big Idea">
  <p:cSld name="3_Big Idea">
    <p:bg>
      <p:bgPr>
        <a:solidFill>
          <a:schemeClr val="accent1"/>
        </a:solidFill>
        <a:effectLst/>
      </p:bgPr>
    </p:bg>
    <p:spTree>
      <p:nvGrpSpPr>
        <p:cNvPr id="1" name="Shape 267"/>
        <p:cNvGrpSpPr/>
        <p:nvPr/>
      </p:nvGrpSpPr>
      <p:grpSpPr>
        <a:xfrm>
          <a:off x="0" y="0"/>
          <a:ext cx="0" cy="0"/>
          <a:chOff x="0" y="0"/>
          <a:chExt cx="0" cy="0"/>
        </a:xfrm>
      </p:grpSpPr>
      <p:sp>
        <p:nvSpPr>
          <p:cNvPr id="268" name="Google Shape;268;p79"/>
          <p:cNvSpPr/>
          <p:nvPr/>
        </p:nvSpPr>
        <p:spPr>
          <a:xfrm>
            <a:off x="1349943" y="0"/>
            <a:ext cx="6444114" cy="5143500"/>
          </a:xfrm>
          <a:custGeom>
            <a:avLst/>
            <a:gdLst/>
            <a:ahLst/>
            <a:cxnLst/>
            <a:rect l="l" t="t" r="r" b="b"/>
            <a:pathLst>
              <a:path w="6444114" h="5143500" extrusionOk="0">
                <a:moveTo>
                  <a:pt x="1286806" y="0"/>
                </a:moveTo>
                <a:lnTo>
                  <a:pt x="5157308" y="0"/>
                </a:lnTo>
                <a:lnTo>
                  <a:pt x="5271584" y="85454"/>
                </a:lnTo>
                <a:cubicBezTo>
                  <a:pt x="5987678" y="676427"/>
                  <a:pt x="6444114" y="1570785"/>
                  <a:pt x="6444114" y="2571750"/>
                </a:cubicBezTo>
                <a:cubicBezTo>
                  <a:pt x="6444114" y="3572715"/>
                  <a:pt x="5987678" y="4467073"/>
                  <a:pt x="5271584" y="5058046"/>
                </a:cubicBezTo>
                <a:lnTo>
                  <a:pt x="5157308" y="5143500"/>
                </a:lnTo>
                <a:lnTo>
                  <a:pt x="1286806" y="5143500"/>
                </a:lnTo>
                <a:lnTo>
                  <a:pt x="1172530" y="5058046"/>
                </a:lnTo>
                <a:cubicBezTo>
                  <a:pt x="456436" y="4467073"/>
                  <a:pt x="0" y="3572715"/>
                  <a:pt x="0" y="2571750"/>
                </a:cubicBezTo>
                <a:cubicBezTo>
                  <a:pt x="0" y="1570785"/>
                  <a:pt x="456436" y="676427"/>
                  <a:pt x="1172530" y="85454"/>
                </a:cubicBezTo>
                <a:lnTo>
                  <a:pt x="1286806"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69" name="Google Shape;269;p79"/>
          <p:cNvSpPr txBox="1">
            <a:spLocks noGrp="1"/>
          </p:cNvSpPr>
          <p:nvPr>
            <p:ph type="title"/>
          </p:nvPr>
        </p:nvSpPr>
        <p:spPr>
          <a:xfrm>
            <a:off x="2820201" y="581253"/>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lt1"/>
              </a:buClr>
              <a:buSzPts val="6000"/>
              <a:buFont typeface="Barlow"/>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60748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Img and Big Idea">
  <p:cSld name="2_Img and Big Idea">
    <p:spTree>
      <p:nvGrpSpPr>
        <p:cNvPr id="1" name="Shape 270"/>
        <p:cNvGrpSpPr/>
        <p:nvPr/>
      </p:nvGrpSpPr>
      <p:grpSpPr>
        <a:xfrm>
          <a:off x="0" y="0"/>
          <a:ext cx="0" cy="0"/>
          <a:chOff x="0" y="0"/>
          <a:chExt cx="0" cy="0"/>
        </a:xfrm>
      </p:grpSpPr>
      <p:sp>
        <p:nvSpPr>
          <p:cNvPr id="271" name="Google Shape;271;p80"/>
          <p:cNvSpPr>
            <a:spLocks noGrp="1"/>
          </p:cNvSpPr>
          <p:nvPr>
            <p:ph type="pic" idx="2"/>
          </p:nvPr>
        </p:nvSpPr>
        <p:spPr>
          <a:xfrm>
            <a:off x="0" y="0"/>
            <a:ext cx="4572000" cy="5143500"/>
          </a:xfrm>
          <a:prstGeom prst="rect">
            <a:avLst/>
          </a:prstGeom>
          <a:noFill/>
          <a:ln>
            <a:noFill/>
          </a:ln>
        </p:spPr>
        <p:txBody>
          <a:bodyPr/>
          <a:lstStyle/>
          <a:p>
            <a:endParaRPr lang="en-US" dirty="0"/>
          </a:p>
        </p:txBody>
      </p:sp>
      <p:sp>
        <p:nvSpPr>
          <p:cNvPr id="272" name="Google Shape;272;p80"/>
          <p:cNvSpPr/>
          <p:nvPr/>
        </p:nvSpPr>
        <p:spPr>
          <a:xfrm>
            <a:off x="4572000" y="0"/>
            <a:ext cx="4572000"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73" name="Google Shape;273;p80"/>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accent1"/>
              </a:buClr>
              <a:buSzPts val="6000"/>
              <a:buFont typeface="Barlow"/>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60560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_Img and Big Idea">
  <p:cSld name="3_Img and Big Idea">
    <p:spTree>
      <p:nvGrpSpPr>
        <p:cNvPr id="1" name="Shape 274"/>
        <p:cNvGrpSpPr/>
        <p:nvPr/>
      </p:nvGrpSpPr>
      <p:grpSpPr>
        <a:xfrm>
          <a:off x="0" y="0"/>
          <a:ext cx="0" cy="0"/>
          <a:chOff x="0" y="0"/>
          <a:chExt cx="0" cy="0"/>
        </a:xfrm>
      </p:grpSpPr>
      <p:sp>
        <p:nvSpPr>
          <p:cNvPr id="275" name="Google Shape;275;p81"/>
          <p:cNvSpPr>
            <a:spLocks noGrp="1"/>
          </p:cNvSpPr>
          <p:nvPr>
            <p:ph type="pic" idx="2"/>
          </p:nvPr>
        </p:nvSpPr>
        <p:spPr>
          <a:xfrm>
            <a:off x="0" y="0"/>
            <a:ext cx="4572000" cy="5143500"/>
          </a:xfrm>
          <a:prstGeom prst="rect">
            <a:avLst/>
          </a:prstGeom>
          <a:noFill/>
          <a:ln>
            <a:noFill/>
          </a:ln>
        </p:spPr>
        <p:txBody>
          <a:bodyPr/>
          <a:lstStyle/>
          <a:p>
            <a:endParaRPr lang="en-US" dirty="0"/>
          </a:p>
        </p:txBody>
      </p:sp>
      <p:sp>
        <p:nvSpPr>
          <p:cNvPr id="276" name="Google Shape;276;p81"/>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77" name="Google Shape;277;p81"/>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rmAutofit/>
          </a:bodyPr>
          <a:lstStyle>
            <a:lvl1pPr lvl="0" algn="ctr">
              <a:lnSpc>
                <a:spcPct val="80000"/>
              </a:lnSpc>
              <a:spcBef>
                <a:spcPts val="0"/>
              </a:spcBef>
              <a:spcAft>
                <a:spcPts val="0"/>
              </a:spcAft>
              <a:buClr>
                <a:schemeClr val="accent3"/>
              </a:buClr>
              <a:buSzPts val="6000"/>
              <a:buFont typeface="Barlow"/>
              <a:buNone/>
              <a:defRPr sz="6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51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28"/>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67" name="Google Shape;67;p28"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68" name="Google Shape;68;p28"/>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29"/>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9"/>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72" name="Google Shape;72;p29"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73" name="Google Shape;73;p29"/>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30"/>
          <p:cNvSpPr txBox="1">
            <a:spLocks noGrp="1"/>
          </p:cNvSpPr>
          <p:nvPr>
            <p:ph type="ctrTitle"/>
          </p:nvPr>
        </p:nvSpPr>
        <p:spPr>
          <a:xfrm>
            <a:off x="525482" y="1778028"/>
            <a:ext cx="5352803" cy="1587444"/>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chemeClr val="lt1"/>
              </a:buClr>
              <a:buSzPts val="5400"/>
              <a:buFont typeface="Barlow"/>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subTitle" idx="1"/>
          </p:nvPr>
        </p:nvSpPr>
        <p:spPr>
          <a:xfrm>
            <a:off x="525483" y="3365472"/>
            <a:ext cx="5352802" cy="624637"/>
          </a:xfrm>
          <a:prstGeom prst="rect">
            <a:avLst/>
          </a:prstGeom>
          <a:noFill/>
          <a:ln>
            <a:noFill/>
          </a:ln>
        </p:spPr>
        <p:txBody>
          <a:bodyPr spcFirstLastPara="1" wrap="square" lIns="91425" tIns="91425" rIns="91425" bIns="91425" anchor="t" anchorCtr="0">
            <a:normAutofit/>
          </a:bodyPr>
          <a:lstStyle>
            <a:lvl1pPr lvl="0" algn="l">
              <a:lnSpc>
                <a:spcPct val="90000"/>
              </a:lnSpc>
              <a:spcBef>
                <a:spcPts val="750"/>
              </a:spcBef>
              <a:spcAft>
                <a:spcPts val="0"/>
              </a:spcAft>
              <a:buSzPts val="2000"/>
              <a:buNone/>
              <a:defRPr sz="2000" b="1">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77" name="Google Shape;77;p30" descr="A white circle with orange and white text&#10;&#10;Description automatically generated"/>
          <p:cNvPicPr preferRelativeResize="0"/>
          <p:nvPr/>
        </p:nvPicPr>
        <p:blipFill rotWithShape="1">
          <a:blip r:embed="rId3">
            <a:alphaModFix/>
          </a:blip>
          <a:srcRect/>
          <a:stretch/>
        </p:blipFill>
        <p:spPr>
          <a:xfrm>
            <a:off x="525481" y="304909"/>
            <a:ext cx="1227007" cy="1227007"/>
          </a:xfrm>
          <a:prstGeom prst="rect">
            <a:avLst/>
          </a:prstGeom>
          <a:noFill/>
          <a:ln>
            <a:noFill/>
          </a:ln>
        </p:spPr>
      </p:pic>
      <p:sp>
        <p:nvSpPr>
          <p:cNvPr id="78" name="Google Shape;78;p30"/>
          <p:cNvSpPr txBox="1">
            <a:spLocks noGrp="1"/>
          </p:cNvSpPr>
          <p:nvPr>
            <p:ph type="body" idx="2"/>
          </p:nvPr>
        </p:nvSpPr>
        <p:spPr>
          <a:xfrm>
            <a:off x="525481" y="4186801"/>
            <a:ext cx="3315269" cy="624637"/>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750"/>
              </a:spcBef>
              <a:spcAft>
                <a:spcPts val="0"/>
              </a:spcAft>
              <a:buSzPts val="1600"/>
              <a:buNone/>
              <a:defRPr sz="1600" b="0">
                <a:solidFill>
                  <a:schemeClr val="lt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447261" y="427382"/>
            <a:ext cx="8249478" cy="572341"/>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2"/>
              </a:buClr>
              <a:buSzPts val="3300"/>
              <a:buFont typeface="Barlow"/>
              <a:buNone/>
              <a:defRPr sz="33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447261" y="1116531"/>
            <a:ext cx="8249478" cy="3412068"/>
          </a:xfrm>
          <a:prstGeom prst="rect">
            <a:avLst/>
          </a:prstGeom>
          <a:noFill/>
          <a:ln>
            <a:noFill/>
          </a:ln>
        </p:spPr>
        <p:txBody>
          <a:bodyPr spcFirstLastPara="1" wrap="square" lIns="91425" tIns="91425" rIns="91425" bIns="91425" anchor="t" anchorCtr="0">
            <a:normAutofit/>
          </a:bodyPr>
          <a:lstStyle>
            <a:lvl1pPr marL="457200" marR="0" lvl="0" indent="-355600" algn="l" rtl="0">
              <a:lnSpc>
                <a:spcPct val="90000"/>
              </a:lnSpc>
              <a:spcBef>
                <a:spcPts val="750"/>
              </a:spcBef>
              <a:spcAft>
                <a:spcPts val="0"/>
              </a:spcAft>
              <a:buClr>
                <a:schemeClr val="lt2"/>
              </a:buClr>
              <a:buSzPts val="2000"/>
              <a:buFont typeface="Arial"/>
              <a:buChar char="•"/>
              <a:defRPr sz="2000" b="0" i="0" u="none" strike="noStrike" cap="none">
                <a:solidFill>
                  <a:schemeClr val="accent2"/>
                </a:solidFill>
                <a:latin typeface="Barlow"/>
                <a:ea typeface="Barlow"/>
                <a:cs typeface="Barlow"/>
                <a:sym typeface="Barlow"/>
              </a:defRPr>
            </a:lvl1pPr>
            <a:lvl2pPr marL="914400" marR="0" lvl="1" indent="-330200" algn="l" rtl="0">
              <a:lnSpc>
                <a:spcPct val="90000"/>
              </a:lnSpc>
              <a:spcBef>
                <a:spcPts val="375"/>
              </a:spcBef>
              <a:spcAft>
                <a:spcPts val="0"/>
              </a:spcAft>
              <a:buClr>
                <a:schemeClr val="lt2"/>
              </a:buClr>
              <a:buSzPts val="1600"/>
              <a:buFont typeface="Arial"/>
              <a:buChar char="•"/>
              <a:defRPr sz="1600" b="0" i="0" u="none" strike="noStrike" cap="none">
                <a:solidFill>
                  <a:schemeClr val="accent2"/>
                </a:solidFill>
                <a:latin typeface="Barlow"/>
                <a:ea typeface="Barlow"/>
                <a:cs typeface="Barlow"/>
                <a:sym typeface="Barlow"/>
              </a:defRPr>
            </a:lvl2pPr>
            <a:lvl3pPr marL="1371600" marR="0" lvl="2" indent="-317500" algn="l" rtl="0">
              <a:lnSpc>
                <a:spcPct val="90000"/>
              </a:lnSpc>
              <a:spcBef>
                <a:spcPts val="375"/>
              </a:spcBef>
              <a:spcAft>
                <a:spcPts val="0"/>
              </a:spcAft>
              <a:buClr>
                <a:schemeClr val="lt2"/>
              </a:buClr>
              <a:buSzPts val="1400"/>
              <a:buFont typeface="Arial"/>
              <a:buChar char="•"/>
              <a:defRPr sz="1400" b="0" i="0" u="none" strike="noStrike" cap="none">
                <a:solidFill>
                  <a:schemeClr val="accent2"/>
                </a:solidFill>
                <a:latin typeface="Barlow"/>
                <a:ea typeface="Barlow"/>
                <a:cs typeface="Barlow"/>
                <a:sym typeface="Barlow"/>
              </a:defRPr>
            </a:lvl3pPr>
            <a:lvl4pPr marL="1828800" marR="0" lvl="3" indent="-304800" algn="l" rtl="0">
              <a:lnSpc>
                <a:spcPct val="90000"/>
              </a:lnSpc>
              <a:spcBef>
                <a:spcPts val="375"/>
              </a:spcBef>
              <a:spcAft>
                <a:spcPts val="0"/>
              </a:spcAft>
              <a:buClr>
                <a:schemeClr val="lt2"/>
              </a:buClr>
              <a:buSzPts val="1200"/>
              <a:buFont typeface="Arial"/>
              <a:buChar char="•"/>
              <a:defRPr sz="1200" b="0" i="0" u="none" strike="noStrike" cap="none">
                <a:solidFill>
                  <a:schemeClr val="accent2"/>
                </a:solidFill>
                <a:latin typeface="Barlow"/>
                <a:ea typeface="Barlow"/>
                <a:cs typeface="Barlow"/>
                <a:sym typeface="Barlow"/>
              </a:defRPr>
            </a:lvl4pPr>
            <a:lvl5pPr marL="2286000" marR="0" lvl="4" indent="-304800" algn="l" rtl="0">
              <a:lnSpc>
                <a:spcPct val="90000"/>
              </a:lnSpc>
              <a:spcBef>
                <a:spcPts val="375"/>
              </a:spcBef>
              <a:spcAft>
                <a:spcPts val="0"/>
              </a:spcAft>
              <a:buClr>
                <a:schemeClr val="lt2"/>
              </a:buClr>
              <a:buSzPts val="1200"/>
              <a:buFont typeface="Arial"/>
              <a:buChar char="•"/>
              <a:defRPr sz="1200" b="0" i="0" u="none" strike="noStrike" cap="none">
                <a:solidFill>
                  <a:schemeClr val="accent2"/>
                </a:solidFill>
                <a:latin typeface="Barlow"/>
                <a:ea typeface="Barlow"/>
                <a:cs typeface="Barlow"/>
                <a:sym typeface="Barlow"/>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19"/>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a:t>Dr. Lorna Breen Foundation</a:t>
            </a:r>
            <a:endParaRPr dirty="0"/>
          </a:p>
        </p:txBody>
      </p:sp>
      <p:sp>
        <p:nvSpPr>
          <p:cNvPr id="13" name="Google Shape;13;p19"/>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16"/>
          <p:cNvSpPr txBox="1">
            <a:spLocks noGrp="1"/>
          </p:cNvSpPr>
          <p:nvPr>
            <p:ph type="title"/>
          </p:nvPr>
        </p:nvSpPr>
        <p:spPr>
          <a:xfrm>
            <a:off x="447261" y="427382"/>
            <a:ext cx="8249478" cy="572341"/>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2"/>
              </a:buClr>
              <a:buSzPts val="3300"/>
              <a:buFont typeface="Barlow"/>
              <a:buNone/>
              <a:defRPr sz="33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 name="Google Shape;137;p16"/>
          <p:cNvSpPr txBox="1">
            <a:spLocks noGrp="1"/>
          </p:cNvSpPr>
          <p:nvPr>
            <p:ph type="body" idx="1"/>
          </p:nvPr>
        </p:nvSpPr>
        <p:spPr>
          <a:xfrm>
            <a:off x="447261" y="1116531"/>
            <a:ext cx="8249478" cy="3412068"/>
          </a:xfrm>
          <a:prstGeom prst="rect">
            <a:avLst/>
          </a:prstGeom>
          <a:noFill/>
          <a:ln>
            <a:noFill/>
          </a:ln>
        </p:spPr>
        <p:txBody>
          <a:bodyPr spcFirstLastPara="1" wrap="square" lIns="91425" tIns="91425" rIns="91425" bIns="91425" anchor="t" anchorCtr="0">
            <a:normAutofit/>
          </a:bodyPr>
          <a:lstStyle>
            <a:lvl1pPr marL="457200" marR="0" lvl="0" indent="-355600" algn="l" rtl="0">
              <a:lnSpc>
                <a:spcPct val="90000"/>
              </a:lnSpc>
              <a:spcBef>
                <a:spcPts val="750"/>
              </a:spcBef>
              <a:spcAft>
                <a:spcPts val="0"/>
              </a:spcAft>
              <a:buClr>
                <a:schemeClr val="lt2"/>
              </a:buClr>
              <a:buSzPts val="2000"/>
              <a:buFont typeface="Arial"/>
              <a:buChar char="•"/>
              <a:defRPr sz="2000" b="0" i="0" u="none" strike="noStrike" cap="none">
                <a:solidFill>
                  <a:schemeClr val="accent2"/>
                </a:solidFill>
                <a:latin typeface="Barlow"/>
                <a:ea typeface="Barlow"/>
                <a:cs typeface="Barlow"/>
                <a:sym typeface="Barlow"/>
              </a:defRPr>
            </a:lvl1pPr>
            <a:lvl2pPr marL="914400" marR="0" lvl="1" indent="-330200" algn="l" rtl="0">
              <a:lnSpc>
                <a:spcPct val="90000"/>
              </a:lnSpc>
              <a:spcBef>
                <a:spcPts val="375"/>
              </a:spcBef>
              <a:spcAft>
                <a:spcPts val="0"/>
              </a:spcAft>
              <a:buClr>
                <a:schemeClr val="lt2"/>
              </a:buClr>
              <a:buSzPts val="1600"/>
              <a:buFont typeface="Arial"/>
              <a:buChar char="•"/>
              <a:defRPr sz="1600" b="0" i="0" u="none" strike="noStrike" cap="none">
                <a:solidFill>
                  <a:schemeClr val="accent2"/>
                </a:solidFill>
                <a:latin typeface="Barlow"/>
                <a:ea typeface="Barlow"/>
                <a:cs typeface="Barlow"/>
                <a:sym typeface="Barlow"/>
              </a:defRPr>
            </a:lvl2pPr>
            <a:lvl3pPr marL="1371600" marR="0" lvl="2" indent="-317500" algn="l" rtl="0">
              <a:lnSpc>
                <a:spcPct val="90000"/>
              </a:lnSpc>
              <a:spcBef>
                <a:spcPts val="375"/>
              </a:spcBef>
              <a:spcAft>
                <a:spcPts val="0"/>
              </a:spcAft>
              <a:buClr>
                <a:schemeClr val="lt2"/>
              </a:buClr>
              <a:buSzPts val="1400"/>
              <a:buFont typeface="Arial"/>
              <a:buChar char="•"/>
              <a:defRPr sz="1400" b="0" i="0" u="none" strike="noStrike" cap="none">
                <a:solidFill>
                  <a:schemeClr val="accent2"/>
                </a:solidFill>
                <a:latin typeface="Barlow"/>
                <a:ea typeface="Barlow"/>
                <a:cs typeface="Barlow"/>
                <a:sym typeface="Barlow"/>
              </a:defRPr>
            </a:lvl3pPr>
            <a:lvl4pPr marL="1828800" marR="0" lvl="3" indent="-304800" algn="l" rtl="0">
              <a:lnSpc>
                <a:spcPct val="90000"/>
              </a:lnSpc>
              <a:spcBef>
                <a:spcPts val="375"/>
              </a:spcBef>
              <a:spcAft>
                <a:spcPts val="0"/>
              </a:spcAft>
              <a:buClr>
                <a:schemeClr val="lt2"/>
              </a:buClr>
              <a:buSzPts val="1200"/>
              <a:buFont typeface="Arial"/>
              <a:buChar char="•"/>
              <a:defRPr sz="1200" b="0" i="0" u="none" strike="noStrike" cap="none">
                <a:solidFill>
                  <a:schemeClr val="accent2"/>
                </a:solidFill>
                <a:latin typeface="Barlow"/>
                <a:ea typeface="Barlow"/>
                <a:cs typeface="Barlow"/>
                <a:sym typeface="Barlow"/>
              </a:defRPr>
            </a:lvl4pPr>
            <a:lvl5pPr marL="2286000" marR="0" lvl="4" indent="-304800" algn="l" rtl="0">
              <a:lnSpc>
                <a:spcPct val="90000"/>
              </a:lnSpc>
              <a:spcBef>
                <a:spcPts val="375"/>
              </a:spcBef>
              <a:spcAft>
                <a:spcPts val="0"/>
              </a:spcAft>
              <a:buClr>
                <a:schemeClr val="lt2"/>
              </a:buClr>
              <a:buSzPts val="1200"/>
              <a:buFont typeface="Arial"/>
              <a:buChar char="•"/>
              <a:defRPr sz="1200" b="0" i="0" u="none" strike="noStrike" cap="none">
                <a:solidFill>
                  <a:schemeClr val="accent2"/>
                </a:solidFill>
                <a:latin typeface="Barlow"/>
                <a:ea typeface="Barlow"/>
                <a:cs typeface="Barlow"/>
                <a:sym typeface="Barlow"/>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8" name="Google Shape;138;p16"/>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a:t>Dr. Lorna Breen Foundation</a:t>
            </a:r>
            <a:endParaRPr dirty="0"/>
          </a:p>
        </p:txBody>
      </p:sp>
      <p:sp>
        <p:nvSpPr>
          <p:cNvPr id="139" name="Google Shape;139;p1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279852419"/>
      </p:ext>
    </p:extLst>
  </p:cSld>
  <p:clrMap bg1="lt1" tx1="dk1" bg2="dk2" tx2="lt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16"/>
          <p:cNvSpPr txBox="1">
            <a:spLocks noGrp="1"/>
          </p:cNvSpPr>
          <p:nvPr>
            <p:ph type="title"/>
          </p:nvPr>
        </p:nvSpPr>
        <p:spPr>
          <a:xfrm>
            <a:off x="447261" y="427382"/>
            <a:ext cx="8249478" cy="572341"/>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2"/>
              </a:buClr>
              <a:buSzPts val="3300"/>
              <a:buFont typeface="Barlow"/>
              <a:buNone/>
              <a:defRPr sz="33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 name="Google Shape;137;p16"/>
          <p:cNvSpPr txBox="1">
            <a:spLocks noGrp="1"/>
          </p:cNvSpPr>
          <p:nvPr>
            <p:ph type="body" idx="1"/>
          </p:nvPr>
        </p:nvSpPr>
        <p:spPr>
          <a:xfrm>
            <a:off x="447261" y="1116531"/>
            <a:ext cx="8249478" cy="3412068"/>
          </a:xfrm>
          <a:prstGeom prst="rect">
            <a:avLst/>
          </a:prstGeom>
          <a:noFill/>
          <a:ln>
            <a:noFill/>
          </a:ln>
        </p:spPr>
        <p:txBody>
          <a:bodyPr spcFirstLastPara="1" wrap="square" lIns="91425" tIns="91425" rIns="91425" bIns="91425" anchor="t" anchorCtr="0">
            <a:normAutofit/>
          </a:bodyPr>
          <a:lstStyle>
            <a:lvl1pPr marL="457200" marR="0" lvl="0" indent="-355600" algn="l" rtl="0">
              <a:lnSpc>
                <a:spcPct val="90000"/>
              </a:lnSpc>
              <a:spcBef>
                <a:spcPts val="750"/>
              </a:spcBef>
              <a:spcAft>
                <a:spcPts val="0"/>
              </a:spcAft>
              <a:buClr>
                <a:schemeClr val="lt2"/>
              </a:buClr>
              <a:buSzPts val="2000"/>
              <a:buFont typeface="Arial"/>
              <a:buChar char="•"/>
              <a:defRPr sz="2000" b="0" i="0" u="none" strike="noStrike" cap="none">
                <a:solidFill>
                  <a:schemeClr val="accent2"/>
                </a:solidFill>
                <a:latin typeface="Barlow"/>
                <a:ea typeface="Barlow"/>
                <a:cs typeface="Barlow"/>
                <a:sym typeface="Barlow"/>
              </a:defRPr>
            </a:lvl1pPr>
            <a:lvl2pPr marL="914400" marR="0" lvl="1" indent="-330200" algn="l" rtl="0">
              <a:lnSpc>
                <a:spcPct val="90000"/>
              </a:lnSpc>
              <a:spcBef>
                <a:spcPts val="375"/>
              </a:spcBef>
              <a:spcAft>
                <a:spcPts val="0"/>
              </a:spcAft>
              <a:buClr>
                <a:schemeClr val="lt2"/>
              </a:buClr>
              <a:buSzPts val="1600"/>
              <a:buFont typeface="Arial"/>
              <a:buChar char="•"/>
              <a:defRPr sz="1600" b="0" i="0" u="none" strike="noStrike" cap="none">
                <a:solidFill>
                  <a:schemeClr val="accent2"/>
                </a:solidFill>
                <a:latin typeface="Barlow"/>
                <a:ea typeface="Barlow"/>
                <a:cs typeface="Barlow"/>
                <a:sym typeface="Barlow"/>
              </a:defRPr>
            </a:lvl2pPr>
            <a:lvl3pPr marL="1371600" marR="0" lvl="2" indent="-317500" algn="l" rtl="0">
              <a:lnSpc>
                <a:spcPct val="90000"/>
              </a:lnSpc>
              <a:spcBef>
                <a:spcPts val="375"/>
              </a:spcBef>
              <a:spcAft>
                <a:spcPts val="0"/>
              </a:spcAft>
              <a:buClr>
                <a:schemeClr val="lt2"/>
              </a:buClr>
              <a:buSzPts val="1400"/>
              <a:buFont typeface="Arial"/>
              <a:buChar char="•"/>
              <a:defRPr sz="1400" b="0" i="0" u="none" strike="noStrike" cap="none">
                <a:solidFill>
                  <a:schemeClr val="accent2"/>
                </a:solidFill>
                <a:latin typeface="Barlow"/>
                <a:ea typeface="Barlow"/>
                <a:cs typeface="Barlow"/>
                <a:sym typeface="Barlow"/>
              </a:defRPr>
            </a:lvl3pPr>
            <a:lvl4pPr marL="1828800" marR="0" lvl="3" indent="-304800" algn="l" rtl="0">
              <a:lnSpc>
                <a:spcPct val="90000"/>
              </a:lnSpc>
              <a:spcBef>
                <a:spcPts val="375"/>
              </a:spcBef>
              <a:spcAft>
                <a:spcPts val="0"/>
              </a:spcAft>
              <a:buClr>
                <a:schemeClr val="lt2"/>
              </a:buClr>
              <a:buSzPts val="1200"/>
              <a:buFont typeface="Arial"/>
              <a:buChar char="•"/>
              <a:defRPr sz="1200" b="0" i="0" u="none" strike="noStrike" cap="none">
                <a:solidFill>
                  <a:schemeClr val="accent2"/>
                </a:solidFill>
                <a:latin typeface="Barlow"/>
                <a:ea typeface="Barlow"/>
                <a:cs typeface="Barlow"/>
                <a:sym typeface="Barlow"/>
              </a:defRPr>
            </a:lvl4pPr>
            <a:lvl5pPr marL="2286000" marR="0" lvl="4" indent="-304800" algn="l" rtl="0">
              <a:lnSpc>
                <a:spcPct val="90000"/>
              </a:lnSpc>
              <a:spcBef>
                <a:spcPts val="375"/>
              </a:spcBef>
              <a:spcAft>
                <a:spcPts val="0"/>
              </a:spcAft>
              <a:buClr>
                <a:schemeClr val="lt2"/>
              </a:buClr>
              <a:buSzPts val="1200"/>
              <a:buFont typeface="Arial"/>
              <a:buChar char="•"/>
              <a:defRPr sz="1200" b="0" i="0" u="none" strike="noStrike" cap="none">
                <a:solidFill>
                  <a:schemeClr val="accent2"/>
                </a:solidFill>
                <a:latin typeface="Barlow"/>
                <a:ea typeface="Barlow"/>
                <a:cs typeface="Barlow"/>
                <a:sym typeface="Barlow"/>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8" name="Google Shape;138;p16"/>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a:t>Dr. Lorna Breen Foundation</a:t>
            </a:r>
            <a:endParaRPr dirty="0"/>
          </a:p>
        </p:txBody>
      </p:sp>
      <p:sp>
        <p:nvSpPr>
          <p:cNvPr id="139" name="Google Shape;139;p1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1"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52588890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jp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jp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24.xml"/><Relationship Id="rId16" Type="http://schemas.openxmlformats.org/officeDocument/2006/relationships/image" Target="../media/image61.jpg"/><Relationship Id="rId20"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jpg"/><Relationship Id="rId14" Type="http://schemas.openxmlformats.org/officeDocument/2006/relationships/image" Target="../media/image59.png"/><Relationship Id="rId22"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8.jp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jpg"/><Relationship Id="rId5" Type="http://schemas.openxmlformats.org/officeDocument/2006/relationships/image" Target="../media/image70.png"/><Relationship Id="rId10" Type="http://schemas.openxmlformats.org/officeDocument/2006/relationships/image" Target="../media/image75.jp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svg"/><Relationship Id="rId1" Type="http://schemas.openxmlformats.org/officeDocument/2006/relationships/slideLayout" Target="../slideLayouts/slideLayout12.xml"/><Relationship Id="rId4" Type="http://schemas.openxmlformats.org/officeDocument/2006/relationships/image" Target="../media/image82.jp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svg"/><Relationship Id="rId1" Type="http://schemas.openxmlformats.org/officeDocument/2006/relationships/slideLayout" Target="../slideLayouts/slideLayout12.xml"/><Relationship Id="rId4" Type="http://schemas.openxmlformats.org/officeDocument/2006/relationships/image" Target="../media/image84.jp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5.png"/><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hyperlink" Target="mailto:melissa@drbreenheroes.org"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www.aha.org/suicideprevention/health-care-workforce/suicide-prevention-guid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
          <p:cNvSpPr txBox="1">
            <a:spLocks noGrp="1"/>
          </p:cNvSpPr>
          <p:nvPr>
            <p:ph type="ctrTitle"/>
          </p:nvPr>
        </p:nvSpPr>
        <p:spPr>
          <a:xfrm>
            <a:off x="525481" y="2067550"/>
            <a:ext cx="5496946" cy="1587444"/>
          </a:xfrm>
          <a:prstGeom prst="rect">
            <a:avLst/>
          </a:prstGeom>
          <a:noFill/>
          <a:ln>
            <a:noFill/>
          </a:ln>
        </p:spPr>
        <p:txBody>
          <a:bodyPr spcFirstLastPara="1" wrap="square" lIns="91425" tIns="91425" rIns="91425" bIns="91425" anchor="b" anchorCtr="0">
            <a:noAutofit/>
          </a:bodyPr>
          <a:lstStyle/>
          <a:p>
            <a:pPr marL="0" lvl="0" indent="0" algn="l" rtl="0">
              <a:lnSpc>
                <a:spcPct val="80000"/>
              </a:lnSpc>
              <a:spcBef>
                <a:spcPts val="0"/>
              </a:spcBef>
              <a:spcAft>
                <a:spcPts val="0"/>
              </a:spcAft>
              <a:buClr>
                <a:schemeClr val="lt1"/>
              </a:buClr>
              <a:buSzPts val="5400"/>
              <a:buFont typeface="Barlow"/>
              <a:buNone/>
            </a:pPr>
            <a:r>
              <a:rPr lang="en-US" sz="3600" dirty="0">
                <a:solidFill>
                  <a:schemeClr val="bg2"/>
                </a:solidFill>
              </a:rPr>
              <a:t>The Systemic Crisis: </a:t>
            </a:r>
            <a:r>
              <a:rPr lang="en-US" sz="3600" dirty="0"/>
              <a:t>Reporting and Humanizing the Realities of Health Workers’ Mental Health</a:t>
            </a:r>
            <a:endParaRPr sz="3600" dirty="0"/>
          </a:p>
        </p:txBody>
      </p:sp>
      <p:sp>
        <p:nvSpPr>
          <p:cNvPr id="2" name="Subtitle 1">
            <a:extLst>
              <a:ext uri="{FF2B5EF4-FFF2-40B4-BE49-F238E27FC236}">
                <a16:creationId xmlns:a16="http://schemas.microsoft.com/office/drawing/2014/main" id="{63E99CE6-D1E4-5C41-7676-56B120701619}"/>
              </a:ext>
            </a:extLst>
          </p:cNvPr>
          <p:cNvSpPr>
            <a:spLocks noGrp="1"/>
          </p:cNvSpPr>
          <p:nvPr>
            <p:ph type="subTitle" idx="1"/>
          </p:nvPr>
        </p:nvSpPr>
        <p:spPr>
          <a:xfrm>
            <a:off x="525483" y="3489456"/>
            <a:ext cx="5352802" cy="624637"/>
          </a:xfrm>
        </p:spPr>
        <p:txBody>
          <a:bodyPr/>
          <a:lstStyle/>
          <a:p>
            <a:pPr indent="-457200"/>
            <a:r>
              <a:rPr lang="en-US" dirty="0"/>
              <a:t>Melissa Armstrong, Chief Experience Officer</a:t>
            </a:r>
          </a:p>
        </p:txBody>
      </p:sp>
      <p:sp>
        <p:nvSpPr>
          <p:cNvPr id="3" name="Text Placeholder 2">
            <a:extLst>
              <a:ext uri="{FF2B5EF4-FFF2-40B4-BE49-F238E27FC236}">
                <a16:creationId xmlns:a16="http://schemas.microsoft.com/office/drawing/2014/main" id="{FCB42B51-8C1C-863B-F8F9-A961A6E77C35}"/>
              </a:ext>
            </a:extLst>
          </p:cNvPr>
          <p:cNvSpPr>
            <a:spLocks noGrp="1"/>
          </p:cNvSpPr>
          <p:nvPr>
            <p:ph type="body" idx="2"/>
          </p:nvPr>
        </p:nvSpPr>
        <p:spPr/>
        <p:txBody>
          <a:bodyPr/>
          <a:lstStyle/>
          <a:p>
            <a:pPr indent="-457200"/>
            <a:r>
              <a:rPr lang="en-US" dirty="0"/>
              <a:t>May 14,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8"/>
          <p:cNvSpPr txBox="1">
            <a:spLocks noGrp="1"/>
          </p:cNvSpPr>
          <p:nvPr>
            <p:ph type="title"/>
          </p:nvPr>
        </p:nvSpPr>
        <p:spPr>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100000"/>
              <a:buFont typeface="Barlow"/>
              <a:buNone/>
            </a:pPr>
            <a:r>
              <a:rPr lang="en-US" dirty="0"/>
              <a:t>Our Collaborators</a:t>
            </a:r>
            <a:endParaRPr dirty="0"/>
          </a:p>
        </p:txBody>
      </p:sp>
      <p:sp>
        <p:nvSpPr>
          <p:cNvPr id="219" name="Google Shape;219;p48"/>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220" name="Google Shape;220;p4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10</a:t>
            </a:fld>
            <a:endParaRPr dirty="0"/>
          </a:p>
        </p:txBody>
      </p:sp>
      <p:sp>
        <p:nvSpPr>
          <p:cNvPr id="218" name="Google Shape;218;p48"/>
          <p:cNvSpPr txBox="1">
            <a:spLocks noGrp="1"/>
          </p:cNvSpPr>
          <p:nvPr>
            <p:ph type="body" idx="1"/>
          </p:nvPr>
        </p:nvSpPr>
        <p:spPr>
          <a:xfrm>
            <a:off x="447261" y="1388223"/>
            <a:ext cx="3714034" cy="3140376"/>
          </a:xfrm>
          <a:prstGeom prst="rect">
            <a:avLst/>
          </a:prstGeom>
          <a:noFill/>
          <a:ln>
            <a:noFill/>
          </a:ln>
        </p:spPr>
        <p:txBody>
          <a:bodyPr spcFirstLastPara="1" wrap="square" lIns="91425" tIns="91425" rIns="91425" bIns="91425" anchor="t" anchorCtr="0">
            <a:normAutofit/>
          </a:bodyPr>
          <a:lstStyle/>
          <a:p>
            <a:pPr marL="0" lvl="0" indent="0">
              <a:spcBef>
                <a:spcPts val="0"/>
              </a:spcBef>
              <a:buSzPts val="1600"/>
              <a:buNone/>
            </a:pPr>
            <a:r>
              <a:rPr lang="en-US" dirty="0"/>
              <a:t>We bring </a:t>
            </a:r>
            <a:r>
              <a:rPr lang="en-US" b="1" dirty="0"/>
              <a:t>35+ interprofessional, cross-sector national organizations </a:t>
            </a:r>
            <a:r>
              <a:rPr lang="en-US" dirty="0"/>
              <a:t>together to advance practical wellbeing solutions and remove barriers to mental health care for the healthcare workforce.</a:t>
            </a:r>
            <a:endParaRPr dirty="0"/>
          </a:p>
        </p:txBody>
      </p:sp>
      <p:pic>
        <p:nvPicPr>
          <p:cNvPr id="222" name="Google Shape;222;p48" descr="A black background with text and a circle with text&#10;&#10;Description automatically generated"/>
          <p:cNvPicPr preferRelativeResize="0"/>
          <p:nvPr/>
        </p:nvPicPr>
        <p:blipFill rotWithShape="1">
          <a:blip r:embed="rId3">
            <a:alphaModFix/>
          </a:blip>
          <a:srcRect t="19095" b="19591"/>
          <a:stretch/>
        </p:blipFill>
        <p:spPr>
          <a:xfrm>
            <a:off x="5928102" y="68093"/>
            <a:ext cx="3289754" cy="1008496"/>
          </a:xfrm>
          <a:prstGeom prst="rect">
            <a:avLst/>
          </a:prstGeom>
          <a:noFill/>
          <a:ln>
            <a:noFill/>
          </a:ln>
        </p:spPr>
      </p:pic>
      <p:pic>
        <p:nvPicPr>
          <p:cNvPr id="5" name="Picture 4">
            <a:extLst>
              <a:ext uri="{FF2B5EF4-FFF2-40B4-BE49-F238E27FC236}">
                <a16:creationId xmlns:a16="http://schemas.microsoft.com/office/drawing/2014/main" id="{47535133-0AED-D2FA-96BF-5F40E47E6DDF}"/>
              </a:ext>
            </a:extLst>
          </p:cNvPr>
          <p:cNvPicPr>
            <a:picLocks noChangeAspect="1"/>
          </p:cNvPicPr>
          <p:nvPr/>
        </p:nvPicPr>
        <p:blipFill>
          <a:blip r:embed="rId4"/>
          <a:srcRect l="4321" t="44273" b="5974"/>
          <a:stretch>
            <a:fillRect/>
          </a:stretch>
        </p:blipFill>
        <p:spPr>
          <a:xfrm>
            <a:off x="4161295" y="1388223"/>
            <a:ext cx="4804401" cy="32324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8"/>
          <p:cNvSpPr txBox="1">
            <a:spLocks noGrp="1"/>
          </p:cNvSpPr>
          <p:nvPr>
            <p:ph type="title"/>
          </p:nvPr>
        </p:nvSpPr>
        <p:spPr>
          <a:xfrm>
            <a:off x="4910124" y="677863"/>
            <a:ext cx="3828572" cy="3980989"/>
          </a:xfrm>
          <a:prstGeom prst="rect">
            <a:avLst/>
          </a:prstGeom>
          <a:noFill/>
          <a:ln>
            <a:noFill/>
          </a:ln>
        </p:spPr>
        <p:txBody>
          <a:bodyPr spcFirstLastPara="1" wrap="square" lIns="91425" tIns="91425" rIns="91425" bIns="91425" anchor="t" anchorCtr="0">
            <a:normAutofit fontScale="90000"/>
          </a:bodyPr>
          <a:lstStyle/>
          <a:p>
            <a:pPr algn="l">
              <a:lnSpc>
                <a:spcPct val="90000"/>
              </a:lnSpc>
              <a:buClr>
                <a:schemeClr val="dk2"/>
              </a:buClr>
              <a:buSzPct val="100000"/>
            </a:pPr>
            <a:r>
              <a:rPr lang="en-US" sz="4000" dirty="0"/>
              <a:t>Our Collaborators</a:t>
            </a:r>
            <a:br>
              <a:rPr lang="en-US" sz="5000" dirty="0"/>
            </a:br>
            <a:r>
              <a:rPr lang="en-US" sz="2700" b="0" dirty="0"/>
              <a:t>Our Ambassador Community brings individuals together to harness our collective strength and make a lasting impact for our healthcare workforces’ mental health and wellbeing. </a:t>
            </a:r>
            <a:br>
              <a:rPr lang="en-US" sz="5400" dirty="0"/>
            </a:br>
            <a:endParaRPr sz="5000" dirty="0"/>
          </a:p>
        </p:txBody>
      </p:sp>
      <p:sp>
        <p:nvSpPr>
          <p:cNvPr id="2" name="Google Shape;465;p4">
            <a:extLst>
              <a:ext uri="{FF2B5EF4-FFF2-40B4-BE49-F238E27FC236}">
                <a16:creationId xmlns:a16="http://schemas.microsoft.com/office/drawing/2014/main" id="{3223E62E-7F69-CDA8-7E1C-BB64BE2AD733}"/>
              </a:ext>
            </a:extLst>
          </p:cNvPr>
          <p:cNvSpPr txBox="1"/>
          <p:nvPr/>
        </p:nvSpPr>
        <p:spPr>
          <a:xfrm>
            <a:off x="575786" y="3089232"/>
            <a:ext cx="3658092"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600" b="1" dirty="0">
                <a:solidFill>
                  <a:srgbClr val="4C4C4C"/>
                </a:solidFill>
                <a:latin typeface="Barlow"/>
                <a:ea typeface="Barlow"/>
                <a:cs typeface="Barlow"/>
                <a:sym typeface="Barlow"/>
              </a:rPr>
              <a:t>3</a:t>
            </a:r>
            <a:r>
              <a:rPr kumimoji="0" lang="en-US" sz="1600" b="1" i="0" u="none" strike="noStrike" kern="0" cap="none" spc="0" normalizeH="0" baseline="0" noProof="0" dirty="0">
                <a:ln>
                  <a:noFill/>
                </a:ln>
                <a:solidFill>
                  <a:srgbClr val="4C4C4C"/>
                </a:solidFill>
                <a:effectLst/>
                <a:uLnTx/>
                <a:uFillTx/>
                <a:latin typeface="Barlow"/>
                <a:ea typeface="Barlow"/>
                <a:cs typeface="Barlow"/>
                <a:sym typeface="Barlow"/>
              </a:rPr>
              <a:t>00+ health workers, students, patients, family members, academics, and healthcare leaders </a:t>
            </a:r>
            <a:r>
              <a:rPr kumimoji="0" lang="en-US" sz="1600" b="0" i="0" u="none" strike="noStrike" kern="0" cap="none" spc="0" normalizeH="0" baseline="0" noProof="0" dirty="0">
                <a:ln>
                  <a:noFill/>
                </a:ln>
                <a:solidFill>
                  <a:srgbClr val="4C4C4C"/>
                </a:solidFill>
                <a:effectLst/>
                <a:uLnTx/>
                <a:uFillTx/>
                <a:latin typeface="Barlow"/>
                <a:ea typeface="Barlow"/>
                <a:cs typeface="Barlow"/>
                <a:sym typeface="Barlow"/>
              </a:rPr>
              <a:t>engaging with the Foundation to protect and support health workers’ professional wellbeing and mental health.</a:t>
            </a:r>
            <a:endParaRPr kumimoji="0" sz="1600" b="0" i="0" u="none" strike="noStrike" kern="0" cap="none" spc="0" normalizeH="0" baseline="0" noProof="0" dirty="0">
              <a:ln>
                <a:noFill/>
              </a:ln>
              <a:solidFill>
                <a:srgbClr val="4C4C4C"/>
              </a:solidFill>
              <a:effectLst/>
              <a:uLnTx/>
              <a:uFillTx/>
              <a:latin typeface="Arial"/>
              <a:ea typeface="Arial"/>
              <a:cs typeface="Arial"/>
              <a:sym typeface="Arial"/>
            </a:endParaRPr>
          </a:p>
        </p:txBody>
      </p:sp>
      <p:pic>
        <p:nvPicPr>
          <p:cNvPr id="3" name="Google Shape;466;p4">
            <a:extLst>
              <a:ext uri="{FF2B5EF4-FFF2-40B4-BE49-F238E27FC236}">
                <a16:creationId xmlns:a16="http://schemas.microsoft.com/office/drawing/2014/main" id="{40763D8F-BFD4-60D7-D1F1-31101AEEA3CF}"/>
              </a:ext>
            </a:extLst>
          </p:cNvPr>
          <p:cNvPicPr preferRelativeResize="0"/>
          <p:nvPr/>
        </p:nvPicPr>
        <p:blipFill rotWithShape="1">
          <a:blip r:embed="rId3">
            <a:alphaModFix/>
          </a:blip>
          <a:srcRect/>
          <a:stretch/>
        </p:blipFill>
        <p:spPr>
          <a:xfrm>
            <a:off x="1164952" y="484648"/>
            <a:ext cx="2479760" cy="24797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8"/>
          <p:cNvSpPr>
            <a:spLocks noGrp="1"/>
          </p:cNvSpPr>
          <p:nvPr>
            <p:ph type="pic" idx="2"/>
          </p:nvPr>
        </p:nvSpPr>
        <p:spPr>
          <a:xfrm>
            <a:off x="0" y="0"/>
            <a:ext cx="4572000" cy="5143500"/>
          </a:xfrm>
          <a:prstGeom prst="rect">
            <a:avLst/>
          </a:prstGeom>
          <a:noFill/>
          <a:ln>
            <a:noFill/>
          </a:ln>
        </p:spPr>
        <p:txBody>
          <a:bodyPr/>
          <a:lstStyle/>
          <a:p>
            <a:endParaRPr lang="en-US" dirty="0"/>
          </a:p>
        </p:txBody>
      </p:sp>
      <p:pic>
        <p:nvPicPr>
          <p:cNvPr id="370" name="Google Shape;370;p8" descr="Google Shape;304;p21"/>
          <p:cNvPicPr preferRelativeResize="0"/>
          <p:nvPr/>
        </p:nvPicPr>
        <p:blipFill rotWithShape="1">
          <a:blip r:embed="rId3">
            <a:alphaModFix/>
          </a:blip>
          <a:srcRect l="-33" t="7564" r="19" b="14058"/>
          <a:stretch/>
        </p:blipFill>
        <p:spPr>
          <a:xfrm>
            <a:off x="0" y="155119"/>
            <a:ext cx="9266464" cy="4988381"/>
          </a:xfrm>
          <a:prstGeom prst="rect">
            <a:avLst/>
          </a:prstGeom>
          <a:noFill/>
          <a:ln>
            <a:noFill/>
          </a:ln>
        </p:spPr>
      </p:pic>
      <p:sp>
        <p:nvSpPr>
          <p:cNvPr id="371" name="Google Shape;371;p8"/>
          <p:cNvSpPr txBox="1">
            <a:spLocks noGrp="1"/>
          </p:cNvSpPr>
          <p:nvPr>
            <p:ph type="title"/>
          </p:nvPr>
        </p:nvSpPr>
        <p:spPr>
          <a:xfrm>
            <a:off x="0" y="0"/>
            <a:ext cx="9266464" cy="64008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US" sz="3800" dirty="0">
                <a:solidFill>
                  <a:schemeClr val="lt1"/>
                </a:solidFill>
              </a:rPr>
              <a:t>March 18, 2022</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2"/>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Autofit/>
          </a:bodyPr>
          <a:lstStyle/>
          <a:p>
            <a:pPr marL="114300" lvl="0" indent="0" algn="ctr" rtl="0">
              <a:lnSpc>
                <a:spcPct val="80000"/>
              </a:lnSpc>
              <a:spcBef>
                <a:spcPts val="0"/>
              </a:spcBef>
              <a:spcAft>
                <a:spcPts val="0"/>
              </a:spcAft>
              <a:buSzPts val="11429"/>
              <a:buNone/>
            </a:pPr>
            <a:r>
              <a:rPr lang="en-US" sz="4800" dirty="0"/>
              <a:t>Programs</a:t>
            </a:r>
            <a:br>
              <a:rPr lang="en-US" sz="4800" dirty="0"/>
            </a:br>
            <a:r>
              <a:rPr lang="en-US" sz="4800" dirty="0"/>
              <a:t>Created by</a:t>
            </a:r>
            <a:br>
              <a:rPr lang="en-US" sz="4800" dirty="0"/>
            </a:br>
            <a:r>
              <a:rPr lang="en-US" sz="4800" dirty="0"/>
              <a:t>the Lorna Breen Act</a:t>
            </a:r>
            <a:endParaRPr dirty="0"/>
          </a:p>
        </p:txBody>
      </p:sp>
      <p:sp>
        <p:nvSpPr>
          <p:cNvPr id="377" name="Google Shape;377;p32"/>
          <p:cNvSpPr txBox="1"/>
          <p:nvPr/>
        </p:nvSpPr>
        <p:spPr>
          <a:xfrm>
            <a:off x="316800" y="177770"/>
            <a:ext cx="4140900" cy="4965730"/>
          </a:xfrm>
          <a:prstGeom prst="rect">
            <a:avLst/>
          </a:prstGeom>
          <a:noFill/>
          <a:ln>
            <a:noFill/>
          </a:ln>
        </p:spPr>
        <p:txBody>
          <a:bodyPr spcFirstLastPara="1" wrap="square" lIns="91425" tIns="45700" rIns="91425" bIns="45700" anchor="t" anchorCtr="0">
            <a:normAutofit fontScale="85000" lnSpcReduction="10000"/>
          </a:bodyPr>
          <a:lstStyle/>
          <a:p>
            <a:pPr marL="114300" marR="0" lvl="0" indent="0" algn="l" rtl="0">
              <a:lnSpc>
                <a:spcPct val="120000"/>
              </a:lnSpc>
              <a:spcBef>
                <a:spcPts val="750"/>
              </a:spcBef>
              <a:spcAft>
                <a:spcPts val="0"/>
              </a:spcAft>
              <a:buClr>
                <a:srgbClr val="000000"/>
              </a:buClr>
              <a:buSzPct val="100000"/>
              <a:buFont typeface="Arial"/>
              <a:buNone/>
            </a:pPr>
            <a:r>
              <a:rPr lang="en-US" sz="2000" b="1" i="0" u="none" strike="noStrike" cap="none" dirty="0">
                <a:solidFill>
                  <a:schemeClr val="accent2"/>
                </a:solidFill>
                <a:latin typeface="Barlow"/>
                <a:ea typeface="Barlow"/>
                <a:cs typeface="Barlow"/>
                <a:sym typeface="Barlow"/>
              </a:rPr>
              <a:t>The landmark Lorna Breen Act has already saved lives and improved the systems in which health workers are educated, trained, and practice by: </a:t>
            </a:r>
            <a:endParaRPr sz="2000" b="0" i="0" u="none" strike="noStrike" cap="none" dirty="0">
              <a:solidFill>
                <a:schemeClr val="accent2"/>
              </a:solidFill>
              <a:latin typeface="Barlow"/>
              <a:ea typeface="Barlow"/>
              <a:cs typeface="Barlow"/>
              <a:sym typeface="Barlow"/>
            </a:endParaRPr>
          </a:p>
          <a:p>
            <a:pPr marL="457200" marR="0" lvl="0" indent="-342900" algn="l" rtl="0">
              <a:lnSpc>
                <a:spcPct val="120000"/>
              </a:lnSpc>
              <a:spcBef>
                <a:spcPts val="750"/>
              </a:spcBef>
              <a:spcAft>
                <a:spcPts val="0"/>
              </a:spcAft>
              <a:buClr>
                <a:schemeClr val="lt2"/>
              </a:buClr>
              <a:buSzPct val="105882"/>
              <a:buFont typeface="Arial"/>
              <a:buChar char="•"/>
            </a:pPr>
            <a:r>
              <a:rPr lang="en-US" sz="2000" b="1" i="0" u="none" strike="noStrike" cap="none" dirty="0">
                <a:solidFill>
                  <a:schemeClr val="accent2"/>
                </a:solidFill>
                <a:latin typeface="Barlow"/>
                <a:ea typeface="Barlow"/>
                <a:cs typeface="Barlow"/>
                <a:sym typeface="Barlow"/>
              </a:rPr>
              <a:t>HRSA Grant Programs: </a:t>
            </a:r>
            <a:r>
              <a:rPr lang="en-US" sz="2000" b="0" i="0" u="none" strike="noStrike" cap="none" dirty="0">
                <a:solidFill>
                  <a:schemeClr val="accent2"/>
                </a:solidFill>
                <a:latin typeface="Barlow"/>
                <a:ea typeface="Barlow"/>
                <a:cs typeface="Barlow"/>
                <a:sym typeface="Barlow"/>
              </a:rPr>
              <a:t>Supporting </a:t>
            </a:r>
            <a:r>
              <a:rPr lang="en-US" sz="2000" b="1" i="0" u="none" strike="noStrike" cap="none" dirty="0">
                <a:solidFill>
                  <a:schemeClr val="dk2"/>
                </a:solidFill>
                <a:latin typeface="Barlow"/>
                <a:ea typeface="Barlow"/>
                <a:cs typeface="Barlow"/>
                <a:sym typeface="Barlow"/>
              </a:rPr>
              <a:t>250,000+ health workers across 44 evidence-informed initiatives</a:t>
            </a:r>
            <a:r>
              <a:rPr lang="en-US" sz="2000" b="0" i="0" u="none" strike="noStrike" cap="none" dirty="0">
                <a:solidFill>
                  <a:schemeClr val="dk2"/>
                </a:solidFill>
                <a:latin typeface="Barlow"/>
                <a:ea typeface="Barlow"/>
                <a:cs typeface="Barlow"/>
                <a:sym typeface="Barlow"/>
              </a:rPr>
              <a:t> </a:t>
            </a:r>
            <a:r>
              <a:rPr lang="en-US" sz="2000" b="0" i="0" u="none" strike="noStrike" cap="none" dirty="0">
                <a:solidFill>
                  <a:schemeClr val="accent2"/>
                </a:solidFill>
                <a:latin typeface="Barlow"/>
                <a:ea typeface="Barlow"/>
                <a:cs typeface="Barlow"/>
                <a:sym typeface="Barlow"/>
              </a:rPr>
              <a:t>at hospitals, health systems, health professions schools, and community organizations </a:t>
            </a:r>
            <a:endParaRPr sz="1400" b="0" i="0" u="none" strike="noStrike" cap="none" dirty="0">
              <a:solidFill>
                <a:srgbClr val="000000"/>
              </a:solidFill>
              <a:latin typeface="Arial"/>
              <a:ea typeface="Arial"/>
              <a:cs typeface="Arial"/>
              <a:sym typeface="Arial"/>
            </a:endParaRPr>
          </a:p>
          <a:p>
            <a:pPr marL="457200" marR="0" lvl="0" indent="-342900" algn="l" rtl="0">
              <a:lnSpc>
                <a:spcPct val="120000"/>
              </a:lnSpc>
              <a:spcBef>
                <a:spcPts val="750"/>
              </a:spcBef>
              <a:spcAft>
                <a:spcPts val="0"/>
              </a:spcAft>
              <a:buClr>
                <a:schemeClr val="lt2"/>
              </a:buClr>
              <a:buSzPct val="105882"/>
              <a:buFont typeface="Arial"/>
              <a:buChar char="•"/>
            </a:pPr>
            <a:r>
              <a:rPr lang="en-US" sz="2000" b="1" i="0" u="none" strike="noStrike" cap="none" dirty="0">
                <a:solidFill>
                  <a:schemeClr val="accent2"/>
                </a:solidFill>
                <a:latin typeface="Barlow"/>
                <a:ea typeface="Barlow"/>
                <a:cs typeface="Barlow"/>
                <a:sym typeface="Barlow"/>
              </a:rPr>
              <a:t>NIOSH/CDC Program: </a:t>
            </a:r>
            <a:r>
              <a:rPr lang="en-US" sz="2000" b="0" i="0" u="none" strike="noStrike" cap="none" dirty="0">
                <a:solidFill>
                  <a:schemeClr val="accent2"/>
                </a:solidFill>
                <a:latin typeface="Barlow"/>
                <a:ea typeface="Barlow"/>
                <a:cs typeface="Barlow"/>
                <a:sym typeface="Barlow"/>
              </a:rPr>
              <a:t>Providing </a:t>
            </a:r>
            <a:r>
              <a:rPr lang="en-US" sz="2000" b="1" i="0" u="none" strike="noStrike" cap="none" dirty="0">
                <a:solidFill>
                  <a:schemeClr val="dk2"/>
                </a:solidFill>
                <a:latin typeface="Barlow"/>
                <a:ea typeface="Barlow"/>
                <a:cs typeface="Barlow"/>
                <a:sym typeface="Barlow"/>
              </a:rPr>
              <a:t>35,000+ healthcare leaders </a:t>
            </a:r>
            <a:r>
              <a:rPr lang="en-US" sz="2000" b="0" i="0" u="none" strike="noStrike" cap="none" dirty="0">
                <a:solidFill>
                  <a:schemeClr val="accent2"/>
                </a:solidFill>
                <a:latin typeface="Barlow"/>
                <a:ea typeface="Barlow"/>
                <a:cs typeface="Barlow"/>
                <a:sym typeface="Barlow"/>
              </a:rPr>
              <a:t>with training and resources</a:t>
            </a:r>
            <a:r>
              <a:rPr lang="en-US" sz="2000" b="1" i="0" u="none" strike="noStrike" cap="none" dirty="0">
                <a:solidFill>
                  <a:schemeClr val="dk2"/>
                </a:solidFill>
                <a:latin typeface="Barlow"/>
                <a:ea typeface="Barlow"/>
                <a:cs typeface="Barlow"/>
                <a:sym typeface="Barlow"/>
              </a:rPr>
              <a:t> </a:t>
            </a:r>
            <a:r>
              <a:rPr lang="en-US" sz="2000" b="0" i="0" u="none" strike="noStrike" cap="none" dirty="0">
                <a:solidFill>
                  <a:schemeClr val="accent2"/>
                </a:solidFill>
                <a:latin typeface="Barlow"/>
                <a:ea typeface="Barlow"/>
                <a:cs typeface="Barlow"/>
                <a:sym typeface="Barlow"/>
              </a:rPr>
              <a:t>to address the specific operational drivers of their workforce’s burnout.</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25BD2FBE-85B7-18EC-7532-EA835BEAB9BF}"/>
              </a:ext>
            </a:extLst>
          </p:cNvPr>
          <p:cNvPicPr>
            <a:picLocks noChangeAspect="1"/>
          </p:cNvPicPr>
          <p:nvPr/>
        </p:nvPicPr>
        <p:blipFill>
          <a:blip r:embed="rId3"/>
          <a:stretch>
            <a:fillRect/>
          </a:stretch>
        </p:blipFill>
        <p:spPr>
          <a:xfrm>
            <a:off x="8020372" y="177770"/>
            <a:ext cx="928930" cy="9289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
          <p:cNvSpPr txBox="1">
            <a:spLocks noGrp="1"/>
          </p:cNvSpPr>
          <p:nvPr>
            <p:ph type="title"/>
          </p:nvPr>
        </p:nvSpPr>
        <p:spPr>
          <a:xfrm>
            <a:off x="447261" y="201604"/>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SzPct val="100000"/>
              <a:buNone/>
            </a:pPr>
            <a:r>
              <a:rPr lang="en-US" sz="3600" dirty="0"/>
              <a:t>National Framework</a:t>
            </a:r>
            <a:br>
              <a:rPr lang="en-US" dirty="0"/>
            </a:br>
            <a:endParaRPr dirty="0"/>
          </a:p>
        </p:txBody>
      </p:sp>
      <p:sp>
        <p:nvSpPr>
          <p:cNvPr id="383" name="Google Shape;383;p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1" i="0" u="none" strike="noStrike" cap="none">
                <a:solidFill>
                  <a:srgbClr val="4C4C4C"/>
                </a:solidFill>
                <a:latin typeface="Arial"/>
                <a:ea typeface="Arial"/>
                <a:cs typeface="Arial"/>
                <a:sym typeface="Arial"/>
              </a:rPr>
              <a:t>14</a:t>
            </a:fld>
            <a:endParaRPr sz="900" b="1" i="0" u="none" strike="noStrike" cap="none" dirty="0">
              <a:solidFill>
                <a:srgbClr val="4C4C4C"/>
              </a:solidFill>
              <a:latin typeface="Arial"/>
              <a:ea typeface="Arial"/>
              <a:cs typeface="Arial"/>
              <a:sym typeface="Arial"/>
            </a:endParaRPr>
          </a:p>
        </p:txBody>
      </p:sp>
      <p:pic>
        <p:nvPicPr>
          <p:cNvPr id="384" name="Google Shape;384;p4" descr="A diagram of a health and public safety work&#10;&#10;Description automatically generated"/>
          <p:cNvPicPr preferRelativeResize="0"/>
          <p:nvPr/>
        </p:nvPicPr>
        <p:blipFill rotWithShape="1">
          <a:blip r:embed="rId3">
            <a:alphaModFix/>
          </a:blip>
          <a:srcRect/>
          <a:stretch/>
        </p:blipFill>
        <p:spPr>
          <a:xfrm>
            <a:off x="269973" y="785831"/>
            <a:ext cx="7171916" cy="4038554"/>
          </a:xfrm>
          <a:prstGeom prst="rect">
            <a:avLst/>
          </a:prstGeom>
          <a:noFill/>
          <a:ln>
            <a:noFill/>
          </a:ln>
        </p:spPr>
      </p:pic>
      <p:pic>
        <p:nvPicPr>
          <p:cNvPr id="385" name="Google Shape;385;p4" descr="Text&#10;&#10;Description automatically generated"/>
          <p:cNvPicPr preferRelativeResize="0"/>
          <p:nvPr/>
        </p:nvPicPr>
        <p:blipFill rotWithShape="1">
          <a:blip r:embed="rId4">
            <a:alphaModFix/>
          </a:blip>
          <a:srcRect/>
          <a:stretch/>
        </p:blipFill>
        <p:spPr>
          <a:xfrm>
            <a:off x="7677476" y="2614950"/>
            <a:ext cx="965378" cy="453308"/>
          </a:xfrm>
          <a:prstGeom prst="rect">
            <a:avLst/>
          </a:prstGeom>
          <a:noFill/>
          <a:ln>
            <a:noFill/>
          </a:ln>
        </p:spPr>
      </p:pic>
      <p:pic>
        <p:nvPicPr>
          <p:cNvPr id="386" name="Google Shape;386;p4" descr="A red and black logo&#10;&#10;Description automatically generated"/>
          <p:cNvPicPr preferRelativeResize="0"/>
          <p:nvPr/>
        </p:nvPicPr>
        <p:blipFill rotWithShape="1">
          <a:blip r:embed="rId5">
            <a:alphaModFix/>
          </a:blip>
          <a:srcRect b="13112"/>
          <a:stretch/>
        </p:blipFill>
        <p:spPr>
          <a:xfrm>
            <a:off x="7906956" y="3669278"/>
            <a:ext cx="543738" cy="436894"/>
          </a:xfrm>
          <a:prstGeom prst="rect">
            <a:avLst/>
          </a:prstGeom>
          <a:noFill/>
          <a:ln>
            <a:noFill/>
          </a:ln>
        </p:spPr>
      </p:pic>
      <p:pic>
        <p:nvPicPr>
          <p:cNvPr id="387" name="Google Shape;387;p4"/>
          <p:cNvPicPr preferRelativeResize="0"/>
          <p:nvPr/>
        </p:nvPicPr>
        <p:blipFill rotWithShape="1">
          <a:blip r:embed="rId6">
            <a:alphaModFix/>
          </a:blip>
          <a:srcRect/>
          <a:stretch/>
        </p:blipFill>
        <p:spPr>
          <a:xfrm>
            <a:off x="7663913" y="3178463"/>
            <a:ext cx="1032826" cy="380609"/>
          </a:xfrm>
          <a:prstGeom prst="rect">
            <a:avLst/>
          </a:prstGeom>
          <a:noFill/>
          <a:ln>
            <a:noFill/>
          </a:ln>
        </p:spPr>
      </p:pic>
      <p:pic>
        <p:nvPicPr>
          <p:cNvPr id="388" name="Google Shape;388;p4"/>
          <p:cNvPicPr preferRelativeResize="0"/>
          <p:nvPr/>
        </p:nvPicPr>
        <p:blipFill rotWithShape="1">
          <a:blip r:embed="rId7">
            <a:alphaModFix/>
          </a:blip>
          <a:srcRect/>
          <a:stretch/>
        </p:blipFill>
        <p:spPr>
          <a:xfrm>
            <a:off x="7662413" y="4222123"/>
            <a:ext cx="1032826" cy="634012"/>
          </a:xfrm>
          <a:prstGeom prst="rect">
            <a:avLst/>
          </a:prstGeom>
          <a:noFill/>
          <a:ln>
            <a:noFill/>
          </a:ln>
        </p:spPr>
      </p:pic>
      <p:pic>
        <p:nvPicPr>
          <p:cNvPr id="389" name="Google Shape;389;p4" descr="A logo with blue and yellow gears&#10;&#10;Description automatically generated"/>
          <p:cNvPicPr preferRelativeResize="0"/>
          <p:nvPr/>
        </p:nvPicPr>
        <p:blipFill rotWithShape="1">
          <a:blip r:embed="rId8">
            <a:alphaModFix/>
          </a:blip>
          <a:srcRect/>
          <a:stretch/>
        </p:blipFill>
        <p:spPr>
          <a:xfrm>
            <a:off x="7380135" y="1005107"/>
            <a:ext cx="1493892" cy="1493892"/>
          </a:xfrm>
          <a:prstGeom prst="rect">
            <a:avLst/>
          </a:prstGeom>
          <a:noFill/>
          <a:ln>
            <a:noFill/>
          </a:ln>
        </p:spPr>
      </p:pic>
      <p:cxnSp>
        <p:nvCxnSpPr>
          <p:cNvPr id="390" name="Google Shape;390;p4"/>
          <p:cNvCxnSpPr/>
          <p:nvPr/>
        </p:nvCxnSpPr>
        <p:spPr>
          <a:xfrm>
            <a:off x="7677476" y="2525512"/>
            <a:ext cx="965378" cy="0"/>
          </a:xfrm>
          <a:prstGeom prst="straightConnector1">
            <a:avLst/>
          </a:prstGeom>
          <a:noFill/>
          <a:ln w="28575" cap="flat" cmpd="sng">
            <a:solidFill>
              <a:schemeClr val="lt2"/>
            </a:solidFill>
            <a:prstDash val="solid"/>
            <a:round/>
            <a:headEnd type="none" w="sm" len="sm"/>
            <a:tailEnd type="none" w="sm" len="sm"/>
          </a:ln>
        </p:spPr>
      </p:cxnSp>
      <p:sp>
        <p:nvSpPr>
          <p:cNvPr id="2" name="Footer Placeholder 1">
            <a:extLst>
              <a:ext uri="{FF2B5EF4-FFF2-40B4-BE49-F238E27FC236}">
                <a16:creationId xmlns:a16="http://schemas.microsoft.com/office/drawing/2014/main" id="{FA1C1C2D-38AA-0CA5-E4CF-3D436F22E9B6}"/>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
          <p:cNvSpPr txBox="1">
            <a:spLocks noGrp="1"/>
          </p:cNvSpPr>
          <p:nvPr>
            <p:ph type="title"/>
          </p:nvPr>
        </p:nvSpPr>
        <p:spPr>
          <a:xfrm>
            <a:off x="447261" y="201604"/>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SzPct val="100000"/>
              <a:buNone/>
            </a:pPr>
            <a:r>
              <a:rPr lang="en-US" sz="3600" dirty="0"/>
              <a:t>Strategies: Creating Better Working &amp; Learning Environments</a:t>
            </a:r>
            <a:br>
              <a:rPr lang="en-US" dirty="0"/>
            </a:br>
            <a:endParaRPr dirty="0"/>
          </a:p>
        </p:txBody>
      </p:sp>
      <p:sp>
        <p:nvSpPr>
          <p:cNvPr id="396" name="Google Shape;396;p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1" i="0" u="none" strike="noStrike" cap="none">
                <a:solidFill>
                  <a:srgbClr val="4C4C4C"/>
                </a:solidFill>
                <a:latin typeface="Arial"/>
                <a:ea typeface="Arial"/>
                <a:cs typeface="Arial"/>
                <a:sym typeface="Arial"/>
              </a:rPr>
              <a:t>15</a:t>
            </a:fld>
            <a:endParaRPr sz="900" b="1" i="0" u="none" strike="noStrike" cap="none" dirty="0">
              <a:solidFill>
                <a:srgbClr val="4C4C4C"/>
              </a:solidFill>
              <a:latin typeface="Arial"/>
              <a:ea typeface="Arial"/>
              <a:cs typeface="Arial"/>
              <a:sym typeface="Arial"/>
            </a:endParaRPr>
          </a:p>
        </p:txBody>
      </p:sp>
      <p:pic>
        <p:nvPicPr>
          <p:cNvPr id="397" name="Google Shape;397;p6" descr="Text&#10;&#10;Description automatically generated"/>
          <p:cNvPicPr preferRelativeResize="0"/>
          <p:nvPr/>
        </p:nvPicPr>
        <p:blipFill rotWithShape="1">
          <a:blip r:embed="rId3">
            <a:alphaModFix/>
          </a:blip>
          <a:srcRect/>
          <a:stretch/>
        </p:blipFill>
        <p:spPr>
          <a:xfrm>
            <a:off x="4805382" y="4323844"/>
            <a:ext cx="965378" cy="453308"/>
          </a:xfrm>
          <a:prstGeom prst="rect">
            <a:avLst/>
          </a:prstGeom>
          <a:noFill/>
          <a:ln>
            <a:noFill/>
          </a:ln>
        </p:spPr>
      </p:pic>
      <p:pic>
        <p:nvPicPr>
          <p:cNvPr id="398" name="Google Shape;398;p6" descr="A red and black logo&#10;&#10;Description automatically generated"/>
          <p:cNvPicPr preferRelativeResize="0"/>
          <p:nvPr/>
        </p:nvPicPr>
        <p:blipFill rotWithShape="1">
          <a:blip r:embed="rId4">
            <a:alphaModFix/>
          </a:blip>
          <a:srcRect b="13112"/>
          <a:stretch/>
        </p:blipFill>
        <p:spPr>
          <a:xfrm>
            <a:off x="7192629" y="4323844"/>
            <a:ext cx="543738" cy="436894"/>
          </a:xfrm>
          <a:prstGeom prst="rect">
            <a:avLst/>
          </a:prstGeom>
          <a:noFill/>
          <a:ln>
            <a:noFill/>
          </a:ln>
        </p:spPr>
      </p:pic>
      <p:pic>
        <p:nvPicPr>
          <p:cNvPr id="399" name="Google Shape;399;p6"/>
          <p:cNvPicPr preferRelativeResize="0"/>
          <p:nvPr/>
        </p:nvPicPr>
        <p:blipFill rotWithShape="1">
          <a:blip r:embed="rId5">
            <a:alphaModFix/>
          </a:blip>
          <a:srcRect/>
          <a:stretch/>
        </p:blipFill>
        <p:spPr>
          <a:xfrm>
            <a:off x="5967718" y="4360193"/>
            <a:ext cx="1032826" cy="380609"/>
          </a:xfrm>
          <a:prstGeom prst="rect">
            <a:avLst/>
          </a:prstGeom>
          <a:noFill/>
          <a:ln>
            <a:noFill/>
          </a:ln>
        </p:spPr>
      </p:pic>
      <p:pic>
        <p:nvPicPr>
          <p:cNvPr id="400" name="Google Shape;400;p6"/>
          <p:cNvPicPr preferRelativeResize="0"/>
          <p:nvPr/>
        </p:nvPicPr>
        <p:blipFill rotWithShape="1">
          <a:blip r:embed="rId6">
            <a:alphaModFix/>
          </a:blip>
          <a:srcRect/>
          <a:stretch/>
        </p:blipFill>
        <p:spPr>
          <a:xfrm>
            <a:off x="7928452" y="4233491"/>
            <a:ext cx="1032826" cy="634012"/>
          </a:xfrm>
          <a:prstGeom prst="rect">
            <a:avLst/>
          </a:prstGeom>
          <a:noFill/>
          <a:ln>
            <a:noFill/>
          </a:ln>
        </p:spPr>
      </p:pic>
      <p:pic>
        <p:nvPicPr>
          <p:cNvPr id="401" name="Google Shape;401;p6" descr="A logo with blue and yellow gears&#10;&#10;Description automatically generated"/>
          <p:cNvPicPr preferRelativeResize="0"/>
          <p:nvPr/>
        </p:nvPicPr>
        <p:blipFill rotWithShape="1">
          <a:blip r:embed="rId7">
            <a:alphaModFix/>
          </a:blip>
          <a:srcRect/>
          <a:stretch/>
        </p:blipFill>
        <p:spPr>
          <a:xfrm>
            <a:off x="3674548" y="4079832"/>
            <a:ext cx="852566" cy="852566"/>
          </a:xfrm>
          <a:prstGeom prst="rect">
            <a:avLst/>
          </a:prstGeom>
          <a:noFill/>
          <a:ln>
            <a:noFill/>
          </a:ln>
        </p:spPr>
      </p:pic>
      <p:cxnSp>
        <p:nvCxnSpPr>
          <p:cNvPr id="402" name="Google Shape;402;p6"/>
          <p:cNvCxnSpPr/>
          <p:nvPr/>
        </p:nvCxnSpPr>
        <p:spPr>
          <a:xfrm>
            <a:off x="4608698" y="4148049"/>
            <a:ext cx="0" cy="779762"/>
          </a:xfrm>
          <a:prstGeom prst="straightConnector1">
            <a:avLst/>
          </a:prstGeom>
          <a:noFill/>
          <a:ln w="28575" cap="flat" cmpd="sng">
            <a:solidFill>
              <a:schemeClr val="lt2"/>
            </a:solidFill>
            <a:prstDash val="solid"/>
            <a:round/>
            <a:headEnd type="none" w="sm" len="sm"/>
            <a:tailEnd type="none" w="sm" len="sm"/>
          </a:ln>
        </p:spPr>
      </p:cxnSp>
      <p:pic>
        <p:nvPicPr>
          <p:cNvPr id="403" name="Google Shape;403;p6"/>
          <p:cNvPicPr preferRelativeResize="0"/>
          <p:nvPr/>
        </p:nvPicPr>
        <p:blipFill rotWithShape="1">
          <a:blip r:embed="rId8">
            <a:alphaModFix/>
          </a:blip>
          <a:srcRect t="33007" b="-1"/>
          <a:stretch/>
        </p:blipFill>
        <p:spPr>
          <a:xfrm>
            <a:off x="0" y="1275630"/>
            <a:ext cx="9144000" cy="2773183"/>
          </a:xfrm>
          <a:prstGeom prst="rect">
            <a:avLst/>
          </a:prstGeom>
          <a:noFill/>
          <a:ln>
            <a:noFill/>
          </a:ln>
        </p:spPr>
      </p:pic>
      <p:sp>
        <p:nvSpPr>
          <p:cNvPr id="2" name="Footer Placeholder 1">
            <a:extLst>
              <a:ext uri="{FF2B5EF4-FFF2-40B4-BE49-F238E27FC236}">
                <a16:creationId xmlns:a16="http://schemas.microsoft.com/office/drawing/2014/main" id="{FBD21BA1-39DE-448F-A115-AE81A64324F1}"/>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
          <p:cNvSpPr txBox="1">
            <a:spLocks noGrp="1"/>
          </p:cNvSpPr>
          <p:nvPr>
            <p:ph type="title"/>
          </p:nvPr>
        </p:nvSpPr>
        <p:spPr>
          <a:xfrm>
            <a:off x="249942" y="186145"/>
            <a:ext cx="4062413" cy="920344"/>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000"/>
              <a:buNone/>
            </a:pPr>
            <a:r>
              <a:rPr lang="en-US" sz="3200" dirty="0">
                <a:solidFill>
                  <a:schemeClr val="dk2"/>
                </a:solidFill>
              </a:rPr>
              <a:t>Strategies In Action Across 24 States</a:t>
            </a:r>
            <a:endParaRPr dirty="0"/>
          </a:p>
        </p:txBody>
      </p:sp>
      <p:sp>
        <p:nvSpPr>
          <p:cNvPr id="411" name="Google Shape;411;p7"/>
          <p:cNvSpPr txBox="1">
            <a:spLocks noGrp="1"/>
          </p:cNvSpPr>
          <p:nvPr>
            <p:ph type="body" idx="4294967295"/>
          </p:nvPr>
        </p:nvSpPr>
        <p:spPr>
          <a:xfrm>
            <a:off x="322263" y="1038753"/>
            <a:ext cx="3990092" cy="3421062"/>
          </a:xfrm>
          <a:prstGeom prst="rect">
            <a:avLst/>
          </a:prstGeom>
          <a:noFill/>
          <a:ln>
            <a:noFill/>
          </a:ln>
        </p:spPr>
        <p:txBody>
          <a:bodyPr spcFirstLastPara="1" wrap="square" lIns="91425" tIns="91425" rIns="91425" bIns="91425" anchor="t" anchorCtr="0">
            <a:normAutofit/>
          </a:bodyPr>
          <a:lstStyle/>
          <a:p>
            <a:pPr marL="457200" lvl="0" indent="-355600" algn="l" rtl="0">
              <a:lnSpc>
                <a:spcPct val="90000"/>
              </a:lnSpc>
              <a:spcBef>
                <a:spcPts val="750"/>
              </a:spcBef>
              <a:spcAft>
                <a:spcPts val="0"/>
              </a:spcAft>
              <a:buSzPts val="2000"/>
              <a:buFont typeface="Arial"/>
              <a:buChar char="•"/>
            </a:pPr>
            <a:r>
              <a:rPr lang="en-US" dirty="0"/>
              <a:t>86% of grantees instituted wellbeing programs</a:t>
            </a:r>
            <a:endParaRPr dirty="0"/>
          </a:p>
          <a:p>
            <a:pPr marL="457200" lvl="0" indent="-355600" algn="l" rtl="0">
              <a:lnSpc>
                <a:spcPct val="90000"/>
              </a:lnSpc>
              <a:spcBef>
                <a:spcPts val="750"/>
              </a:spcBef>
              <a:spcAft>
                <a:spcPts val="0"/>
              </a:spcAft>
              <a:buSzPts val="2000"/>
              <a:buFont typeface="Arial"/>
              <a:buChar char="•"/>
            </a:pPr>
            <a:r>
              <a:rPr lang="en-US" dirty="0"/>
              <a:t>70% of grantees provided peer and crisis support</a:t>
            </a:r>
            <a:endParaRPr dirty="0"/>
          </a:p>
          <a:p>
            <a:pPr marL="457200" lvl="0" indent="-355600" algn="l" rtl="0">
              <a:lnSpc>
                <a:spcPct val="90000"/>
              </a:lnSpc>
              <a:spcBef>
                <a:spcPts val="750"/>
              </a:spcBef>
              <a:spcAft>
                <a:spcPts val="0"/>
              </a:spcAft>
              <a:buSzPts val="2000"/>
              <a:buFont typeface="Arial"/>
              <a:buChar char="•"/>
            </a:pPr>
            <a:r>
              <a:rPr lang="en-US" dirty="0"/>
              <a:t>55% of grantees offered mental health services</a:t>
            </a:r>
            <a:endParaRPr dirty="0"/>
          </a:p>
          <a:p>
            <a:pPr marL="457200" lvl="0" indent="-355600" algn="l" rtl="0">
              <a:lnSpc>
                <a:spcPct val="90000"/>
              </a:lnSpc>
              <a:spcBef>
                <a:spcPts val="750"/>
              </a:spcBef>
              <a:spcAft>
                <a:spcPts val="0"/>
              </a:spcAft>
              <a:buSzPts val="2000"/>
              <a:buFont typeface="Arial"/>
              <a:buChar char="•"/>
            </a:pPr>
            <a:r>
              <a:rPr lang="en-US" dirty="0"/>
              <a:t>34% of grantees redesigned workloads and workflows</a:t>
            </a:r>
            <a:endParaRPr dirty="0"/>
          </a:p>
          <a:p>
            <a:pPr marL="457200" marR="0" lvl="0" indent="-228600" algn="l" rtl="0">
              <a:lnSpc>
                <a:spcPct val="90000"/>
              </a:lnSpc>
              <a:spcBef>
                <a:spcPts val="750"/>
              </a:spcBef>
              <a:spcAft>
                <a:spcPts val="0"/>
              </a:spcAft>
              <a:buClr>
                <a:schemeClr val="lt2"/>
              </a:buClr>
              <a:buSzPts val="2000"/>
              <a:buFont typeface="Arial"/>
              <a:buNone/>
            </a:pPr>
            <a:endParaRPr dirty="0"/>
          </a:p>
        </p:txBody>
      </p:sp>
      <p:sp>
        <p:nvSpPr>
          <p:cNvPr id="412" name="Google Shape;412;p7"/>
          <p:cNvSpPr txBox="1">
            <a:spLocks noGrp="1"/>
          </p:cNvSpPr>
          <p:nvPr>
            <p:ph type="body" idx="4294967295"/>
          </p:nvPr>
        </p:nvSpPr>
        <p:spPr>
          <a:xfrm>
            <a:off x="4730043" y="186144"/>
            <a:ext cx="4091693" cy="2385605"/>
          </a:xfrm>
          <a:prstGeom prst="rect">
            <a:avLst/>
          </a:prstGeom>
          <a:noFill/>
          <a:ln>
            <a:noFill/>
          </a:ln>
        </p:spPr>
        <p:txBody>
          <a:bodyPr spcFirstLastPara="1" wrap="square" lIns="91425" tIns="91425" rIns="91425" bIns="91425" anchor="t" anchorCtr="0">
            <a:normAutofit/>
          </a:bodyPr>
          <a:lstStyle/>
          <a:p>
            <a:pPr marL="114300" lvl="0" indent="0" algn="l" rtl="0">
              <a:lnSpc>
                <a:spcPct val="90000"/>
              </a:lnSpc>
              <a:spcBef>
                <a:spcPts val="750"/>
              </a:spcBef>
              <a:spcAft>
                <a:spcPts val="0"/>
              </a:spcAft>
              <a:buClr>
                <a:schemeClr val="dk2"/>
              </a:buClr>
              <a:buSzPts val="2000"/>
              <a:buNone/>
            </a:pPr>
            <a:r>
              <a:rPr lang="en-US" b="1" dirty="0"/>
              <a:t>Some grantees: </a:t>
            </a:r>
            <a:endParaRPr dirty="0"/>
          </a:p>
          <a:p>
            <a:pPr marL="457200" lvl="0" indent="-355600" algn="l" rtl="0">
              <a:lnSpc>
                <a:spcPct val="90000"/>
              </a:lnSpc>
              <a:spcBef>
                <a:spcPts val="750"/>
              </a:spcBef>
              <a:spcAft>
                <a:spcPts val="0"/>
              </a:spcAft>
              <a:buClr>
                <a:schemeClr val="dk2"/>
              </a:buClr>
              <a:buSzPts val="2000"/>
              <a:buFont typeface="Arial"/>
              <a:buChar char="•"/>
            </a:pPr>
            <a:r>
              <a:rPr lang="en-US" b="1" dirty="0"/>
              <a:t>Reduced burnout by 37%</a:t>
            </a:r>
            <a:endParaRPr dirty="0"/>
          </a:p>
          <a:p>
            <a:pPr marL="457200" lvl="0" indent="-355600" algn="l" rtl="0">
              <a:lnSpc>
                <a:spcPct val="90000"/>
              </a:lnSpc>
              <a:spcBef>
                <a:spcPts val="750"/>
              </a:spcBef>
              <a:spcAft>
                <a:spcPts val="0"/>
              </a:spcAft>
              <a:buClr>
                <a:schemeClr val="dk2"/>
              </a:buClr>
              <a:buSzPts val="2000"/>
              <a:buFont typeface="Arial"/>
              <a:buChar char="•"/>
            </a:pPr>
            <a:r>
              <a:rPr lang="en-US" b="1" dirty="0"/>
              <a:t>Lowered turnover by 35%</a:t>
            </a:r>
            <a:endParaRPr dirty="0"/>
          </a:p>
          <a:p>
            <a:pPr marL="457200" lvl="0" indent="-355600" algn="l" rtl="0">
              <a:lnSpc>
                <a:spcPct val="90000"/>
              </a:lnSpc>
              <a:spcBef>
                <a:spcPts val="750"/>
              </a:spcBef>
              <a:spcAft>
                <a:spcPts val="0"/>
              </a:spcAft>
              <a:buClr>
                <a:schemeClr val="dk2"/>
              </a:buClr>
              <a:buSzPts val="2000"/>
              <a:buFont typeface="Arial"/>
              <a:buChar char="•"/>
            </a:pPr>
            <a:r>
              <a:rPr lang="en-US" b="1" dirty="0"/>
              <a:t>Decreased mental health conditions by 50%</a:t>
            </a:r>
            <a:endParaRPr dirty="0"/>
          </a:p>
        </p:txBody>
      </p:sp>
      <p:pic>
        <p:nvPicPr>
          <p:cNvPr id="413" name="Google Shape;413;p7"/>
          <p:cNvPicPr preferRelativeResize="0"/>
          <p:nvPr/>
        </p:nvPicPr>
        <p:blipFill rotWithShape="1">
          <a:blip r:embed="rId3">
            <a:alphaModFix/>
          </a:blip>
          <a:srcRect/>
          <a:stretch/>
        </p:blipFill>
        <p:spPr>
          <a:xfrm>
            <a:off x="5983112" y="3019602"/>
            <a:ext cx="1953242" cy="1953242"/>
          </a:xfrm>
          <a:prstGeom prst="rect">
            <a:avLst/>
          </a:prstGeom>
          <a:noFill/>
          <a:ln>
            <a:noFill/>
          </a:ln>
        </p:spPr>
      </p:pic>
      <p:pic>
        <p:nvPicPr>
          <p:cNvPr id="414" name="Google Shape;414;p7" descr="A logo with blue and yellow gears&#10;&#10;Description automatically generated"/>
          <p:cNvPicPr preferRelativeResize="0"/>
          <p:nvPr/>
        </p:nvPicPr>
        <p:blipFill rotWithShape="1">
          <a:blip r:embed="rId4">
            <a:alphaModFix/>
          </a:blip>
          <a:srcRect/>
          <a:stretch/>
        </p:blipFill>
        <p:spPr>
          <a:xfrm>
            <a:off x="3002843" y="3570750"/>
            <a:ext cx="1560139" cy="1560139"/>
          </a:xfrm>
          <a:prstGeom prst="rect">
            <a:avLst/>
          </a:prstGeom>
          <a:noFill/>
          <a:ln>
            <a:noFill/>
          </a:ln>
        </p:spPr>
      </p:pic>
      <p:sp>
        <p:nvSpPr>
          <p:cNvPr id="415" name="Google Shape;415;p7"/>
          <p:cNvSpPr txBox="1"/>
          <p:nvPr/>
        </p:nvSpPr>
        <p:spPr>
          <a:xfrm>
            <a:off x="4730043" y="2305029"/>
            <a:ext cx="457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chemeClr val="accent2"/>
                </a:solidFill>
                <a:latin typeface="Arial"/>
                <a:ea typeface="Arial"/>
                <a:cs typeface="Arial"/>
                <a:sym typeface="Arial"/>
              </a:rPr>
              <a:t>Explore the Framework, </a:t>
            </a:r>
            <a:endParaRPr dirty="0"/>
          </a:p>
          <a:p>
            <a:pPr marL="0" marR="0" lvl="0" indent="0" algn="ctr" rtl="0">
              <a:lnSpc>
                <a:spcPct val="100000"/>
              </a:lnSpc>
              <a:spcBef>
                <a:spcPts val="0"/>
              </a:spcBef>
              <a:spcAft>
                <a:spcPts val="0"/>
              </a:spcAft>
              <a:buNone/>
            </a:pPr>
            <a:r>
              <a:rPr lang="en-US" sz="2000" b="1" i="0" u="none" strike="noStrike" cap="none" dirty="0">
                <a:solidFill>
                  <a:schemeClr val="accent2"/>
                </a:solidFill>
                <a:latin typeface="Arial"/>
                <a:ea typeface="Arial"/>
                <a:cs typeface="Arial"/>
                <a:sym typeface="Arial"/>
              </a:rPr>
              <a:t>Strategies, &amp; Grantee Spotlights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9"/>
          <p:cNvSpPr txBox="1">
            <a:spLocks noGrp="1"/>
          </p:cNvSpPr>
          <p:nvPr>
            <p:ph type="title"/>
          </p:nvPr>
        </p:nvSpPr>
        <p:spPr>
          <a:xfrm>
            <a:off x="249942" y="379707"/>
            <a:ext cx="4062413" cy="726781"/>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000"/>
              <a:buNone/>
            </a:pPr>
            <a:r>
              <a:rPr lang="en-US" sz="3200" dirty="0">
                <a:solidFill>
                  <a:schemeClr val="dk2"/>
                </a:solidFill>
              </a:rPr>
              <a:t>GAO Report </a:t>
            </a:r>
            <a:endParaRPr dirty="0"/>
          </a:p>
        </p:txBody>
      </p:sp>
      <p:sp>
        <p:nvSpPr>
          <p:cNvPr id="423" name="Google Shape;423;p9"/>
          <p:cNvSpPr txBox="1">
            <a:spLocks noGrp="1"/>
          </p:cNvSpPr>
          <p:nvPr>
            <p:ph type="body" idx="4294967295"/>
          </p:nvPr>
        </p:nvSpPr>
        <p:spPr>
          <a:xfrm>
            <a:off x="322263" y="1038753"/>
            <a:ext cx="3990092" cy="3918602"/>
          </a:xfrm>
          <a:prstGeom prst="rect">
            <a:avLst/>
          </a:prstGeom>
          <a:noFill/>
          <a:ln>
            <a:noFill/>
          </a:ln>
        </p:spPr>
        <p:txBody>
          <a:bodyPr spcFirstLastPara="1" wrap="square" lIns="91425" tIns="91425" rIns="91425" bIns="91425" anchor="t" anchorCtr="0">
            <a:normAutofit/>
          </a:bodyPr>
          <a:lstStyle/>
          <a:p>
            <a:pPr marL="457200" lvl="0" indent="-355600" algn="l" rtl="0">
              <a:lnSpc>
                <a:spcPct val="90000"/>
              </a:lnSpc>
              <a:spcBef>
                <a:spcPts val="750"/>
              </a:spcBef>
              <a:spcAft>
                <a:spcPts val="0"/>
              </a:spcAft>
              <a:buSzPts val="2000"/>
              <a:buFont typeface="Arial"/>
              <a:buChar char="•"/>
            </a:pPr>
            <a:r>
              <a:rPr lang="en-US" dirty="0"/>
              <a:t>Grantees demonstrated </a:t>
            </a:r>
            <a:r>
              <a:rPr lang="en-US" b="1" dirty="0"/>
              <a:t>higher retention </a:t>
            </a:r>
            <a:r>
              <a:rPr lang="en-US" dirty="0"/>
              <a:t>than non-participants</a:t>
            </a:r>
            <a:endParaRPr dirty="0"/>
          </a:p>
          <a:p>
            <a:pPr marL="457200" lvl="0" indent="-355600" algn="l" rtl="0">
              <a:lnSpc>
                <a:spcPct val="90000"/>
              </a:lnSpc>
              <a:spcBef>
                <a:spcPts val="750"/>
              </a:spcBef>
              <a:spcAft>
                <a:spcPts val="0"/>
              </a:spcAft>
              <a:buSzPts val="2000"/>
              <a:buFont typeface="Arial"/>
              <a:buChar char="•"/>
            </a:pPr>
            <a:r>
              <a:rPr lang="en-US" dirty="0"/>
              <a:t>Grantees reported </a:t>
            </a:r>
            <a:r>
              <a:rPr lang="en-US" b="1" dirty="0"/>
              <a:t>reduced</a:t>
            </a:r>
            <a:r>
              <a:rPr lang="en-US" dirty="0"/>
              <a:t> symptoms of </a:t>
            </a:r>
            <a:r>
              <a:rPr lang="en-US" b="1" dirty="0"/>
              <a:t>depression</a:t>
            </a:r>
            <a:r>
              <a:rPr lang="en-US" dirty="0"/>
              <a:t> and </a:t>
            </a:r>
            <a:r>
              <a:rPr lang="en-US" b="1" dirty="0"/>
              <a:t>anxiety</a:t>
            </a:r>
            <a:endParaRPr dirty="0"/>
          </a:p>
          <a:p>
            <a:pPr marL="457200" lvl="0" indent="-355600" algn="l" rtl="0">
              <a:lnSpc>
                <a:spcPct val="90000"/>
              </a:lnSpc>
              <a:spcBef>
                <a:spcPts val="750"/>
              </a:spcBef>
              <a:spcAft>
                <a:spcPts val="0"/>
              </a:spcAft>
              <a:buSzPts val="2000"/>
              <a:buFont typeface="Arial"/>
              <a:buChar char="•"/>
            </a:pPr>
            <a:r>
              <a:rPr lang="en-US" dirty="0"/>
              <a:t>Identified a significant increase in </a:t>
            </a:r>
            <a:r>
              <a:rPr lang="en-US" b="1" dirty="0"/>
              <a:t>burnout rates</a:t>
            </a:r>
            <a:r>
              <a:rPr lang="en-US" dirty="0"/>
              <a:t> 32% in 2018 to </a:t>
            </a:r>
            <a:r>
              <a:rPr lang="en-US" b="1" dirty="0"/>
              <a:t>46%</a:t>
            </a:r>
            <a:r>
              <a:rPr lang="en-US" dirty="0"/>
              <a:t> in 2022</a:t>
            </a:r>
            <a:endParaRPr dirty="0"/>
          </a:p>
          <a:p>
            <a:pPr marL="457200" lvl="0" indent="-355600" algn="l" rtl="0">
              <a:lnSpc>
                <a:spcPct val="90000"/>
              </a:lnSpc>
              <a:spcBef>
                <a:spcPts val="750"/>
              </a:spcBef>
              <a:spcAft>
                <a:spcPts val="0"/>
              </a:spcAft>
              <a:buSzPts val="2000"/>
              <a:buFont typeface="Arial"/>
              <a:buChar char="•"/>
            </a:pPr>
            <a:r>
              <a:rPr lang="en-US" dirty="0"/>
              <a:t>Burnout is a </a:t>
            </a:r>
            <a:r>
              <a:rPr lang="en-US" b="1" dirty="0"/>
              <a:t>long-term threat </a:t>
            </a:r>
            <a:r>
              <a:rPr lang="en-US" dirty="0"/>
              <a:t>to healthcare system</a:t>
            </a:r>
            <a:endParaRPr dirty="0"/>
          </a:p>
          <a:p>
            <a:pPr marL="457200" marR="0" lvl="0" indent="-228600" algn="l" rtl="0">
              <a:lnSpc>
                <a:spcPct val="90000"/>
              </a:lnSpc>
              <a:spcBef>
                <a:spcPts val="750"/>
              </a:spcBef>
              <a:spcAft>
                <a:spcPts val="0"/>
              </a:spcAft>
              <a:buClr>
                <a:schemeClr val="lt2"/>
              </a:buClr>
              <a:buSzPts val="2000"/>
              <a:buFont typeface="Arial"/>
              <a:buNone/>
            </a:pPr>
            <a:endParaRPr dirty="0"/>
          </a:p>
        </p:txBody>
      </p:sp>
      <p:sp>
        <p:nvSpPr>
          <p:cNvPr id="424" name="Google Shape;424;p9"/>
          <p:cNvSpPr txBox="1">
            <a:spLocks noGrp="1"/>
          </p:cNvSpPr>
          <p:nvPr>
            <p:ph type="body" idx="4294967295"/>
          </p:nvPr>
        </p:nvSpPr>
        <p:spPr>
          <a:xfrm>
            <a:off x="4831646" y="263471"/>
            <a:ext cx="3960811" cy="4846692"/>
          </a:xfrm>
          <a:prstGeom prst="rect">
            <a:avLst/>
          </a:prstGeom>
          <a:noFill/>
          <a:ln>
            <a:noFill/>
          </a:ln>
        </p:spPr>
        <p:txBody>
          <a:bodyPr spcFirstLastPara="1" wrap="square" lIns="91425" tIns="91425" rIns="91425" bIns="91425" anchor="t" anchorCtr="0">
            <a:normAutofit/>
          </a:bodyPr>
          <a:lstStyle/>
          <a:p>
            <a:pPr marL="114300" lvl="0" indent="0" algn="ctr" rtl="0">
              <a:lnSpc>
                <a:spcPct val="90000"/>
              </a:lnSpc>
              <a:spcBef>
                <a:spcPts val="750"/>
              </a:spcBef>
              <a:spcAft>
                <a:spcPts val="0"/>
              </a:spcAft>
              <a:buClr>
                <a:schemeClr val="dk2"/>
              </a:buClr>
              <a:buSzPts val="2000"/>
              <a:buNone/>
            </a:pPr>
            <a:r>
              <a:rPr lang="en-US" b="1" dirty="0"/>
              <a:t>Lorna Breen Act Programs </a:t>
            </a:r>
            <a:endParaRPr dirty="0"/>
          </a:p>
          <a:p>
            <a:pPr marL="114300" lvl="0" indent="0" algn="l" rtl="0">
              <a:lnSpc>
                <a:spcPct val="90000"/>
              </a:lnSpc>
              <a:spcBef>
                <a:spcPts val="750"/>
              </a:spcBef>
              <a:spcAft>
                <a:spcPts val="0"/>
              </a:spcAft>
              <a:buClr>
                <a:schemeClr val="dk2"/>
              </a:buClr>
              <a:buSzPts val="2000"/>
              <a:buNone/>
            </a:pPr>
            <a:endParaRPr b="1" dirty="0"/>
          </a:p>
          <a:p>
            <a:pPr marL="114300" lvl="0" indent="0" algn="l" rtl="0">
              <a:lnSpc>
                <a:spcPct val="90000"/>
              </a:lnSpc>
              <a:spcBef>
                <a:spcPts val="750"/>
              </a:spcBef>
              <a:spcAft>
                <a:spcPts val="0"/>
              </a:spcAft>
              <a:buClr>
                <a:schemeClr val="dk2"/>
              </a:buClr>
              <a:buSzPts val="2000"/>
              <a:buNone/>
            </a:pPr>
            <a:r>
              <a:rPr lang="en-US" b="1" dirty="0"/>
              <a:t>Direct Impact on Workforce Retention and Stability</a:t>
            </a:r>
            <a:endParaRPr dirty="0"/>
          </a:p>
          <a:p>
            <a:pPr marL="114300" lvl="0" indent="0" algn="l" rtl="0">
              <a:lnSpc>
                <a:spcPct val="90000"/>
              </a:lnSpc>
              <a:spcBef>
                <a:spcPts val="750"/>
              </a:spcBef>
              <a:spcAft>
                <a:spcPts val="0"/>
              </a:spcAft>
              <a:buClr>
                <a:schemeClr val="dk2"/>
              </a:buClr>
              <a:buSzPts val="2000"/>
              <a:buNone/>
            </a:pPr>
            <a:endParaRPr b="1" dirty="0"/>
          </a:p>
          <a:p>
            <a:pPr marL="114300" lvl="0" indent="0" algn="l" rtl="0">
              <a:lnSpc>
                <a:spcPct val="90000"/>
              </a:lnSpc>
              <a:spcBef>
                <a:spcPts val="750"/>
              </a:spcBef>
              <a:spcAft>
                <a:spcPts val="0"/>
              </a:spcAft>
              <a:buClr>
                <a:schemeClr val="dk2"/>
              </a:buClr>
              <a:buSzPts val="2000"/>
              <a:buNone/>
            </a:pPr>
            <a:r>
              <a:rPr lang="en-US" b="1" dirty="0"/>
              <a:t>Evidence-Based Clinical Improvement in Mental Health</a:t>
            </a:r>
            <a:endParaRPr dirty="0"/>
          </a:p>
          <a:p>
            <a:pPr marL="114300" lvl="0" indent="0" algn="l" rtl="0">
              <a:lnSpc>
                <a:spcPct val="90000"/>
              </a:lnSpc>
              <a:spcBef>
                <a:spcPts val="750"/>
              </a:spcBef>
              <a:spcAft>
                <a:spcPts val="0"/>
              </a:spcAft>
              <a:buClr>
                <a:schemeClr val="dk2"/>
              </a:buClr>
              <a:buSzPts val="2000"/>
              <a:buNone/>
            </a:pPr>
            <a:endParaRPr b="1" dirty="0"/>
          </a:p>
          <a:p>
            <a:pPr marL="114300" lvl="0" indent="0" algn="l" rtl="0">
              <a:lnSpc>
                <a:spcPct val="90000"/>
              </a:lnSpc>
              <a:spcBef>
                <a:spcPts val="750"/>
              </a:spcBef>
              <a:spcAft>
                <a:spcPts val="0"/>
              </a:spcAft>
              <a:buClr>
                <a:schemeClr val="dk2"/>
              </a:buClr>
              <a:buSzPts val="2000"/>
              <a:buNone/>
            </a:pPr>
            <a:r>
              <a:rPr lang="en-US" b="1" dirty="0"/>
              <a:t>Addresses the Burnout Surge (46% and Growing)</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8"/>
          <p:cNvSpPr txBox="1">
            <a:spLocks noGrp="1"/>
          </p:cNvSpPr>
          <p:nvPr>
            <p:ph type="title"/>
          </p:nvPr>
        </p:nvSpPr>
        <p:spPr>
          <a:xfrm>
            <a:off x="447261" y="149268"/>
            <a:ext cx="4987183"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r>
              <a:rPr lang="en-US" dirty="0"/>
              <a:t>Innovative Education &amp; Training Program</a:t>
            </a:r>
            <a:endParaRPr dirty="0"/>
          </a:p>
        </p:txBody>
      </p:sp>
      <p:sp>
        <p:nvSpPr>
          <p:cNvPr id="431" name="Google Shape;431;p18"/>
          <p:cNvSpPr txBox="1"/>
          <p:nvPr/>
        </p:nvSpPr>
        <p:spPr>
          <a:xfrm>
            <a:off x="447261" y="1112383"/>
            <a:ext cx="4443973" cy="3701692"/>
          </a:xfrm>
          <a:prstGeom prst="rect">
            <a:avLst/>
          </a:prstGeom>
          <a:noFill/>
          <a:ln>
            <a:noFill/>
          </a:ln>
        </p:spPr>
        <p:txBody>
          <a:bodyPr spcFirstLastPara="1" wrap="square" lIns="91425" tIns="91425" rIns="91425" bIns="91425" anchor="t" anchorCtr="0">
            <a:normAutofit fontScale="92500" lnSpcReduction="10000"/>
          </a:bodyPr>
          <a:lstStyle/>
          <a:p>
            <a:pPr marL="257175" marR="0" lvl="0" indent="-257175" algn="l" rtl="0">
              <a:lnSpc>
                <a:spcPct val="90000"/>
              </a:lnSpc>
              <a:spcBef>
                <a:spcPts val="750"/>
              </a:spcBef>
              <a:spcAft>
                <a:spcPts val="0"/>
              </a:spcAft>
              <a:buClr>
                <a:schemeClr val="accent2"/>
              </a:buClr>
              <a:buSzPct val="108108"/>
              <a:buFont typeface="Arial"/>
              <a:buChar char="•"/>
            </a:pPr>
            <a:r>
              <a:rPr lang="en-US" sz="1800" b="0" i="0" u="none" strike="noStrike" cap="none" dirty="0">
                <a:solidFill>
                  <a:schemeClr val="accent2"/>
                </a:solidFill>
                <a:latin typeface="Barlow"/>
                <a:ea typeface="Barlow"/>
                <a:cs typeface="Barlow"/>
                <a:sym typeface="Barlow"/>
              </a:rPr>
              <a:t>The National Institute for Occupational Safety and Health (NIOSH), in partnership with the Dr. Lorna Breen Heroes’ Foundation, developed the </a:t>
            </a:r>
            <a:r>
              <a:rPr lang="en-US" sz="1800" b="1" i="1" u="none" strike="noStrike" cap="none" dirty="0">
                <a:solidFill>
                  <a:schemeClr val="accent2"/>
                </a:solidFill>
                <a:latin typeface="Barlow"/>
                <a:ea typeface="Barlow"/>
                <a:cs typeface="Barlow"/>
                <a:sym typeface="Barlow"/>
              </a:rPr>
              <a:t>Impact Wellbeing </a:t>
            </a:r>
            <a:r>
              <a:rPr lang="en-US" sz="1800" b="1" i="0" u="none" strike="noStrike" cap="none" dirty="0">
                <a:solidFill>
                  <a:schemeClr val="accent2"/>
                </a:solidFill>
                <a:latin typeface="Barlow"/>
                <a:ea typeface="Barlow"/>
                <a:cs typeface="Barlow"/>
                <a:sym typeface="Barlow"/>
              </a:rPr>
              <a:t>campaign, </a:t>
            </a:r>
            <a:r>
              <a:rPr lang="en-US" sz="1800" b="0" i="0" u="none" strike="noStrike" cap="none" dirty="0">
                <a:solidFill>
                  <a:schemeClr val="accent2"/>
                </a:solidFill>
                <a:latin typeface="Barlow"/>
                <a:ea typeface="Barlow"/>
                <a:cs typeface="Barlow"/>
                <a:sym typeface="Barlow"/>
              </a:rPr>
              <a:t>including the </a:t>
            </a:r>
            <a:r>
              <a:rPr lang="en-US" sz="1800" b="1" i="1" u="none" strike="noStrike" cap="none" dirty="0">
                <a:solidFill>
                  <a:schemeClr val="accent2"/>
                </a:solidFill>
                <a:latin typeface="Barlow"/>
                <a:ea typeface="Barlow"/>
                <a:cs typeface="Barlow"/>
                <a:sym typeface="Barlow"/>
              </a:rPr>
              <a:t>Impact Wellbeing</a:t>
            </a:r>
            <a:r>
              <a:rPr lang="en-US" sz="1800" b="1" i="0" u="none" strike="noStrike" cap="none" dirty="0">
                <a:solidFill>
                  <a:schemeClr val="accent2"/>
                </a:solidFill>
                <a:latin typeface="Barlow"/>
                <a:ea typeface="Barlow"/>
                <a:cs typeface="Barlow"/>
                <a:sym typeface="Barlow"/>
              </a:rPr>
              <a:t> Guide.</a:t>
            </a:r>
            <a:r>
              <a:rPr lang="en-US" sz="1800" b="0" i="0" u="none" strike="noStrike" cap="none" dirty="0">
                <a:solidFill>
                  <a:schemeClr val="accent2"/>
                </a:solidFill>
                <a:latin typeface="Barlow"/>
                <a:ea typeface="Barlow"/>
                <a:cs typeface="Barlow"/>
                <a:sym typeface="Barlow"/>
              </a:rPr>
              <a:t>​</a:t>
            </a:r>
            <a:endParaRPr sz="1400" b="0" i="0" u="none" strike="noStrike" cap="none" dirty="0">
              <a:solidFill>
                <a:srgbClr val="000000"/>
              </a:solidFill>
              <a:latin typeface="Arial"/>
              <a:ea typeface="Arial"/>
              <a:cs typeface="Arial"/>
              <a:sym typeface="Arial"/>
            </a:endParaRPr>
          </a:p>
          <a:p>
            <a:pPr marL="257175" marR="0" lvl="0" indent="-257175" algn="l" rtl="0">
              <a:lnSpc>
                <a:spcPct val="90000"/>
              </a:lnSpc>
              <a:spcBef>
                <a:spcPts val="750"/>
              </a:spcBef>
              <a:spcAft>
                <a:spcPts val="0"/>
              </a:spcAft>
              <a:buClr>
                <a:schemeClr val="accent2"/>
              </a:buClr>
              <a:buSzPct val="108108"/>
              <a:buFont typeface="Arial"/>
              <a:buChar char="•"/>
            </a:pPr>
            <a:r>
              <a:rPr lang="en-US" sz="1800" b="0" i="0" u="none" strike="noStrike" cap="none" dirty="0">
                <a:solidFill>
                  <a:schemeClr val="accent2"/>
                </a:solidFill>
                <a:latin typeface="Barlow"/>
                <a:ea typeface="Barlow"/>
                <a:cs typeface="Barlow"/>
                <a:sym typeface="Barlow"/>
              </a:rPr>
              <a:t>CommonSpirit Health hospitals in AR, IA, KY, and NE pilot-tested the guide, enabling them to make significant changes to improve their workplace operations. </a:t>
            </a:r>
            <a:endParaRPr sz="1400" b="0" i="0" u="none" strike="noStrike" cap="none" dirty="0">
              <a:solidFill>
                <a:srgbClr val="000000"/>
              </a:solidFill>
              <a:latin typeface="Arial"/>
              <a:ea typeface="Arial"/>
              <a:cs typeface="Arial"/>
              <a:sym typeface="Arial"/>
            </a:endParaRPr>
          </a:p>
          <a:p>
            <a:pPr marL="257175" marR="0" lvl="0" indent="-257175" algn="l" rtl="0">
              <a:lnSpc>
                <a:spcPct val="90000"/>
              </a:lnSpc>
              <a:spcBef>
                <a:spcPts val="750"/>
              </a:spcBef>
              <a:spcAft>
                <a:spcPts val="0"/>
              </a:spcAft>
              <a:buClr>
                <a:schemeClr val="accent2"/>
              </a:buClr>
              <a:buSzPct val="108108"/>
              <a:buFont typeface="Arial"/>
              <a:buChar char="•"/>
            </a:pPr>
            <a:r>
              <a:rPr lang="en-US" sz="1800" b="0" i="0" u="none" strike="noStrike" cap="none" dirty="0">
                <a:solidFill>
                  <a:schemeClr val="accent2"/>
                </a:solidFill>
                <a:latin typeface="Barlow"/>
                <a:ea typeface="Barlow"/>
                <a:cs typeface="Barlow"/>
                <a:sym typeface="Barlow"/>
              </a:rPr>
              <a:t>The Guide provides step-by-step guidance to hospital leaders on how to integrate professional wellbeing into their existing systems and operations.</a:t>
            </a:r>
            <a:endParaRPr sz="1400" b="0" i="0" u="none" strike="noStrike" cap="none" dirty="0">
              <a:solidFill>
                <a:srgbClr val="000000"/>
              </a:solidFill>
              <a:latin typeface="Arial"/>
              <a:ea typeface="Arial"/>
              <a:cs typeface="Arial"/>
              <a:sym typeface="Arial"/>
            </a:endParaRPr>
          </a:p>
          <a:p>
            <a:pPr marL="257175" marR="0" lvl="0" indent="-142875" algn="l" rtl="0">
              <a:lnSpc>
                <a:spcPct val="90000"/>
              </a:lnSpc>
              <a:spcBef>
                <a:spcPts val="750"/>
              </a:spcBef>
              <a:spcAft>
                <a:spcPts val="0"/>
              </a:spcAft>
              <a:buClr>
                <a:schemeClr val="accent2"/>
              </a:buClr>
              <a:buSzPct val="97297"/>
              <a:buFont typeface="Arial"/>
              <a:buNone/>
            </a:pPr>
            <a:endParaRPr sz="2000" b="0" i="0" u="none" strike="noStrike" cap="none" dirty="0">
              <a:solidFill>
                <a:schemeClr val="accent2"/>
              </a:solidFill>
              <a:latin typeface="Barlow"/>
              <a:ea typeface="Barlow"/>
              <a:cs typeface="Barlow"/>
              <a:sym typeface="Barlow"/>
            </a:endParaRPr>
          </a:p>
        </p:txBody>
      </p:sp>
      <p:grpSp>
        <p:nvGrpSpPr>
          <p:cNvPr id="432" name="Google Shape;432;p18"/>
          <p:cNvGrpSpPr/>
          <p:nvPr/>
        </p:nvGrpSpPr>
        <p:grpSpPr>
          <a:xfrm>
            <a:off x="4891236" y="656877"/>
            <a:ext cx="3616505" cy="3891693"/>
            <a:chOff x="6862470" y="394509"/>
            <a:chExt cx="5397294" cy="5807990"/>
          </a:xfrm>
        </p:grpSpPr>
        <p:pic>
          <p:nvPicPr>
            <p:cNvPr id="433" name="Google Shape;433;p18"/>
            <p:cNvPicPr preferRelativeResize="0"/>
            <p:nvPr/>
          </p:nvPicPr>
          <p:blipFill rotWithShape="1">
            <a:blip r:embed="rId3">
              <a:alphaModFix/>
            </a:blip>
            <a:srcRect/>
            <a:stretch/>
          </p:blipFill>
          <p:spPr>
            <a:xfrm rot="-402969">
              <a:off x="7096963" y="569844"/>
              <a:ext cx="3244915" cy="4200525"/>
            </a:xfrm>
            <a:prstGeom prst="rect">
              <a:avLst/>
            </a:prstGeom>
            <a:solidFill>
              <a:schemeClr val="lt1"/>
            </a:solidFill>
            <a:ln>
              <a:noFill/>
            </a:ln>
          </p:spPr>
        </p:pic>
        <p:pic>
          <p:nvPicPr>
            <p:cNvPr id="434" name="Google Shape;434;p18"/>
            <p:cNvPicPr preferRelativeResize="0"/>
            <p:nvPr/>
          </p:nvPicPr>
          <p:blipFill rotWithShape="1">
            <a:blip r:embed="rId4">
              <a:alphaModFix/>
            </a:blip>
            <a:srcRect/>
            <a:stretch/>
          </p:blipFill>
          <p:spPr>
            <a:xfrm rot="650422">
              <a:off x="8648252" y="1738337"/>
              <a:ext cx="3245860" cy="4196374"/>
            </a:xfrm>
            <a:prstGeom prst="rect">
              <a:avLst/>
            </a:prstGeom>
            <a:solidFill>
              <a:schemeClr val="lt1"/>
            </a:solidFill>
            <a:ln>
              <a:noFill/>
            </a:ln>
          </p:spPr>
        </p:pic>
      </p:grpSp>
      <p:sp>
        <p:nvSpPr>
          <p:cNvPr id="435" name="Google Shape;435;p18"/>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18</a:t>
            </a:fld>
            <a:endParaRPr dirty="0"/>
          </a:p>
        </p:txBody>
      </p:sp>
      <p:pic>
        <p:nvPicPr>
          <p:cNvPr id="3" name="Picture 2">
            <a:extLst>
              <a:ext uri="{FF2B5EF4-FFF2-40B4-BE49-F238E27FC236}">
                <a16:creationId xmlns:a16="http://schemas.microsoft.com/office/drawing/2014/main" id="{EFAE4347-759D-ABC0-18F5-449D93F997C9}"/>
              </a:ext>
            </a:extLst>
          </p:cNvPr>
          <p:cNvPicPr>
            <a:picLocks noChangeAspect="1"/>
          </p:cNvPicPr>
          <p:nvPr/>
        </p:nvPicPr>
        <p:blipFill>
          <a:blip r:embed="rId5"/>
          <a:stretch>
            <a:fillRect/>
          </a:stretch>
        </p:blipFill>
        <p:spPr>
          <a:xfrm>
            <a:off x="8035871" y="91701"/>
            <a:ext cx="1021920" cy="1021920"/>
          </a:xfrm>
          <a:prstGeom prst="rect">
            <a:avLst/>
          </a:prstGeom>
        </p:spPr>
      </p:pic>
      <p:sp>
        <p:nvSpPr>
          <p:cNvPr id="4" name="Footer Placeholder 3">
            <a:extLst>
              <a:ext uri="{FF2B5EF4-FFF2-40B4-BE49-F238E27FC236}">
                <a16:creationId xmlns:a16="http://schemas.microsoft.com/office/drawing/2014/main" id="{145BC6C0-2234-758C-E2E8-2C1C7183B8B4}"/>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1"/>
          <p:cNvSpPr/>
          <p:nvPr/>
        </p:nvSpPr>
        <p:spPr>
          <a:xfrm>
            <a:off x="638752" y="2559883"/>
            <a:ext cx="3952247" cy="747514"/>
          </a:xfrm>
          <a:prstGeom prst="roundRect">
            <a:avLst>
              <a:gd name="adj" fmla="val 16667"/>
            </a:avLst>
          </a:prstGeom>
          <a:solidFill>
            <a:schemeClr val="lt2">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Barlow"/>
              <a:ea typeface="Barlow"/>
              <a:cs typeface="Barlow"/>
              <a:sym typeface="Barlow"/>
            </a:endParaRPr>
          </a:p>
        </p:txBody>
      </p:sp>
      <p:sp>
        <p:nvSpPr>
          <p:cNvPr id="442" name="Google Shape;442;p21"/>
          <p:cNvSpPr/>
          <p:nvPr/>
        </p:nvSpPr>
        <p:spPr>
          <a:xfrm>
            <a:off x="629440" y="1712858"/>
            <a:ext cx="3952247" cy="747514"/>
          </a:xfrm>
          <a:prstGeom prst="roundRect">
            <a:avLst>
              <a:gd name="adj" fmla="val 16667"/>
            </a:avLst>
          </a:prstGeom>
          <a:solidFill>
            <a:schemeClr val="lt2">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Barlow"/>
              <a:ea typeface="Barlow"/>
              <a:cs typeface="Barlow"/>
              <a:sym typeface="Barlow"/>
            </a:endParaRPr>
          </a:p>
        </p:txBody>
      </p:sp>
      <p:sp>
        <p:nvSpPr>
          <p:cNvPr id="443" name="Google Shape;443;p21"/>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r>
              <a:rPr lang="en-US" dirty="0"/>
              <a:t>Using the </a:t>
            </a:r>
            <a:r>
              <a:rPr lang="en-US" i="1" dirty="0"/>
              <a:t>Impact Wellbeing </a:t>
            </a:r>
            <a:r>
              <a:rPr lang="en-US" dirty="0"/>
              <a:t>Guide</a:t>
            </a:r>
            <a:endParaRPr dirty="0"/>
          </a:p>
        </p:txBody>
      </p:sp>
      <p:sp>
        <p:nvSpPr>
          <p:cNvPr id="444" name="Google Shape;444;p21"/>
          <p:cNvSpPr txBox="1">
            <a:spLocks noGrp="1"/>
          </p:cNvSpPr>
          <p:nvPr>
            <p:ph type="body" idx="1"/>
          </p:nvPr>
        </p:nvSpPr>
        <p:spPr>
          <a:xfrm>
            <a:off x="447261" y="999723"/>
            <a:ext cx="8249478" cy="655868"/>
          </a:xfrm>
          <a:prstGeom prst="rect">
            <a:avLst/>
          </a:prstGeom>
          <a:noFill/>
          <a:ln>
            <a:noFill/>
          </a:ln>
        </p:spPr>
        <p:txBody>
          <a:bodyPr spcFirstLastPara="1" wrap="square" lIns="91425" tIns="91425" rIns="91425" bIns="91425" anchor="t" anchorCtr="0">
            <a:noAutofit/>
          </a:bodyPr>
          <a:lstStyle/>
          <a:p>
            <a:pPr marL="114300" lvl="0" indent="0" algn="l" rtl="0">
              <a:lnSpc>
                <a:spcPct val="90000"/>
              </a:lnSpc>
              <a:spcBef>
                <a:spcPts val="750"/>
              </a:spcBef>
              <a:spcAft>
                <a:spcPts val="0"/>
              </a:spcAft>
              <a:buClr>
                <a:schemeClr val="accent2"/>
              </a:buClr>
              <a:buSzPts val="1800"/>
              <a:buNone/>
            </a:pPr>
            <a:r>
              <a:rPr lang="en-US" sz="1425" dirty="0"/>
              <a:t>This guide includes </a:t>
            </a:r>
            <a:r>
              <a:rPr lang="en-US" sz="1425" b="1" dirty="0"/>
              <a:t>six actions </a:t>
            </a:r>
            <a:r>
              <a:rPr lang="en-US" sz="1425" dirty="0"/>
              <a:t>that you can take to improve the professional wellbeing of your workforce. </a:t>
            </a:r>
            <a:endParaRPr dirty="0"/>
          </a:p>
        </p:txBody>
      </p:sp>
      <p:sp>
        <p:nvSpPr>
          <p:cNvPr id="445" name="Google Shape;445;p21"/>
          <p:cNvSpPr/>
          <p:nvPr/>
        </p:nvSpPr>
        <p:spPr>
          <a:xfrm>
            <a:off x="4793999" y="1727803"/>
            <a:ext cx="3855084" cy="747514"/>
          </a:xfrm>
          <a:prstGeom prst="roundRect">
            <a:avLst>
              <a:gd name="adj" fmla="val 16667"/>
            </a:avLst>
          </a:prstGeom>
          <a:solidFill>
            <a:schemeClr val="lt2">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Arial"/>
              <a:ea typeface="Arial"/>
              <a:cs typeface="Arial"/>
              <a:sym typeface="Arial"/>
            </a:endParaRPr>
          </a:p>
        </p:txBody>
      </p:sp>
      <p:sp>
        <p:nvSpPr>
          <p:cNvPr id="446" name="Google Shape;446;p21"/>
          <p:cNvSpPr/>
          <p:nvPr/>
        </p:nvSpPr>
        <p:spPr>
          <a:xfrm>
            <a:off x="4793999" y="2540833"/>
            <a:ext cx="3855084" cy="747514"/>
          </a:xfrm>
          <a:prstGeom prst="roundRect">
            <a:avLst>
              <a:gd name="adj" fmla="val 16667"/>
            </a:avLst>
          </a:prstGeom>
          <a:solidFill>
            <a:schemeClr val="lt2">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Arial"/>
              <a:ea typeface="Arial"/>
              <a:cs typeface="Arial"/>
              <a:sym typeface="Arial"/>
            </a:endParaRPr>
          </a:p>
        </p:txBody>
      </p:sp>
      <p:sp>
        <p:nvSpPr>
          <p:cNvPr id="447" name="Google Shape;447;p21"/>
          <p:cNvSpPr/>
          <p:nvPr/>
        </p:nvSpPr>
        <p:spPr>
          <a:xfrm>
            <a:off x="633324" y="3353863"/>
            <a:ext cx="3952247" cy="747514"/>
          </a:xfrm>
          <a:prstGeom prst="roundRect">
            <a:avLst>
              <a:gd name="adj" fmla="val 16667"/>
            </a:avLst>
          </a:prstGeom>
          <a:solidFill>
            <a:schemeClr val="lt2">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Arial"/>
              <a:ea typeface="Arial"/>
              <a:cs typeface="Arial"/>
              <a:sym typeface="Arial"/>
            </a:endParaRPr>
          </a:p>
        </p:txBody>
      </p:sp>
      <p:sp>
        <p:nvSpPr>
          <p:cNvPr id="448" name="Google Shape;448;p21"/>
          <p:cNvSpPr/>
          <p:nvPr/>
        </p:nvSpPr>
        <p:spPr>
          <a:xfrm>
            <a:off x="4793999" y="3353863"/>
            <a:ext cx="3855084" cy="747514"/>
          </a:xfrm>
          <a:prstGeom prst="roundRect">
            <a:avLst>
              <a:gd name="adj" fmla="val 16667"/>
            </a:avLst>
          </a:prstGeom>
          <a:solidFill>
            <a:schemeClr val="lt2">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Arial"/>
              <a:ea typeface="Arial"/>
              <a:cs typeface="Arial"/>
              <a:sym typeface="Arial"/>
            </a:endParaRPr>
          </a:p>
        </p:txBody>
      </p:sp>
      <p:sp>
        <p:nvSpPr>
          <p:cNvPr id="449" name="Google Shape;449;p21"/>
          <p:cNvSpPr txBox="1"/>
          <p:nvPr/>
        </p:nvSpPr>
        <p:spPr>
          <a:xfrm>
            <a:off x="5086107" y="1814803"/>
            <a:ext cx="3477377" cy="600164"/>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accent1"/>
                </a:solidFill>
                <a:latin typeface="Barlow"/>
                <a:ea typeface="Barlow"/>
                <a:cs typeface="Barlow"/>
                <a:sym typeface="Barlow"/>
              </a:rPr>
              <a:t>Develop a suite of </a:t>
            </a:r>
            <a:r>
              <a:rPr lang="en-US" sz="1100" b="1" i="0" u="none" strike="noStrike" cap="none" dirty="0">
                <a:solidFill>
                  <a:schemeClr val="accent1"/>
                </a:solidFill>
                <a:latin typeface="Barlow"/>
                <a:ea typeface="Barlow"/>
                <a:cs typeface="Barlow"/>
                <a:sym typeface="Barlow"/>
              </a:rPr>
              <a:t>communication tools </a:t>
            </a:r>
            <a:r>
              <a:rPr lang="en-US" sz="1100" b="0" i="0" u="none" strike="noStrike" cap="none" dirty="0">
                <a:solidFill>
                  <a:schemeClr val="accent1"/>
                </a:solidFill>
                <a:latin typeface="Barlow"/>
                <a:ea typeface="Barlow"/>
                <a:cs typeface="Barlow"/>
                <a:sym typeface="Barlow"/>
              </a:rPr>
              <a:t>that help you share updates with your workforce about your hospital’s journey to improve professional wellbeing.  </a:t>
            </a:r>
            <a:endParaRPr sz="1400" b="0" i="0" u="none" strike="noStrike" cap="none" dirty="0">
              <a:solidFill>
                <a:srgbClr val="000000"/>
              </a:solidFill>
              <a:latin typeface="Arial"/>
              <a:ea typeface="Arial"/>
              <a:cs typeface="Arial"/>
              <a:sym typeface="Arial"/>
            </a:endParaRPr>
          </a:p>
        </p:txBody>
      </p:sp>
      <p:sp>
        <p:nvSpPr>
          <p:cNvPr id="450" name="Google Shape;450;p21"/>
          <p:cNvSpPr txBox="1"/>
          <p:nvPr/>
        </p:nvSpPr>
        <p:spPr>
          <a:xfrm>
            <a:off x="906490" y="1892281"/>
            <a:ext cx="347737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accent1"/>
                </a:solidFill>
                <a:latin typeface="Barlow"/>
                <a:ea typeface="Barlow"/>
                <a:cs typeface="Barlow"/>
                <a:sym typeface="Barlow"/>
              </a:rPr>
              <a:t>Conduct a </a:t>
            </a:r>
            <a:r>
              <a:rPr lang="en-US" sz="1100" b="1" i="0" u="none" strike="noStrike" cap="none" dirty="0">
                <a:solidFill>
                  <a:schemeClr val="accent1"/>
                </a:solidFill>
                <a:latin typeface="Barlow"/>
                <a:ea typeface="Barlow"/>
                <a:cs typeface="Barlow"/>
                <a:sym typeface="Barlow"/>
              </a:rPr>
              <a:t>review of your hospital’s operations </a:t>
            </a:r>
            <a:r>
              <a:rPr lang="en-US" sz="1100" b="0" i="0" u="none" strike="noStrike" cap="none" dirty="0">
                <a:solidFill>
                  <a:schemeClr val="accent1"/>
                </a:solidFill>
                <a:latin typeface="Barlow"/>
                <a:ea typeface="Barlow"/>
                <a:cs typeface="Barlow"/>
                <a:sym typeface="Barlow"/>
              </a:rPr>
              <a:t>to determine how they support professional wellbeing.</a:t>
            </a:r>
            <a:endParaRPr sz="1400" b="0" i="0" u="none" strike="noStrike" cap="none" dirty="0">
              <a:solidFill>
                <a:srgbClr val="000000"/>
              </a:solidFill>
              <a:latin typeface="Arial"/>
              <a:ea typeface="Arial"/>
              <a:cs typeface="Arial"/>
              <a:sym typeface="Arial"/>
            </a:endParaRPr>
          </a:p>
        </p:txBody>
      </p:sp>
      <p:sp>
        <p:nvSpPr>
          <p:cNvPr id="451" name="Google Shape;451;p21"/>
          <p:cNvSpPr txBox="1"/>
          <p:nvPr/>
        </p:nvSpPr>
        <p:spPr>
          <a:xfrm>
            <a:off x="896774" y="2720163"/>
            <a:ext cx="3153338" cy="430887"/>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accent1"/>
                </a:solidFill>
                <a:latin typeface="Barlow"/>
                <a:ea typeface="Barlow"/>
                <a:cs typeface="Barlow"/>
                <a:sym typeface="Barlow"/>
              </a:rPr>
              <a:t>Build a </a:t>
            </a:r>
            <a:r>
              <a:rPr lang="en-US" sz="1100" b="1" i="0" u="none" strike="noStrike" cap="none" dirty="0">
                <a:solidFill>
                  <a:schemeClr val="accent1"/>
                </a:solidFill>
                <a:latin typeface="Barlow"/>
                <a:ea typeface="Barlow"/>
                <a:cs typeface="Barlow"/>
                <a:sym typeface="Barlow"/>
              </a:rPr>
              <a:t>dedicated team </a:t>
            </a:r>
            <a:r>
              <a:rPr lang="en-US" sz="1100" b="0" i="0" u="none" strike="noStrike" cap="none" dirty="0">
                <a:solidFill>
                  <a:schemeClr val="accent1"/>
                </a:solidFill>
                <a:latin typeface="Barlow"/>
                <a:ea typeface="Barlow"/>
                <a:cs typeface="Barlow"/>
                <a:sym typeface="Barlow"/>
              </a:rPr>
              <a:t>to support professional wellbeing at your hospital.  </a:t>
            </a:r>
            <a:endParaRPr sz="1400" b="0" i="0" u="none" strike="noStrike" cap="none" dirty="0">
              <a:solidFill>
                <a:srgbClr val="000000"/>
              </a:solidFill>
              <a:latin typeface="Arial"/>
              <a:ea typeface="Arial"/>
              <a:cs typeface="Arial"/>
              <a:sym typeface="Arial"/>
            </a:endParaRPr>
          </a:p>
        </p:txBody>
      </p:sp>
      <p:sp>
        <p:nvSpPr>
          <p:cNvPr id="452" name="Google Shape;452;p21"/>
          <p:cNvSpPr txBox="1"/>
          <p:nvPr/>
        </p:nvSpPr>
        <p:spPr>
          <a:xfrm>
            <a:off x="913670" y="3443775"/>
            <a:ext cx="3588497" cy="600164"/>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accent1"/>
                </a:solidFill>
                <a:latin typeface="Barlow"/>
                <a:ea typeface="Barlow"/>
                <a:cs typeface="Barlow"/>
                <a:sym typeface="Barlow"/>
              </a:rPr>
              <a:t>Achieve significant advances in the professional </a:t>
            </a:r>
            <a:br>
              <a:rPr lang="en-US" sz="1100" b="0" i="0" u="none" strike="noStrike" cap="none" dirty="0">
                <a:solidFill>
                  <a:schemeClr val="accent1"/>
                </a:solidFill>
                <a:latin typeface="Barlow"/>
                <a:ea typeface="Barlow"/>
                <a:cs typeface="Barlow"/>
                <a:sym typeface="Barlow"/>
              </a:rPr>
            </a:br>
            <a:r>
              <a:rPr lang="en-US" sz="1100" b="0" i="0" u="none" strike="noStrike" cap="none" dirty="0">
                <a:solidFill>
                  <a:schemeClr val="accent1"/>
                </a:solidFill>
                <a:latin typeface="Barlow"/>
                <a:ea typeface="Barlow"/>
                <a:cs typeface="Barlow"/>
                <a:sym typeface="Barlow"/>
              </a:rPr>
              <a:t>wellbeing of your workforce by </a:t>
            </a:r>
            <a:r>
              <a:rPr lang="en-US" sz="1100" b="1" i="0" u="none" strike="noStrike" cap="none" dirty="0">
                <a:solidFill>
                  <a:schemeClr val="accent1"/>
                </a:solidFill>
                <a:latin typeface="Barlow"/>
                <a:ea typeface="Barlow"/>
                <a:cs typeface="Barlow"/>
                <a:sym typeface="Barlow"/>
              </a:rPr>
              <a:t>updating credentialing application questions</a:t>
            </a:r>
            <a:r>
              <a:rPr lang="en-US" sz="1100" b="0" i="0" u="none" strike="noStrike" cap="none" dirty="0">
                <a:solidFill>
                  <a:schemeClr val="accent1"/>
                </a:solidFill>
                <a:latin typeface="Barlow"/>
                <a:ea typeface="Barlow"/>
                <a:cs typeface="Barlow"/>
                <a:sym typeface="Barlow"/>
              </a:rPr>
              <a:t>. </a:t>
            </a:r>
            <a:endParaRPr sz="1400" b="0" i="0" u="none" strike="noStrike" cap="none" dirty="0">
              <a:solidFill>
                <a:srgbClr val="000000"/>
              </a:solidFill>
              <a:latin typeface="Arial"/>
              <a:ea typeface="Arial"/>
              <a:cs typeface="Arial"/>
              <a:sym typeface="Arial"/>
            </a:endParaRPr>
          </a:p>
        </p:txBody>
      </p:sp>
      <p:sp>
        <p:nvSpPr>
          <p:cNvPr id="453" name="Google Shape;453;p21"/>
          <p:cNvSpPr txBox="1"/>
          <p:nvPr/>
        </p:nvSpPr>
        <p:spPr>
          <a:xfrm>
            <a:off x="5078825" y="2717821"/>
            <a:ext cx="3478248" cy="430887"/>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accent1"/>
                </a:solidFill>
                <a:latin typeface="Barlow"/>
                <a:ea typeface="Barlow"/>
                <a:cs typeface="Barlow"/>
                <a:sym typeface="Barlow"/>
              </a:rPr>
              <a:t>Integrate professional </a:t>
            </a:r>
            <a:r>
              <a:rPr lang="en-US" sz="1100" b="1" i="0" u="none" strike="noStrike" cap="none" dirty="0">
                <a:solidFill>
                  <a:schemeClr val="accent1"/>
                </a:solidFill>
                <a:latin typeface="Barlow"/>
                <a:ea typeface="Barlow"/>
                <a:cs typeface="Barlow"/>
                <a:sym typeface="Barlow"/>
              </a:rPr>
              <a:t>wellbeing measures </a:t>
            </a:r>
            <a:r>
              <a:rPr lang="en-US" sz="1100" b="0" i="0" u="none" strike="noStrike" cap="none" dirty="0">
                <a:solidFill>
                  <a:schemeClr val="accent1"/>
                </a:solidFill>
                <a:latin typeface="Barlow"/>
                <a:ea typeface="Barlow"/>
                <a:cs typeface="Barlow"/>
                <a:sym typeface="Barlow"/>
              </a:rPr>
              <a:t>into an ongoing </a:t>
            </a:r>
            <a:r>
              <a:rPr lang="en-US" sz="1100" b="1" i="0" u="none" strike="noStrike" cap="none" dirty="0">
                <a:solidFill>
                  <a:schemeClr val="accent1"/>
                </a:solidFill>
                <a:latin typeface="Barlow"/>
                <a:ea typeface="Barlow"/>
                <a:cs typeface="Barlow"/>
                <a:sym typeface="Barlow"/>
              </a:rPr>
              <a:t>quality improvement project </a:t>
            </a:r>
            <a:r>
              <a:rPr lang="en-US" sz="1100" b="0" i="0" u="none" strike="noStrike" cap="none" dirty="0">
                <a:solidFill>
                  <a:schemeClr val="accent1"/>
                </a:solidFill>
                <a:latin typeface="Barlow"/>
                <a:ea typeface="Barlow"/>
                <a:cs typeface="Barlow"/>
                <a:sym typeface="Barlow"/>
              </a:rPr>
              <a:t>at your hospital.</a:t>
            </a:r>
            <a:endParaRPr sz="1400" b="0" i="0" u="none" strike="noStrike" cap="none" dirty="0">
              <a:solidFill>
                <a:srgbClr val="000000"/>
              </a:solidFill>
              <a:latin typeface="Arial"/>
              <a:ea typeface="Arial"/>
              <a:cs typeface="Arial"/>
              <a:sym typeface="Arial"/>
            </a:endParaRPr>
          </a:p>
        </p:txBody>
      </p:sp>
      <p:sp>
        <p:nvSpPr>
          <p:cNvPr id="454" name="Google Shape;454;p21"/>
          <p:cNvSpPr txBox="1"/>
          <p:nvPr/>
        </p:nvSpPr>
        <p:spPr>
          <a:xfrm>
            <a:off x="5087422" y="3530851"/>
            <a:ext cx="3498239" cy="430887"/>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accent1"/>
                </a:solidFill>
                <a:latin typeface="Barlow"/>
                <a:ea typeface="Barlow"/>
                <a:cs typeface="Barlow"/>
                <a:sym typeface="Barlow"/>
              </a:rPr>
              <a:t>Create a </a:t>
            </a:r>
            <a:r>
              <a:rPr lang="en-US" sz="1100" b="1" i="0" u="none" strike="noStrike" cap="none" dirty="0">
                <a:solidFill>
                  <a:schemeClr val="accent1"/>
                </a:solidFill>
                <a:latin typeface="Barlow"/>
                <a:ea typeface="Barlow"/>
                <a:cs typeface="Barlow"/>
                <a:sym typeface="Barlow"/>
              </a:rPr>
              <a:t>12-month plan </a:t>
            </a:r>
            <a:r>
              <a:rPr lang="en-US" sz="1100" b="0" i="0" u="none" strike="noStrike" cap="none" dirty="0">
                <a:solidFill>
                  <a:schemeClr val="accent1"/>
                </a:solidFill>
                <a:latin typeface="Barlow"/>
                <a:ea typeface="Barlow"/>
                <a:cs typeface="Barlow"/>
                <a:sym typeface="Barlow"/>
              </a:rPr>
              <a:t>to continue to move your professional wellbeing work forward.  </a:t>
            </a:r>
            <a:endParaRPr sz="1400" b="0" i="0" u="none" strike="noStrike" cap="none" dirty="0">
              <a:solidFill>
                <a:srgbClr val="000000"/>
              </a:solidFill>
              <a:latin typeface="Arial"/>
              <a:ea typeface="Arial"/>
              <a:cs typeface="Arial"/>
              <a:sym typeface="Arial"/>
            </a:endParaRPr>
          </a:p>
        </p:txBody>
      </p:sp>
      <p:sp>
        <p:nvSpPr>
          <p:cNvPr id="455" name="Google Shape;455;p21"/>
          <p:cNvSpPr/>
          <p:nvPr/>
        </p:nvSpPr>
        <p:spPr>
          <a:xfrm>
            <a:off x="447261" y="1895125"/>
            <a:ext cx="382980" cy="38298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rgbClr val="FFFFFF"/>
                </a:solidFill>
                <a:latin typeface="Arial"/>
                <a:ea typeface="Arial"/>
                <a:cs typeface="Arial"/>
                <a:sym typeface="Arial"/>
              </a:rPr>
              <a:t>1</a:t>
            </a:r>
            <a:endParaRPr sz="1400" b="0" i="0" u="none" strike="noStrike" cap="none" dirty="0">
              <a:solidFill>
                <a:srgbClr val="000000"/>
              </a:solidFill>
              <a:latin typeface="Arial"/>
              <a:ea typeface="Arial"/>
              <a:cs typeface="Arial"/>
              <a:sym typeface="Arial"/>
            </a:endParaRPr>
          </a:p>
        </p:txBody>
      </p:sp>
      <p:sp>
        <p:nvSpPr>
          <p:cNvPr id="456" name="Google Shape;456;p21"/>
          <p:cNvSpPr/>
          <p:nvPr/>
        </p:nvSpPr>
        <p:spPr>
          <a:xfrm>
            <a:off x="447261" y="2722538"/>
            <a:ext cx="382980" cy="38298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rgbClr val="FFFFFF"/>
                </a:solidFill>
                <a:latin typeface="Arial"/>
                <a:ea typeface="Arial"/>
                <a:cs typeface="Arial"/>
                <a:sym typeface="Arial"/>
              </a:rPr>
              <a:t>2</a:t>
            </a:r>
            <a:endParaRPr sz="1400" b="0" i="0" u="none" strike="noStrike" cap="none" dirty="0">
              <a:solidFill>
                <a:srgbClr val="000000"/>
              </a:solidFill>
              <a:latin typeface="Arial"/>
              <a:ea typeface="Arial"/>
              <a:cs typeface="Arial"/>
              <a:sym typeface="Arial"/>
            </a:endParaRPr>
          </a:p>
        </p:txBody>
      </p:sp>
      <p:sp>
        <p:nvSpPr>
          <p:cNvPr id="457" name="Google Shape;457;p21"/>
          <p:cNvSpPr/>
          <p:nvPr/>
        </p:nvSpPr>
        <p:spPr>
          <a:xfrm>
            <a:off x="447261" y="3509275"/>
            <a:ext cx="382980" cy="38298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rgbClr val="FFFFFF"/>
                </a:solidFill>
                <a:latin typeface="Arial"/>
                <a:ea typeface="Arial"/>
                <a:cs typeface="Arial"/>
                <a:sym typeface="Arial"/>
              </a:rPr>
              <a:t>3</a:t>
            </a:r>
            <a:endParaRPr sz="1400" b="0" i="0" u="none" strike="noStrike" cap="none" dirty="0">
              <a:solidFill>
                <a:srgbClr val="000000"/>
              </a:solidFill>
              <a:latin typeface="Arial"/>
              <a:ea typeface="Arial"/>
              <a:cs typeface="Arial"/>
              <a:sym typeface="Arial"/>
            </a:endParaRPr>
          </a:p>
        </p:txBody>
      </p:sp>
      <p:sp>
        <p:nvSpPr>
          <p:cNvPr id="458" name="Google Shape;458;p21"/>
          <p:cNvSpPr/>
          <p:nvPr/>
        </p:nvSpPr>
        <p:spPr>
          <a:xfrm>
            <a:off x="4642407" y="1933603"/>
            <a:ext cx="382980" cy="38298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rgbClr val="FFFFFF"/>
                </a:solidFill>
                <a:latin typeface="Arial"/>
                <a:ea typeface="Arial"/>
                <a:cs typeface="Arial"/>
                <a:sym typeface="Arial"/>
              </a:rPr>
              <a:t>4</a:t>
            </a:r>
            <a:endParaRPr sz="1400" b="0" i="0" u="none" strike="noStrike" cap="none" dirty="0">
              <a:solidFill>
                <a:srgbClr val="000000"/>
              </a:solidFill>
              <a:latin typeface="Arial"/>
              <a:ea typeface="Arial"/>
              <a:cs typeface="Arial"/>
              <a:sym typeface="Arial"/>
            </a:endParaRPr>
          </a:p>
        </p:txBody>
      </p:sp>
      <p:sp>
        <p:nvSpPr>
          <p:cNvPr id="459" name="Google Shape;459;p21"/>
          <p:cNvSpPr/>
          <p:nvPr/>
        </p:nvSpPr>
        <p:spPr>
          <a:xfrm>
            <a:off x="4642407" y="2716942"/>
            <a:ext cx="382980" cy="38298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rgbClr val="FFFFFF"/>
                </a:solidFill>
                <a:latin typeface="Arial"/>
                <a:ea typeface="Arial"/>
                <a:cs typeface="Arial"/>
                <a:sym typeface="Arial"/>
              </a:rPr>
              <a:t>5</a:t>
            </a:r>
            <a:endParaRPr sz="1400" b="0" i="0" u="none" strike="noStrike" cap="none" dirty="0">
              <a:solidFill>
                <a:srgbClr val="000000"/>
              </a:solidFill>
              <a:latin typeface="Arial"/>
              <a:ea typeface="Arial"/>
              <a:cs typeface="Arial"/>
              <a:sym typeface="Arial"/>
            </a:endParaRPr>
          </a:p>
        </p:txBody>
      </p:sp>
      <p:sp>
        <p:nvSpPr>
          <p:cNvPr id="460" name="Google Shape;460;p21"/>
          <p:cNvSpPr/>
          <p:nvPr/>
        </p:nvSpPr>
        <p:spPr>
          <a:xfrm>
            <a:off x="4642407" y="3511289"/>
            <a:ext cx="382980" cy="382980"/>
          </a:xfrm>
          <a:prstGeom prst="ellipse">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rgbClr val="FFFFFF"/>
                </a:solidFill>
                <a:latin typeface="Arial"/>
                <a:ea typeface="Arial"/>
                <a:cs typeface="Arial"/>
                <a:sym typeface="Arial"/>
              </a:rPr>
              <a:t>6</a:t>
            </a:r>
            <a:endParaRPr sz="1400" b="0" i="0" u="none" strike="noStrike" cap="none" dirty="0">
              <a:solidFill>
                <a:srgbClr val="000000"/>
              </a:solidFill>
              <a:latin typeface="Arial"/>
              <a:ea typeface="Arial"/>
              <a:cs typeface="Arial"/>
              <a:sym typeface="Arial"/>
            </a:endParaRPr>
          </a:p>
        </p:txBody>
      </p:sp>
      <p:sp>
        <p:nvSpPr>
          <p:cNvPr id="461" name="Google Shape;461;p21"/>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19</a:t>
            </a:fld>
            <a:endParaRPr dirty="0"/>
          </a:p>
        </p:txBody>
      </p:sp>
      <p:sp>
        <p:nvSpPr>
          <p:cNvPr id="2" name="Footer Placeholder 1">
            <a:extLst>
              <a:ext uri="{FF2B5EF4-FFF2-40B4-BE49-F238E27FC236}">
                <a16:creationId xmlns:a16="http://schemas.microsoft.com/office/drawing/2014/main" id="{F25260D9-DFBC-462C-179B-BDC1C6ECEC28}"/>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100000"/>
              <a:buFont typeface="Barlow"/>
              <a:buNone/>
            </a:pPr>
            <a:r>
              <a:rPr lang="en-US" dirty="0"/>
              <a:t>Wellbeing First for Healthcare</a:t>
            </a:r>
            <a:endParaRPr dirty="0"/>
          </a:p>
        </p:txBody>
      </p:sp>
      <p:sp>
        <p:nvSpPr>
          <p:cNvPr id="145" name="Google Shape;145;p3"/>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146" name="Google Shape;146;p3"/>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a:t>
            </a:fld>
            <a:endParaRPr dirty="0"/>
          </a:p>
        </p:txBody>
      </p:sp>
      <p:sp>
        <p:nvSpPr>
          <p:cNvPr id="147" name="Google Shape;147;p3"/>
          <p:cNvSpPr txBox="1">
            <a:spLocks noGrp="1"/>
          </p:cNvSpPr>
          <p:nvPr>
            <p:ph type="body" idx="1"/>
          </p:nvPr>
        </p:nvSpPr>
        <p:spPr>
          <a:xfrm>
            <a:off x="4571999" y="1106905"/>
            <a:ext cx="4124739" cy="342169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600"/>
              <a:buNone/>
            </a:pPr>
            <a:r>
              <a:rPr lang="en-US" sz="1600" dirty="0">
                <a:solidFill>
                  <a:srgbClr val="4D4D4D"/>
                </a:solidFill>
                <a:latin typeface="Barlow"/>
                <a:ea typeface="Barlow"/>
                <a:cs typeface="Barlow"/>
                <a:sym typeface="Barlow"/>
              </a:rPr>
              <a:t>We envision a world where seeking mental health care is universally viewed as </a:t>
            </a:r>
            <a:r>
              <a:rPr lang="en-US" sz="1600" b="1" dirty="0">
                <a:solidFill>
                  <a:srgbClr val="4D4D4D"/>
                </a:solidFill>
                <a:latin typeface="Barlow"/>
                <a:ea typeface="Barlow"/>
                <a:cs typeface="Barlow"/>
                <a:sym typeface="Barlow"/>
              </a:rPr>
              <a:t>a sign of strength </a:t>
            </a:r>
            <a:r>
              <a:rPr lang="en-US" sz="1600" dirty="0">
                <a:solidFill>
                  <a:srgbClr val="4D4D4D"/>
                </a:solidFill>
                <a:latin typeface="Barlow"/>
                <a:ea typeface="Barlow"/>
                <a:cs typeface="Barlow"/>
                <a:sym typeface="Barlow"/>
              </a:rPr>
              <a:t>for health workers.</a:t>
            </a:r>
            <a:endParaRPr dirty="0"/>
          </a:p>
          <a:p>
            <a:pPr marL="0" lvl="0" indent="0" algn="l" rtl="0">
              <a:lnSpc>
                <a:spcPct val="90000"/>
              </a:lnSpc>
              <a:spcBef>
                <a:spcPts val="0"/>
              </a:spcBef>
              <a:spcAft>
                <a:spcPts val="0"/>
              </a:spcAft>
              <a:buSzPts val="1600"/>
              <a:buNone/>
            </a:pPr>
            <a:endParaRPr sz="1600" dirty="0">
              <a:solidFill>
                <a:srgbClr val="4D4D4D"/>
              </a:solidFill>
              <a:latin typeface="Barlow"/>
              <a:ea typeface="Barlow"/>
              <a:cs typeface="Barlow"/>
              <a:sym typeface="Barlow"/>
            </a:endParaRPr>
          </a:p>
          <a:p>
            <a:pPr marL="0" lvl="0" indent="0" algn="l" rtl="0">
              <a:lnSpc>
                <a:spcPct val="90000"/>
              </a:lnSpc>
              <a:spcBef>
                <a:spcPts val="0"/>
              </a:spcBef>
              <a:spcAft>
                <a:spcPts val="0"/>
              </a:spcAft>
              <a:buSzPts val="1600"/>
              <a:buNone/>
            </a:pPr>
            <a:r>
              <a:rPr lang="en-US" sz="1600" dirty="0">
                <a:solidFill>
                  <a:srgbClr val="4D4D4D"/>
                </a:solidFill>
                <a:latin typeface="Barlow"/>
                <a:ea typeface="Barlow"/>
                <a:cs typeface="Barlow"/>
                <a:sym typeface="Barlow"/>
              </a:rPr>
              <a:t>We believe every health worker should have </a:t>
            </a:r>
            <a:r>
              <a:rPr lang="en-US" sz="1600" b="1" dirty="0">
                <a:solidFill>
                  <a:srgbClr val="4D4D4D"/>
                </a:solidFill>
                <a:latin typeface="Barlow"/>
                <a:ea typeface="Barlow"/>
                <a:cs typeface="Barlow"/>
                <a:sym typeface="Barlow"/>
              </a:rPr>
              <a:t>access to mental health care and professional wellbeing support </a:t>
            </a:r>
            <a:r>
              <a:rPr lang="en-US" sz="1600" dirty="0">
                <a:solidFill>
                  <a:srgbClr val="4D4D4D"/>
                </a:solidFill>
                <a:latin typeface="Barlow"/>
                <a:ea typeface="Barlow"/>
                <a:cs typeface="Barlow"/>
                <a:sym typeface="Barlow"/>
              </a:rPr>
              <a:t>that they may need, at every moment in their career. </a:t>
            </a:r>
            <a:endParaRPr dirty="0"/>
          </a:p>
          <a:p>
            <a:pPr marL="0" lvl="0" indent="0" algn="l" rtl="0">
              <a:lnSpc>
                <a:spcPct val="90000"/>
              </a:lnSpc>
              <a:spcBef>
                <a:spcPts val="0"/>
              </a:spcBef>
              <a:spcAft>
                <a:spcPts val="0"/>
              </a:spcAft>
              <a:buSzPts val="1600"/>
              <a:buNone/>
            </a:pPr>
            <a:endParaRPr sz="1600" dirty="0">
              <a:solidFill>
                <a:srgbClr val="4D4D4D"/>
              </a:solidFill>
              <a:latin typeface="Barlow"/>
              <a:ea typeface="Barlow"/>
              <a:cs typeface="Barlow"/>
              <a:sym typeface="Barlow"/>
            </a:endParaRPr>
          </a:p>
          <a:p>
            <a:pPr marL="0" lvl="0" indent="0" algn="l" rtl="0">
              <a:lnSpc>
                <a:spcPct val="90000"/>
              </a:lnSpc>
              <a:spcBef>
                <a:spcPts val="0"/>
              </a:spcBef>
              <a:spcAft>
                <a:spcPts val="0"/>
              </a:spcAft>
              <a:buSzPts val="1600"/>
              <a:buNone/>
            </a:pPr>
            <a:r>
              <a:rPr lang="en-US" sz="1600" b="1" dirty="0">
                <a:solidFill>
                  <a:schemeClr val="dk2"/>
                </a:solidFill>
                <a:latin typeface="Barlow"/>
                <a:ea typeface="Barlow"/>
                <a:cs typeface="Barlow"/>
                <a:sym typeface="Barlow"/>
              </a:rPr>
              <a:t>We are dedicated to addressing the operational practices and processes driving health worker burnout, while changing how the healthcare industry supports health workers’ mental health.</a:t>
            </a:r>
            <a:endParaRPr dirty="0"/>
          </a:p>
        </p:txBody>
      </p:sp>
      <p:pic>
        <p:nvPicPr>
          <p:cNvPr id="148" name="Google Shape;148;p3" descr="A person waving in a marathon&#10;&#10;Description automatically generated"/>
          <p:cNvPicPr preferRelativeResize="0"/>
          <p:nvPr/>
        </p:nvPicPr>
        <p:blipFill rotWithShape="1">
          <a:blip r:embed="rId3">
            <a:alphaModFix/>
          </a:blip>
          <a:srcRect t="27521" b="2524"/>
          <a:stretch/>
        </p:blipFill>
        <p:spPr>
          <a:xfrm>
            <a:off x="447261" y="1160547"/>
            <a:ext cx="3532094" cy="3521888"/>
          </a:xfrm>
          <a:prstGeom prst="ellipse">
            <a:avLst/>
          </a:prstGeom>
          <a:noFill/>
          <a:ln w="28575" cap="flat" cmpd="sng">
            <a:solidFill>
              <a:schemeClr val="dk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5"/>
          <p:cNvSpPr/>
          <p:nvPr/>
        </p:nvSpPr>
        <p:spPr>
          <a:xfrm>
            <a:off x="1" y="227219"/>
            <a:ext cx="9166860" cy="4536820"/>
          </a:xfrm>
          <a:prstGeom prst="wave">
            <a:avLst>
              <a:gd name="adj1" fmla="val 12500"/>
              <a:gd name="adj2" fmla="val 127"/>
            </a:avLst>
          </a:prstGeom>
          <a:solidFill>
            <a:schemeClr val="lt2"/>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468" name="Google Shape;468;p25"/>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20</a:t>
            </a:fld>
            <a:endParaRPr dirty="0"/>
          </a:p>
        </p:txBody>
      </p:sp>
      <p:sp>
        <p:nvSpPr>
          <p:cNvPr id="469" name="Google Shape;469;p25"/>
          <p:cNvSpPr txBox="1">
            <a:spLocks noGrp="1"/>
          </p:cNvSpPr>
          <p:nvPr>
            <p:ph type="body" idx="1"/>
          </p:nvPr>
        </p:nvSpPr>
        <p:spPr>
          <a:xfrm>
            <a:off x="103192" y="1342345"/>
            <a:ext cx="8800455" cy="3421694"/>
          </a:xfrm>
          <a:prstGeom prst="rect">
            <a:avLst/>
          </a:prstGeom>
          <a:noFill/>
          <a:ln>
            <a:noFill/>
          </a:ln>
        </p:spPr>
        <p:txBody>
          <a:bodyPr spcFirstLastPara="1" wrap="square" lIns="91425" tIns="91425" rIns="91425" bIns="91425" anchor="t" anchorCtr="0">
            <a:normAutofit/>
          </a:bodyPr>
          <a:lstStyle/>
          <a:p>
            <a:pPr marL="457200" lvl="0" indent="-342900" algn="l" rtl="0">
              <a:lnSpc>
                <a:spcPct val="90000"/>
              </a:lnSpc>
              <a:spcBef>
                <a:spcPts val="750"/>
              </a:spcBef>
              <a:spcAft>
                <a:spcPts val="0"/>
              </a:spcAft>
              <a:buSzPts val="1800"/>
              <a:buChar char="•"/>
            </a:pPr>
            <a:r>
              <a:rPr lang="en-US" sz="1800" b="1" i="1" dirty="0">
                <a:solidFill>
                  <a:schemeClr val="accent1"/>
                </a:solidFill>
              </a:rPr>
              <a:t>“… all the things that have been swimming around in my brain were organized on paper, and I felt very seen. I think [the Guide] will be a great framework for the systemic and organizational changes that we need to make, and I’m planning to present it to our leadership team. As a social worker, I’m trained to assess challenges from a systems perspective and have been frustrated at how healthcare operates in silos.”</a:t>
            </a:r>
            <a:endParaRPr dirty="0"/>
          </a:p>
        </p:txBody>
      </p:sp>
      <p:sp>
        <p:nvSpPr>
          <p:cNvPr id="470" name="Google Shape;470;p25"/>
          <p:cNvSpPr/>
          <p:nvPr/>
        </p:nvSpPr>
        <p:spPr>
          <a:xfrm>
            <a:off x="4710434" y="3053192"/>
            <a:ext cx="4295133" cy="1172343"/>
          </a:xfrm>
          <a:prstGeom prst="roundRect">
            <a:avLst>
              <a:gd name="adj" fmla="val 16667"/>
            </a:avLst>
          </a:prstGeom>
          <a:solidFill>
            <a:srgbClr val="F0483D">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471" name="Google Shape;471;p25"/>
          <p:cNvSpPr txBox="1"/>
          <p:nvPr/>
        </p:nvSpPr>
        <p:spPr>
          <a:xfrm>
            <a:off x="6362076" y="3132020"/>
            <a:ext cx="2438379" cy="101566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Barlow"/>
                <a:ea typeface="Barlow"/>
                <a:cs typeface="Barlow"/>
                <a:sym typeface="Barlow"/>
              </a:rPr>
              <a:t>- Allison Chan, LICSW </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Barlow"/>
                <a:ea typeface="Barlow"/>
                <a:cs typeface="Barlow"/>
                <a:sym typeface="Barlow"/>
              </a:rPr>
              <a:t>Senior Wellbeing Program Developer</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Barlow"/>
                <a:ea typeface="Barlow"/>
                <a:cs typeface="Barlow"/>
                <a:sym typeface="Barlow"/>
              </a:rPr>
              <a:t>MedStar Health </a:t>
            </a:r>
            <a:endParaRPr sz="1400" b="0" i="0" u="none" strike="noStrike" cap="none" dirty="0">
              <a:solidFill>
                <a:srgbClr val="000000"/>
              </a:solidFill>
              <a:latin typeface="Arial"/>
              <a:ea typeface="Arial"/>
              <a:cs typeface="Arial"/>
              <a:sym typeface="Arial"/>
            </a:endParaRPr>
          </a:p>
        </p:txBody>
      </p:sp>
      <p:pic>
        <p:nvPicPr>
          <p:cNvPr id="472" name="Google Shape;472;p25" descr="Profile photo of Allison Chan"/>
          <p:cNvPicPr preferRelativeResize="0"/>
          <p:nvPr/>
        </p:nvPicPr>
        <p:blipFill rotWithShape="1">
          <a:blip r:embed="rId3">
            <a:alphaModFix/>
          </a:blip>
          <a:srcRect/>
          <a:stretch/>
        </p:blipFill>
        <p:spPr>
          <a:xfrm>
            <a:off x="4916182" y="2916416"/>
            <a:ext cx="1445894" cy="1445894"/>
          </a:xfrm>
          <a:prstGeom prst="ellipse">
            <a:avLst/>
          </a:prstGeom>
          <a:noFill/>
          <a:ln>
            <a:noFill/>
          </a:ln>
        </p:spPr>
      </p:pic>
      <p:sp>
        <p:nvSpPr>
          <p:cNvPr id="2" name="Footer Placeholder 1">
            <a:extLst>
              <a:ext uri="{FF2B5EF4-FFF2-40B4-BE49-F238E27FC236}">
                <a16:creationId xmlns:a16="http://schemas.microsoft.com/office/drawing/2014/main" id="{E3423599-AA96-198D-F1BD-D0AA9C492432}"/>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
          <p:cNvSpPr txBox="1">
            <a:spLocks noGrp="1"/>
          </p:cNvSpPr>
          <p:nvPr>
            <p:ph type="title"/>
          </p:nvPr>
        </p:nvSpPr>
        <p:spPr>
          <a:xfrm>
            <a:off x="447261" y="170307"/>
            <a:ext cx="7626696" cy="572341"/>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chemeClr val="dk2"/>
              </a:buClr>
              <a:buSzPct val="60606"/>
              <a:buNone/>
            </a:pPr>
            <a:r>
              <a:rPr lang="en-US" dirty="0"/>
              <a:t>Is An Organization Building a Thriving, Sustainable Workforce? </a:t>
            </a:r>
            <a:endParaRPr dirty="0"/>
          </a:p>
        </p:txBody>
      </p:sp>
      <p:sp>
        <p:nvSpPr>
          <p:cNvPr id="503" name="Google Shape;503;p7"/>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21</a:t>
            </a:fld>
            <a:endParaRPr dirty="0"/>
          </a:p>
        </p:txBody>
      </p:sp>
      <p:pic>
        <p:nvPicPr>
          <p:cNvPr id="504" name="Google Shape;504;p7" descr="A diagram of a company&#10;&#10;AI-generated content may be incorrect."/>
          <p:cNvPicPr preferRelativeResize="0"/>
          <p:nvPr/>
        </p:nvPicPr>
        <p:blipFill rotWithShape="1">
          <a:blip r:embed="rId3">
            <a:alphaModFix/>
          </a:blip>
          <a:srcRect l="15906" t="13857" r="14646" b="8030"/>
          <a:stretch/>
        </p:blipFill>
        <p:spPr>
          <a:xfrm>
            <a:off x="1795149" y="1175469"/>
            <a:ext cx="5553702" cy="3513567"/>
          </a:xfrm>
          <a:prstGeom prst="rect">
            <a:avLst/>
          </a:prstGeom>
          <a:noFill/>
          <a:ln>
            <a:noFill/>
          </a:ln>
        </p:spPr>
      </p:pic>
      <p:sp>
        <p:nvSpPr>
          <p:cNvPr id="505" name="Google Shape;505;p7"/>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0"/>
          <p:cNvSpPr txBox="1">
            <a:spLocks noGrp="1"/>
          </p:cNvSpPr>
          <p:nvPr>
            <p:ph type="title"/>
          </p:nvPr>
        </p:nvSpPr>
        <p:spPr>
          <a:xfrm>
            <a:off x="447261" y="141809"/>
            <a:ext cx="7626696" cy="974191"/>
          </a:xfrm>
          <a:prstGeom prst="rect">
            <a:avLst/>
          </a:prstGeom>
          <a:noFill/>
          <a:ln>
            <a:noFill/>
          </a:ln>
        </p:spPr>
        <p:txBody>
          <a:bodyPr spcFirstLastPara="1" wrap="square" lIns="91425" tIns="91425" rIns="91425" bIns="91425" anchor="t" anchorCtr="0">
            <a:normAutofit fontScale="90000"/>
          </a:bodyPr>
          <a:lstStyle/>
          <a:p>
            <a:pPr lvl="0">
              <a:buSzPct val="60606"/>
            </a:pPr>
            <a:r>
              <a:rPr lang="en-US" dirty="0"/>
              <a:t>The Breen Scale ™</a:t>
            </a:r>
            <a:br>
              <a:rPr lang="en-US" dirty="0"/>
            </a:br>
            <a:r>
              <a:rPr lang="en-US" dirty="0">
                <a:solidFill>
                  <a:schemeClr val="accent1"/>
                </a:solidFill>
              </a:rPr>
              <a:t>Assessing Organizational Wellbeing</a:t>
            </a:r>
            <a:endParaRPr dirty="0">
              <a:solidFill>
                <a:schemeClr val="accent1"/>
              </a:solidFill>
            </a:endParaRPr>
          </a:p>
        </p:txBody>
      </p:sp>
      <p:sp>
        <p:nvSpPr>
          <p:cNvPr id="511" name="Google Shape;511;p10"/>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22</a:t>
            </a:fld>
            <a:endParaRPr dirty="0"/>
          </a:p>
        </p:txBody>
      </p:sp>
      <p:sp>
        <p:nvSpPr>
          <p:cNvPr id="515" name="Google Shape;515;p10"/>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pic>
        <p:nvPicPr>
          <p:cNvPr id="7" name="Picture 6" descr="A diagram of a diagram&#10;&#10;AI-generated content may be incorrect.">
            <a:extLst>
              <a:ext uri="{FF2B5EF4-FFF2-40B4-BE49-F238E27FC236}">
                <a16:creationId xmlns:a16="http://schemas.microsoft.com/office/drawing/2014/main" id="{FDAB24A5-CFFE-C160-01E9-85D40D344FC6}"/>
              </a:ext>
            </a:extLst>
          </p:cNvPr>
          <p:cNvPicPr>
            <a:picLocks noChangeAspect="1"/>
          </p:cNvPicPr>
          <p:nvPr/>
        </p:nvPicPr>
        <p:blipFill>
          <a:blip r:embed="rId3"/>
          <a:srcRect l="7797" t="23955" r="7881" b="37476"/>
          <a:stretch>
            <a:fillRect/>
          </a:stretch>
        </p:blipFill>
        <p:spPr>
          <a:xfrm>
            <a:off x="716796" y="1341400"/>
            <a:ext cx="7710407" cy="198378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100000"/>
              <a:buFont typeface="Barlow"/>
              <a:buNone/>
            </a:pPr>
            <a:r>
              <a:rPr lang="en-US" dirty="0"/>
              <a:t>Caring for Caregivers (C4C)</a:t>
            </a:r>
            <a:endParaRPr dirty="0"/>
          </a:p>
        </p:txBody>
      </p:sp>
      <p:sp>
        <p:nvSpPr>
          <p:cNvPr id="398" name="Google Shape;398;p8"/>
          <p:cNvSpPr txBox="1">
            <a:spLocks noGrp="1"/>
          </p:cNvSpPr>
          <p:nvPr>
            <p:ph type="body" idx="1"/>
          </p:nvPr>
        </p:nvSpPr>
        <p:spPr>
          <a:xfrm>
            <a:off x="447261" y="1106904"/>
            <a:ext cx="5182574" cy="3609213"/>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SzPct val="108107"/>
              <a:buNone/>
            </a:pPr>
            <a:r>
              <a:rPr lang="en-US" b="1" dirty="0">
                <a:solidFill>
                  <a:schemeClr val="accent1"/>
                </a:solidFill>
              </a:rPr>
              <a:t>The national technical assistance center to improve workplace policies and practices that reduce burnout and normalize help-seeking. </a:t>
            </a:r>
          </a:p>
          <a:p>
            <a:pPr marL="0" lvl="0" indent="0" algn="l" rtl="0">
              <a:lnSpc>
                <a:spcPct val="90000"/>
              </a:lnSpc>
              <a:spcBef>
                <a:spcPts val="0"/>
              </a:spcBef>
              <a:spcAft>
                <a:spcPts val="0"/>
              </a:spcAft>
              <a:buSzPct val="108107"/>
              <a:buNone/>
            </a:pPr>
            <a:endParaRPr lang="en-US" dirty="0"/>
          </a:p>
          <a:p>
            <a:pPr marL="342900">
              <a:spcBef>
                <a:spcPts val="0"/>
              </a:spcBef>
              <a:buSzPct val="108107"/>
            </a:pPr>
            <a:r>
              <a:rPr lang="en-US" dirty="0"/>
              <a:t>Guided by experts to go beyond encouraging self-care and resilience to focus on systems-level improvements.</a:t>
            </a:r>
          </a:p>
          <a:p>
            <a:pPr marL="0" indent="0">
              <a:spcBef>
                <a:spcPts val="0"/>
              </a:spcBef>
              <a:buSzPct val="108107"/>
              <a:buNone/>
            </a:pPr>
            <a:endParaRPr lang="en-US" dirty="0"/>
          </a:p>
          <a:p>
            <a:pPr marL="342900">
              <a:spcBef>
                <a:spcPts val="0"/>
              </a:spcBef>
              <a:buSzPct val="108107"/>
            </a:pPr>
            <a:r>
              <a:rPr lang="en-US" dirty="0"/>
              <a:t>Equipped to implement practices and programs that effectively address staff burnout, poor mental health, and turnover.</a:t>
            </a:r>
            <a:endParaRPr dirty="0"/>
          </a:p>
        </p:txBody>
      </p:sp>
      <p:pic>
        <p:nvPicPr>
          <p:cNvPr id="399" name="Google Shape;399;p8"/>
          <p:cNvPicPr preferRelativeResize="0"/>
          <p:nvPr/>
        </p:nvPicPr>
        <p:blipFill rotWithShape="1">
          <a:blip r:embed="rId3">
            <a:alphaModFix/>
          </a:blip>
          <a:srcRect/>
          <a:stretch/>
        </p:blipFill>
        <p:spPr>
          <a:xfrm>
            <a:off x="6023110" y="1142527"/>
            <a:ext cx="2480309" cy="3200400"/>
          </a:xfrm>
          <a:prstGeom prst="rect">
            <a:avLst/>
          </a:prstGeom>
          <a:noFill/>
          <a:ln w="28575" cap="flat" cmpd="sng">
            <a:solidFill>
              <a:schemeClr val="dk2"/>
            </a:solidFill>
            <a:prstDash val="solid"/>
            <a:round/>
            <a:headEnd type="none" w="sm" len="sm"/>
            <a:tailEnd type="none" w="sm" len="sm"/>
          </a:ln>
        </p:spPr>
      </p:pic>
      <p:sp>
        <p:nvSpPr>
          <p:cNvPr id="400" name="Google Shape;400;p8"/>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401" name="Google Shape;401;p8"/>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2"/>
          <p:cNvSpPr txBox="1">
            <a:spLocks noGrp="1"/>
          </p:cNvSpPr>
          <p:nvPr>
            <p:ph type="title"/>
          </p:nvPr>
        </p:nvSpPr>
        <p:spPr>
          <a:xfrm>
            <a:off x="412260" y="318934"/>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100000"/>
              <a:buFont typeface="Barlow"/>
              <a:buNone/>
            </a:pPr>
            <a:r>
              <a:rPr lang="en-US" dirty="0"/>
              <a:t>Our C4C Communities</a:t>
            </a:r>
            <a:endParaRPr dirty="0"/>
          </a:p>
        </p:txBody>
      </p:sp>
      <p:grpSp>
        <p:nvGrpSpPr>
          <p:cNvPr id="407" name="Google Shape;407;p12"/>
          <p:cNvGrpSpPr/>
          <p:nvPr/>
        </p:nvGrpSpPr>
        <p:grpSpPr>
          <a:xfrm>
            <a:off x="-124923" y="1014309"/>
            <a:ext cx="2289843" cy="1239495"/>
            <a:chOff x="510741" y="1525351"/>
            <a:chExt cx="2289843" cy="1239495"/>
          </a:xfrm>
        </p:grpSpPr>
        <p:sp>
          <p:nvSpPr>
            <p:cNvPr id="408" name="Google Shape;408;p12"/>
            <p:cNvSpPr txBox="1"/>
            <p:nvPr/>
          </p:nvSpPr>
          <p:spPr>
            <a:xfrm>
              <a:off x="514584" y="1525351"/>
              <a:ext cx="2286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Caring for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000"/>
                <a:buFont typeface="Barlow"/>
                <a:buNone/>
              </a:pPr>
              <a:r>
                <a:rPr lang="en-US" sz="2000" b="1" i="0" u="none" strike="noStrike" cap="none" dirty="0">
                  <a:solidFill>
                    <a:schemeClr val="dk2"/>
                  </a:solidFill>
                  <a:latin typeface="Barlow"/>
                  <a:ea typeface="Barlow"/>
                  <a:cs typeface="Barlow"/>
                  <a:sym typeface="Barlow"/>
                </a:rPr>
                <a:t>New Jersey’s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Caregivers</a:t>
              </a:r>
              <a:r>
                <a:rPr lang="en-US" sz="2000" b="1" i="0" u="none" strike="noStrike" cap="none" dirty="0">
                  <a:solidFill>
                    <a:schemeClr val="dk2"/>
                  </a:solidFill>
                  <a:latin typeface="Barlow"/>
                  <a:ea typeface="Barlow"/>
                  <a:cs typeface="Barlow"/>
                  <a:sym typeface="Barlow"/>
                </a:rPr>
                <a:t> </a:t>
              </a:r>
              <a:endParaRPr sz="1400" b="0" i="0" u="none" strike="noStrike" cap="none" dirty="0">
                <a:solidFill>
                  <a:srgbClr val="000000"/>
                </a:solidFill>
                <a:latin typeface="Arial"/>
                <a:ea typeface="Arial"/>
                <a:cs typeface="Arial"/>
                <a:sym typeface="Arial"/>
              </a:endParaRPr>
            </a:p>
          </p:txBody>
        </p:sp>
        <p:sp>
          <p:nvSpPr>
            <p:cNvPr id="409" name="Google Shape;409;p12"/>
            <p:cNvSpPr txBox="1"/>
            <p:nvPr/>
          </p:nvSpPr>
          <p:spPr>
            <a:xfrm>
              <a:off x="510741" y="2487847"/>
              <a:ext cx="22860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accent1"/>
                  </a:solidFill>
                  <a:latin typeface="Barlow"/>
                  <a:ea typeface="Barlow"/>
                  <a:cs typeface="Barlow"/>
                  <a:sym typeface="Barlow"/>
                </a:rPr>
                <a:t>in collaboration with</a:t>
              </a:r>
              <a:endParaRPr sz="1400" b="0" i="0" u="none" strike="noStrike" cap="none" dirty="0">
                <a:solidFill>
                  <a:srgbClr val="000000"/>
                </a:solidFill>
                <a:latin typeface="Arial"/>
                <a:ea typeface="Arial"/>
                <a:cs typeface="Arial"/>
                <a:sym typeface="Arial"/>
              </a:endParaRPr>
            </a:p>
          </p:txBody>
        </p:sp>
      </p:grpSp>
      <p:grpSp>
        <p:nvGrpSpPr>
          <p:cNvPr id="410" name="Google Shape;410;p12"/>
          <p:cNvGrpSpPr/>
          <p:nvPr/>
        </p:nvGrpSpPr>
        <p:grpSpPr>
          <a:xfrm>
            <a:off x="1733103" y="1014309"/>
            <a:ext cx="2289867" cy="1234114"/>
            <a:chOff x="3246902" y="1525351"/>
            <a:chExt cx="2289867" cy="1234114"/>
          </a:xfrm>
        </p:grpSpPr>
        <p:sp>
          <p:nvSpPr>
            <p:cNvPr id="411" name="Google Shape;411;p12"/>
            <p:cNvSpPr txBox="1"/>
            <p:nvPr/>
          </p:nvSpPr>
          <p:spPr>
            <a:xfrm>
              <a:off x="3250769" y="1525351"/>
              <a:ext cx="2286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Caring for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000"/>
                <a:buFont typeface="Barlow"/>
                <a:buNone/>
              </a:pPr>
              <a:r>
                <a:rPr lang="en-US" sz="2000" b="1" i="0" u="none" strike="noStrike" cap="none" dirty="0">
                  <a:solidFill>
                    <a:schemeClr val="dk2"/>
                  </a:solidFill>
                  <a:latin typeface="Barlow"/>
                  <a:ea typeface="Barlow"/>
                  <a:cs typeface="Barlow"/>
                  <a:sym typeface="Barlow"/>
                </a:rPr>
                <a:t>North Carolina’s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Caregivers</a:t>
              </a:r>
              <a:r>
                <a:rPr lang="en-US" sz="2000" b="1" i="0" u="none" strike="noStrike" cap="none" dirty="0">
                  <a:solidFill>
                    <a:schemeClr val="dk2"/>
                  </a:solidFill>
                  <a:latin typeface="Barlow"/>
                  <a:ea typeface="Barlow"/>
                  <a:cs typeface="Barlow"/>
                  <a:sym typeface="Barlow"/>
                </a:rPr>
                <a:t> </a:t>
              </a:r>
              <a:endParaRPr sz="1400" b="0" i="0" u="none" strike="noStrike" cap="none" dirty="0">
                <a:solidFill>
                  <a:srgbClr val="000000"/>
                </a:solidFill>
                <a:latin typeface="Arial"/>
                <a:ea typeface="Arial"/>
                <a:cs typeface="Arial"/>
                <a:sym typeface="Arial"/>
              </a:endParaRPr>
            </a:p>
          </p:txBody>
        </p:sp>
        <p:sp>
          <p:nvSpPr>
            <p:cNvPr id="412" name="Google Shape;412;p12"/>
            <p:cNvSpPr txBox="1"/>
            <p:nvPr/>
          </p:nvSpPr>
          <p:spPr>
            <a:xfrm>
              <a:off x="3246902" y="2482466"/>
              <a:ext cx="22860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accent1"/>
                  </a:solidFill>
                  <a:latin typeface="Barlow"/>
                  <a:ea typeface="Barlow"/>
                  <a:cs typeface="Barlow"/>
                  <a:sym typeface="Barlow"/>
                </a:rPr>
                <a:t>in collaboration with</a:t>
              </a:r>
              <a:endParaRPr sz="1400" b="0" i="0" u="none" strike="noStrike" cap="none" dirty="0">
                <a:solidFill>
                  <a:srgbClr val="000000"/>
                </a:solidFill>
                <a:latin typeface="Arial"/>
                <a:ea typeface="Arial"/>
                <a:cs typeface="Arial"/>
                <a:sym typeface="Arial"/>
              </a:endParaRPr>
            </a:p>
          </p:txBody>
        </p:sp>
      </p:grpSp>
      <p:grpSp>
        <p:nvGrpSpPr>
          <p:cNvPr id="413" name="Google Shape;413;p12"/>
          <p:cNvGrpSpPr/>
          <p:nvPr/>
        </p:nvGrpSpPr>
        <p:grpSpPr>
          <a:xfrm>
            <a:off x="3628698" y="992770"/>
            <a:ext cx="2318337" cy="2647213"/>
            <a:chOff x="5988653" y="1507526"/>
            <a:chExt cx="2318337" cy="2647213"/>
          </a:xfrm>
        </p:grpSpPr>
        <p:grpSp>
          <p:nvGrpSpPr>
            <p:cNvPr id="414" name="Google Shape;414;p12"/>
            <p:cNvGrpSpPr/>
            <p:nvPr/>
          </p:nvGrpSpPr>
          <p:grpSpPr>
            <a:xfrm>
              <a:off x="6500716" y="2807262"/>
              <a:ext cx="1261873" cy="1347477"/>
              <a:chOff x="765946" y="1523914"/>
              <a:chExt cx="1261873" cy="1347477"/>
            </a:xfrm>
          </p:grpSpPr>
          <p:pic>
            <p:nvPicPr>
              <p:cNvPr id="415" name="Google Shape;415;p12" descr="HomePage - VHHA"/>
              <p:cNvPicPr preferRelativeResize="0"/>
              <p:nvPr/>
            </p:nvPicPr>
            <p:blipFill rotWithShape="1">
              <a:blip r:embed="rId3">
                <a:alphaModFix/>
              </a:blip>
              <a:srcRect t="29948" b="23820"/>
              <a:stretch/>
            </p:blipFill>
            <p:spPr>
              <a:xfrm>
                <a:off x="797138" y="1523914"/>
                <a:ext cx="1149917" cy="365760"/>
              </a:xfrm>
              <a:prstGeom prst="rect">
                <a:avLst/>
              </a:prstGeom>
              <a:noFill/>
              <a:ln>
                <a:noFill/>
              </a:ln>
            </p:spPr>
          </p:pic>
          <p:pic>
            <p:nvPicPr>
              <p:cNvPr id="416" name="Google Shape;416;p12" descr="The Medical Society of Virginia and VITAL WorkLife Forge Strategic  Partnership to Help Physicians and PAs Struggling with Stress, Burnout, and  the Effects of COVID-19 - Medical Society of Virginia"/>
              <p:cNvPicPr preferRelativeResize="0"/>
              <p:nvPr/>
            </p:nvPicPr>
            <p:blipFill rotWithShape="1">
              <a:blip r:embed="rId4">
                <a:alphaModFix/>
              </a:blip>
              <a:srcRect r="51078"/>
              <a:stretch/>
            </p:blipFill>
            <p:spPr>
              <a:xfrm>
                <a:off x="825503" y="1965922"/>
                <a:ext cx="1104918" cy="457200"/>
              </a:xfrm>
              <a:prstGeom prst="rect">
                <a:avLst/>
              </a:prstGeom>
              <a:noFill/>
              <a:ln>
                <a:noFill/>
              </a:ln>
            </p:spPr>
          </p:pic>
          <p:pic>
            <p:nvPicPr>
              <p:cNvPr id="417" name="Google Shape;417;p12" descr="Virginia Nurses Association"/>
              <p:cNvPicPr preferRelativeResize="0"/>
              <p:nvPr/>
            </p:nvPicPr>
            <p:blipFill rotWithShape="1">
              <a:blip r:embed="rId5">
                <a:alphaModFix/>
              </a:blip>
              <a:srcRect/>
              <a:stretch/>
            </p:blipFill>
            <p:spPr>
              <a:xfrm>
                <a:off x="765946" y="2505631"/>
                <a:ext cx="1261873" cy="365760"/>
              </a:xfrm>
              <a:prstGeom prst="rect">
                <a:avLst/>
              </a:prstGeom>
              <a:noFill/>
              <a:ln>
                <a:noFill/>
              </a:ln>
            </p:spPr>
          </p:pic>
        </p:grpSp>
        <p:sp>
          <p:nvSpPr>
            <p:cNvPr id="418" name="Google Shape;418;p12"/>
            <p:cNvSpPr txBox="1"/>
            <p:nvPr/>
          </p:nvSpPr>
          <p:spPr>
            <a:xfrm>
              <a:off x="5988653" y="1507526"/>
              <a:ext cx="2286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Caring for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000"/>
                <a:buFont typeface="Barlow"/>
                <a:buNone/>
              </a:pPr>
              <a:r>
                <a:rPr lang="en-US" sz="2000" b="1" i="0" u="none" strike="noStrike" cap="none" dirty="0">
                  <a:solidFill>
                    <a:schemeClr val="dk2"/>
                  </a:solidFill>
                  <a:latin typeface="Barlow"/>
                  <a:ea typeface="Barlow"/>
                  <a:cs typeface="Barlow"/>
                  <a:sym typeface="Barlow"/>
                </a:rPr>
                <a:t>Virginia’s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Caregivers</a:t>
              </a:r>
              <a:r>
                <a:rPr lang="en-US" sz="2000" b="1" i="0" u="none" strike="noStrike" cap="none" dirty="0">
                  <a:solidFill>
                    <a:schemeClr val="dk2"/>
                  </a:solidFill>
                  <a:latin typeface="Barlow"/>
                  <a:ea typeface="Barlow"/>
                  <a:cs typeface="Barlow"/>
                  <a:sym typeface="Barlow"/>
                </a:rPr>
                <a:t> </a:t>
              </a:r>
              <a:endParaRPr sz="1400" b="0" i="0" u="none" strike="noStrike" cap="none" dirty="0">
                <a:solidFill>
                  <a:srgbClr val="000000"/>
                </a:solidFill>
                <a:latin typeface="Arial"/>
                <a:ea typeface="Arial"/>
                <a:cs typeface="Arial"/>
                <a:sym typeface="Arial"/>
              </a:endParaRPr>
            </a:p>
          </p:txBody>
        </p:sp>
        <p:sp>
          <p:nvSpPr>
            <p:cNvPr id="419" name="Google Shape;419;p12"/>
            <p:cNvSpPr txBox="1"/>
            <p:nvPr/>
          </p:nvSpPr>
          <p:spPr>
            <a:xfrm>
              <a:off x="6020990" y="2464135"/>
              <a:ext cx="22860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accent1"/>
                  </a:solidFill>
                  <a:latin typeface="Barlow"/>
                  <a:ea typeface="Barlow"/>
                  <a:cs typeface="Barlow"/>
                  <a:sym typeface="Barlow"/>
                </a:rPr>
                <a:t>in collaboration with</a:t>
              </a:r>
              <a:endParaRPr sz="1400" b="0" i="0" u="none" strike="noStrike" cap="none" dirty="0">
                <a:solidFill>
                  <a:srgbClr val="000000"/>
                </a:solidFill>
                <a:latin typeface="Arial"/>
                <a:ea typeface="Arial"/>
                <a:cs typeface="Arial"/>
                <a:sym typeface="Arial"/>
              </a:endParaRPr>
            </a:p>
          </p:txBody>
        </p:sp>
      </p:grpSp>
      <p:cxnSp>
        <p:nvCxnSpPr>
          <p:cNvPr id="420" name="Google Shape;420;p12"/>
          <p:cNvCxnSpPr/>
          <p:nvPr/>
        </p:nvCxnSpPr>
        <p:spPr>
          <a:xfrm>
            <a:off x="1888740" y="1136110"/>
            <a:ext cx="0" cy="2926080"/>
          </a:xfrm>
          <a:prstGeom prst="straightConnector1">
            <a:avLst/>
          </a:prstGeom>
          <a:noFill/>
          <a:ln w="19050" cap="flat" cmpd="sng">
            <a:solidFill>
              <a:schemeClr val="dk2"/>
            </a:solidFill>
            <a:prstDash val="solid"/>
            <a:miter lim="800000"/>
            <a:headEnd type="none" w="sm" len="sm"/>
            <a:tailEnd type="none" w="sm" len="sm"/>
          </a:ln>
        </p:spPr>
      </p:cxnSp>
      <p:cxnSp>
        <p:nvCxnSpPr>
          <p:cNvPr id="421" name="Google Shape;421;p12"/>
          <p:cNvCxnSpPr/>
          <p:nvPr/>
        </p:nvCxnSpPr>
        <p:spPr>
          <a:xfrm>
            <a:off x="3895119" y="1154702"/>
            <a:ext cx="0" cy="2926080"/>
          </a:xfrm>
          <a:prstGeom prst="straightConnector1">
            <a:avLst/>
          </a:prstGeom>
          <a:noFill/>
          <a:ln w="19050" cap="flat" cmpd="sng">
            <a:solidFill>
              <a:schemeClr val="dk2"/>
            </a:solidFill>
            <a:prstDash val="solid"/>
            <a:miter lim="800000"/>
            <a:headEnd type="none" w="sm" len="sm"/>
            <a:tailEnd type="none" w="sm" len="sm"/>
          </a:ln>
        </p:spPr>
      </p:cxnSp>
      <p:pic>
        <p:nvPicPr>
          <p:cNvPr id="422" name="Google Shape;422;p12" descr="Medical Society of New Jersey"/>
          <p:cNvPicPr preferRelativeResize="0"/>
          <p:nvPr/>
        </p:nvPicPr>
        <p:blipFill rotWithShape="1">
          <a:blip r:embed="rId6">
            <a:alphaModFix/>
          </a:blip>
          <a:srcRect/>
          <a:stretch/>
        </p:blipFill>
        <p:spPr>
          <a:xfrm>
            <a:off x="597243" y="2218038"/>
            <a:ext cx="848359" cy="548640"/>
          </a:xfrm>
          <a:prstGeom prst="rect">
            <a:avLst/>
          </a:prstGeom>
          <a:noFill/>
          <a:ln>
            <a:noFill/>
          </a:ln>
        </p:spPr>
      </p:pic>
      <p:pic>
        <p:nvPicPr>
          <p:cNvPr id="423" name="Google Shape;423;p12" descr="New Jersey State Nurses Association | NJSNA"/>
          <p:cNvPicPr preferRelativeResize="0"/>
          <p:nvPr/>
        </p:nvPicPr>
        <p:blipFill rotWithShape="1">
          <a:blip r:embed="rId7">
            <a:alphaModFix/>
          </a:blip>
          <a:srcRect/>
          <a:stretch/>
        </p:blipFill>
        <p:spPr>
          <a:xfrm>
            <a:off x="360209" y="3669302"/>
            <a:ext cx="1088359" cy="548640"/>
          </a:xfrm>
          <a:prstGeom prst="rect">
            <a:avLst/>
          </a:prstGeom>
          <a:noFill/>
          <a:ln>
            <a:noFill/>
          </a:ln>
        </p:spPr>
      </p:pic>
      <p:pic>
        <p:nvPicPr>
          <p:cNvPr id="424" name="Google Shape;424;p12" descr="New Jersey Health Care Quality Institute | Leapfrog"/>
          <p:cNvPicPr preferRelativeResize="0"/>
          <p:nvPr/>
        </p:nvPicPr>
        <p:blipFill rotWithShape="1">
          <a:blip r:embed="rId8">
            <a:alphaModFix/>
          </a:blip>
          <a:srcRect/>
          <a:stretch/>
        </p:blipFill>
        <p:spPr>
          <a:xfrm>
            <a:off x="520405" y="2835992"/>
            <a:ext cx="914400" cy="316706"/>
          </a:xfrm>
          <a:prstGeom prst="rect">
            <a:avLst/>
          </a:prstGeom>
          <a:noFill/>
          <a:ln>
            <a:noFill/>
          </a:ln>
        </p:spPr>
      </p:pic>
      <p:pic>
        <p:nvPicPr>
          <p:cNvPr id="425" name="Google Shape;425;p12" descr="The New Jersey Hospital Association"/>
          <p:cNvPicPr preferRelativeResize="0"/>
          <p:nvPr/>
        </p:nvPicPr>
        <p:blipFill rotWithShape="1">
          <a:blip r:embed="rId9">
            <a:alphaModFix/>
          </a:blip>
          <a:srcRect/>
          <a:stretch/>
        </p:blipFill>
        <p:spPr>
          <a:xfrm>
            <a:off x="526032" y="3231181"/>
            <a:ext cx="821164" cy="457200"/>
          </a:xfrm>
          <a:prstGeom prst="rect">
            <a:avLst/>
          </a:prstGeom>
          <a:noFill/>
          <a:ln>
            <a:noFill/>
          </a:ln>
        </p:spPr>
      </p:pic>
      <p:grpSp>
        <p:nvGrpSpPr>
          <p:cNvPr id="426" name="Google Shape;426;p12"/>
          <p:cNvGrpSpPr/>
          <p:nvPr/>
        </p:nvGrpSpPr>
        <p:grpSpPr>
          <a:xfrm>
            <a:off x="4323380" y="3669302"/>
            <a:ext cx="783716" cy="457200"/>
            <a:chOff x="7661267" y="3310447"/>
            <a:chExt cx="979790" cy="571585"/>
          </a:xfrm>
        </p:grpSpPr>
        <p:pic>
          <p:nvPicPr>
            <p:cNvPr id="427" name="Google Shape;427;p12" descr="HIMSS Virginia Chapter"/>
            <p:cNvPicPr preferRelativeResize="0"/>
            <p:nvPr/>
          </p:nvPicPr>
          <p:blipFill rotWithShape="1">
            <a:blip r:embed="rId10">
              <a:alphaModFix/>
            </a:blip>
            <a:srcRect l="29106" t="-2772"/>
            <a:stretch/>
          </p:blipFill>
          <p:spPr>
            <a:xfrm>
              <a:off x="7845473" y="3694081"/>
              <a:ext cx="795584" cy="187951"/>
            </a:xfrm>
            <a:prstGeom prst="rect">
              <a:avLst/>
            </a:prstGeom>
            <a:noFill/>
            <a:ln>
              <a:noFill/>
            </a:ln>
          </p:spPr>
        </p:pic>
        <p:pic>
          <p:nvPicPr>
            <p:cNvPr id="428" name="Google Shape;428;p12" descr="HIMSS Virginia Chapter"/>
            <p:cNvPicPr preferRelativeResize="0"/>
            <p:nvPr/>
          </p:nvPicPr>
          <p:blipFill rotWithShape="1">
            <a:blip r:embed="rId10">
              <a:alphaModFix/>
            </a:blip>
            <a:srcRect r="71197"/>
            <a:stretch/>
          </p:blipFill>
          <p:spPr>
            <a:xfrm>
              <a:off x="7661267" y="3310447"/>
              <a:ext cx="969696" cy="548640"/>
            </a:xfrm>
            <a:prstGeom prst="rect">
              <a:avLst/>
            </a:prstGeom>
            <a:noFill/>
            <a:ln>
              <a:noFill/>
            </a:ln>
          </p:spPr>
        </p:pic>
      </p:grpSp>
      <p:grpSp>
        <p:nvGrpSpPr>
          <p:cNvPr id="429" name="Google Shape;429;p12"/>
          <p:cNvGrpSpPr/>
          <p:nvPr/>
        </p:nvGrpSpPr>
        <p:grpSpPr>
          <a:xfrm>
            <a:off x="360209" y="4188864"/>
            <a:ext cx="5456464" cy="587578"/>
            <a:chOff x="608546" y="4419605"/>
            <a:chExt cx="5456464" cy="587578"/>
          </a:xfrm>
        </p:grpSpPr>
        <p:grpSp>
          <p:nvGrpSpPr>
            <p:cNvPr id="430" name="Google Shape;430;p12"/>
            <p:cNvGrpSpPr/>
            <p:nvPr/>
          </p:nvGrpSpPr>
          <p:grpSpPr>
            <a:xfrm>
              <a:off x="608546" y="4419605"/>
              <a:ext cx="5456464" cy="584735"/>
              <a:chOff x="608546" y="4419605"/>
              <a:chExt cx="5456464" cy="584735"/>
            </a:xfrm>
          </p:grpSpPr>
          <p:sp>
            <p:nvSpPr>
              <p:cNvPr id="431" name="Google Shape;431;p12"/>
              <p:cNvSpPr txBox="1"/>
              <p:nvPr/>
            </p:nvSpPr>
            <p:spPr>
              <a:xfrm>
                <a:off x="608546" y="4419605"/>
                <a:ext cx="410875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800"/>
                  <a:buFont typeface="Barlow"/>
                  <a:buNone/>
                </a:pPr>
                <a:r>
                  <a:rPr lang="en-US" sz="1600" b="1" i="0" u="none" strike="noStrike" cap="none" dirty="0">
                    <a:solidFill>
                      <a:schemeClr val="accent1"/>
                    </a:solidFill>
                    <a:latin typeface="Barlow"/>
                    <a:ea typeface="Barlow"/>
                    <a:cs typeface="Barlow"/>
                    <a:sym typeface="Barlow"/>
                  </a:rPr>
                  <a:t>Caring for Caregivers </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1800"/>
                  <a:buFont typeface="Barlow"/>
                  <a:buNone/>
                </a:pPr>
                <a:r>
                  <a:rPr lang="en-US" sz="1600" b="1" i="0" u="none" strike="noStrike" cap="none" dirty="0">
                    <a:solidFill>
                      <a:schemeClr val="accent1"/>
                    </a:solidFill>
                    <a:latin typeface="Barlow"/>
                    <a:ea typeface="Barlow"/>
                    <a:cs typeface="Barlow"/>
                    <a:sym typeface="Barlow"/>
                  </a:rPr>
                  <a:t>is supported by</a:t>
                </a:r>
                <a:r>
                  <a:rPr lang="en-US" sz="1600" b="1" i="0" u="none" strike="noStrike" cap="none" dirty="0">
                    <a:solidFill>
                      <a:schemeClr val="dk2"/>
                    </a:solidFill>
                    <a:latin typeface="Barlow"/>
                    <a:ea typeface="Barlow"/>
                    <a:cs typeface="Barlow"/>
                    <a:sym typeface="Barlow"/>
                  </a:rPr>
                  <a:t> </a:t>
                </a:r>
                <a:endParaRPr sz="1600" b="1" i="0" u="none" strike="noStrike" cap="none" dirty="0">
                  <a:solidFill>
                    <a:srgbClr val="000000"/>
                  </a:solidFill>
                  <a:latin typeface="Arial"/>
                  <a:ea typeface="Arial"/>
                  <a:cs typeface="Arial"/>
                  <a:sym typeface="Arial"/>
                </a:endParaRPr>
              </a:p>
            </p:txBody>
          </p:sp>
          <p:pic>
            <p:nvPicPr>
              <p:cNvPr id="432" name="Google Shape;432;p12"/>
              <p:cNvPicPr preferRelativeResize="0"/>
              <p:nvPr/>
            </p:nvPicPr>
            <p:blipFill rotWithShape="1">
              <a:blip r:embed="rId11">
                <a:alphaModFix/>
              </a:blip>
              <a:srcRect/>
              <a:stretch/>
            </p:blipFill>
            <p:spPr>
              <a:xfrm>
                <a:off x="3804112" y="4532888"/>
                <a:ext cx="913191" cy="457200"/>
              </a:xfrm>
              <a:prstGeom prst="rect">
                <a:avLst/>
              </a:prstGeom>
              <a:noFill/>
              <a:ln>
                <a:noFill/>
              </a:ln>
            </p:spPr>
          </p:pic>
          <p:pic>
            <p:nvPicPr>
              <p:cNvPr id="433" name="Google Shape;433;p12"/>
              <p:cNvPicPr preferRelativeResize="0"/>
              <p:nvPr/>
            </p:nvPicPr>
            <p:blipFill rotWithShape="1">
              <a:blip r:embed="rId12">
                <a:alphaModFix/>
              </a:blip>
              <a:srcRect/>
              <a:stretch/>
            </p:blipFill>
            <p:spPr>
              <a:xfrm>
                <a:off x="4876290" y="4603125"/>
                <a:ext cx="1188720" cy="316172"/>
              </a:xfrm>
              <a:prstGeom prst="rect">
                <a:avLst/>
              </a:prstGeom>
              <a:noFill/>
              <a:ln>
                <a:noFill/>
              </a:ln>
            </p:spPr>
          </p:pic>
        </p:grpSp>
        <p:pic>
          <p:nvPicPr>
            <p:cNvPr id="434" name="Google Shape;434;p12" descr="Johnson &amp; Johnson Foundation"/>
            <p:cNvPicPr preferRelativeResize="0"/>
            <p:nvPr/>
          </p:nvPicPr>
          <p:blipFill rotWithShape="1">
            <a:blip r:embed="rId13">
              <a:alphaModFix/>
            </a:blip>
            <a:srcRect/>
            <a:stretch/>
          </p:blipFill>
          <p:spPr>
            <a:xfrm>
              <a:off x="2730725" y="4549983"/>
              <a:ext cx="914400" cy="457200"/>
            </a:xfrm>
            <a:prstGeom prst="rect">
              <a:avLst/>
            </a:prstGeom>
            <a:noFill/>
            <a:ln>
              <a:noFill/>
            </a:ln>
          </p:spPr>
        </p:pic>
      </p:grpSp>
      <p:pic>
        <p:nvPicPr>
          <p:cNvPr id="435" name="Google Shape;435;p12" descr="NCMS Releases New Firearms Policy - North Carolina Medical Society"/>
          <p:cNvPicPr preferRelativeResize="0"/>
          <p:nvPr/>
        </p:nvPicPr>
        <p:blipFill rotWithShape="1">
          <a:blip r:embed="rId14">
            <a:alphaModFix/>
          </a:blip>
          <a:srcRect/>
          <a:stretch/>
        </p:blipFill>
        <p:spPr>
          <a:xfrm>
            <a:off x="2404675" y="3256951"/>
            <a:ext cx="859857" cy="365760"/>
          </a:xfrm>
          <a:prstGeom prst="rect">
            <a:avLst/>
          </a:prstGeom>
          <a:noFill/>
          <a:ln>
            <a:noFill/>
          </a:ln>
        </p:spPr>
      </p:pic>
      <p:pic>
        <p:nvPicPr>
          <p:cNvPr id="436" name="Google Shape;436;p12" descr="Home"/>
          <p:cNvPicPr preferRelativeResize="0"/>
          <p:nvPr/>
        </p:nvPicPr>
        <p:blipFill rotWithShape="1">
          <a:blip r:embed="rId15">
            <a:alphaModFix/>
          </a:blip>
          <a:srcRect/>
          <a:stretch/>
        </p:blipFill>
        <p:spPr>
          <a:xfrm>
            <a:off x="2380016" y="2801738"/>
            <a:ext cx="953845" cy="365760"/>
          </a:xfrm>
          <a:prstGeom prst="rect">
            <a:avLst/>
          </a:prstGeom>
          <a:noFill/>
          <a:ln>
            <a:noFill/>
          </a:ln>
        </p:spPr>
      </p:pic>
      <p:pic>
        <p:nvPicPr>
          <p:cNvPr id="437" name="Google Shape;437;p12" descr="Nursing Jobs - North Carolina Nurses Association Career Center"/>
          <p:cNvPicPr preferRelativeResize="0"/>
          <p:nvPr/>
        </p:nvPicPr>
        <p:blipFill rotWithShape="1">
          <a:blip r:embed="rId16">
            <a:alphaModFix/>
          </a:blip>
          <a:srcRect/>
          <a:stretch/>
        </p:blipFill>
        <p:spPr>
          <a:xfrm>
            <a:off x="2482388" y="3683846"/>
            <a:ext cx="672536" cy="457200"/>
          </a:xfrm>
          <a:prstGeom prst="rect">
            <a:avLst/>
          </a:prstGeom>
          <a:noFill/>
          <a:ln>
            <a:noFill/>
          </a:ln>
        </p:spPr>
      </p:pic>
      <p:pic>
        <p:nvPicPr>
          <p:cNvPr id="438" name="Google Shape;438;p12" descr="A logo with mountains and sun&#10;&#10;Description automatically generated"/>
          <p:cNvPicPr preferRelativeResize="0"/>
          <p:nvPr/>
        </p:nvPicPr>
        <p:blipFill rotWithShape="1">
          <a:blip r:embed="rId17">
            <a:alphaModFix/>
          </a:blip>
          <a:srcRect/>
          <a:stretch/>
        </p:blipFill>
        <p:spPr>
          <a:xfrm>
            <a:off x="2469481" y="2255085"/>
            <a:ext cx="774915" cy="457200"/>
          </a:xfrm>
          <a:prstGeom prst="rect">
            <a:avLst/>
          </a:prstGeom>
          <a:noFill/>
          <a:ln>
            <a:noFill/>
          </a:ln>
        </p:spPr>
      </p:pic>
      <p:cxnSp>
        <p:nvCxnSpPr>
          <p:cNvPr id="439" name="Google Shape;439;p12"/>
          <p:cNvCxnSpPr/>
          <p:nvPr/>
        </p:nvCxnSpPr>
        <p:spPr>
          <a:xfrm>
            <a:off x="5636096" y="1154702"/>
            <a:ext cx="0" cy="2926080"/>
          </a:xfrm>
          <a:prstGeom prst="straightConnector1">
            <a:avLst/>
          </a:prstGeom>
          <a:noFill/>
          <a:ln w="19050" cap="flat" cmpd="sng">
            <a:solidFill>
              <a:schemeClr val="dk2"/>
            </a:solidFill>
            <a:prstDash val="solid"/>
            <a:miter lim="800000"/>
            <a:headEnd type="none" w="sm" len="sm"/>
            <a:tailEnd type="none" w="sm" len="sm"/>
          </a:ln>
        </p:spPr>
      </p:cxnSp>
      <p:sp>
        <p:nvSpPr>
          <p:cNvPr id="440" name="Google Shape;440;p12"/>
          <p:cNvSpPr txBox="1"/>
          <p:nvPr/>
        </p:nvSpPr>
        <p:spPr>
          <a:xfrm>
            <a:off x="5627639" y="992966"/>
            <a:ext cx="158615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Caring for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000"/>
              <a:buFont typeface="Barlow"/>
              <a:buNone/>
            </a:pPr>
            <a:r>
              <a:rPr lang="en-US" sz="2000" b="1" i="0" u="none" strike="noStrike" cap="none" dirty="0">
                <a:solidFill>
                  <a:schemeClr val="dk2"/>
                </a:solidFill>
                <a:latin typeface="Barlow"/>
                <a:ea typeface="Barlow"/>
                <a:cs typeface="Barlow"/>
                <a:sym typeface="Barlow"/>
              </a:rPr>
              <a:t>Wisconsin’s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Caregivers</a:t>
            </a:r>
            <a:r>
              <a:rPr lang="en-US" sz="2000" b="1" i="0" u="none" strike="noStrike" cap="none" dirty="0">
                <a:solidFill>
                  <a:schemeClr val="dk2"/>
                </a:solidFill>
                <a:latin typeface="Barlow"/>
                <a:ea typeface="Barlow"/>
                <a:cs typeface="Barlow"/>
                <a:sym typeface="Barlow"/>
              </a:rPr>
              <a:t> </a:t>
            </a:r>
            <a:endParaRPr sz="1400" b="0" i="0" u="none" strike="noStrike" cap="none" dirty="0">
              <a:solidFill>
                <a:srgbClr val="000000"/>
              </a:solidFill>
              <a:latin typeface="Arial"/>
              <a:ea typeface="Arial"/>
              <a:cs typeface="Arial"/>
              <a:sym typeface="Arial"/>
            </a:endParaRPr>
          </a:p>
        </p:txBody>
      </p:sp>
      <p:cxnSp>
        <p:nvCxnSpPr>
          <p:cNvPr id="441" name="Google Shape;441;p12"/>
          <p:cNvCxnSpPr/>
          <p:nvPr/>
        </p:nvCxnSpPr>
        <p:spPr>
          <a:xfrm>
            <a:off x="7276333" y="1142953"/>
            <a:ext cx="0" cy="2926080"/>
          </a:xfrm>
          <a:prstGeom prst="straightConnector1">
            <a:avLst/>
          </a:prstGeom>
          <a:noFill/>
          <a:ln w="19050" cap="flat" cmpd="sng">
            <a:solidFill>
              <a:schemeClr val="dk2"/>
            </a:solidFill>
            <a:prstDash val="solid"/>
            <a:miter lim="800000"/>
            <a:headEnd type="none" w="sm" len="sm"/>
            <a:tailEnd type="none" w="sm" len="sm"/>
          </a:ln>
        </p:spPr>
      </p:cxnSp>
      <p:sp>
        <p:nvSpPr>
          <p:cNvPr id="442" name="Google Shape;442;p12"/>
          <p:cNvSpPr txBox="1"/>
          <p:nvPr/>
        </p:nvSpPr>
        <p:spPr>
          <a:xfrm>
            <a:off x="7299235" y="992769"/>
            <a:ext cx="158615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Caring for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000"/>
              <a:buFont typeface="Barlow"/>
              <a:buNone/>
            </a:pPr>
            <a:r>
              <a:rPr lang="en-US" sz="2000" b="1" i="0" u="none" strike="noStrike" cap="none" dirty="0">
                <a:solidFill>
                  <a:schemeClr val="dk2"/>
                </a:solidFill>
                <a:latin typeface="Barlow"/>
                <a:ea typeface="Barlow"/>
                <a:cs typeface="Barlow"/>
                <a:sym typeface="Barlow"/>
              </a:rPr>
              <a:t>J+C’s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2000"/>
              <a:buFont typeface="Barlow"/>
              <a:buNone/>
            </a:pPr>
            <a:r>
              <a:rPr lang="en-US" sz="2000" b="1" i="0" u="none" strike="noStrike" cap="none" dirty="0">
                <a:solidFill>
                  <a:schemeClr val="accent1"/>
                </a:solidFill>
                <a:latin typeface="Barlow"/>
                <a:ea typeface="Barlow"/>
                <a:cs typeface="Barlow"/>
                <a:sym typeface="Barlow"/>
              </a:rPr>
              <a:t>Caregivers</a:t>
            </a:r>
            <a:r>
              <a:rPr lang="en-US" sz="2000" b="1" i="0" u="none" strike="noStrike" cap="none" dirty="0">
                <a:solidFill>
                  <a:schemeClr val="dk2"/>
                </a:solidFill>
                <a:latin typeface="Barlow"/>
                <a:ea typeface="Barlow"/>
                <a:cs typeface="Barlow"/>
                <a:sym typeface="Barlow"/>
              </a:rPr>
              <a:t> </a:t>
            </a:r>
            <a:endParaRPr sz="1400" b="0" i="0" u="none" strike="noStrike" cap="none" dirty="0">
              <a:solidFill>
                <a:srgbClr val="000000"/>
              </a:solidFill>
              <a:latin typeface="Arial"/>
              <a:ea typeface="Arial"/>
              <a:cs typeface="Arial"/>
              <a:sym typeface="Arial"/>
            </a:endParaRPr>
          </a:p>
        </p:txBody>
      </p:sp>
      <p:pic>
        <p:nvPicPr>
          <p:cNvPr id="443" name="Google Shape;443;p12" descr="Home - Jackson + Coker Locum Tenens"/>
          <p:cNvPicPr preferRelativeResize="0"/>
          <p:nvPr/>
        </p:nvPicPr>
        <p:blipFill rotWithShape="1">
          <a:blip r:embed="rId18">
            <a:alphaModFix/>
          </a:blip>
          <a:srcRect/>
          <a:stretch/>
        </p:blipFill>
        <p:spPr>
          <a:xfrm>
            <a:off x="7338878" y="2289053"/>
            <a:ext cx="1400156" cy="767717"/>
          </a:xfrm>
          <a:prstGeom prst="rect">
            <a:avLst/>
          </a:prstGeom>
          <a:noFill/>
          <a:ln>
            <a:noFill/>
          </a:ln>
        </p:spPr>
      </p:pic>
      <p:sp>
        <p:nvSpPr>
          <p:cNvPr id="444" name="Google Shape;444;p12"/>
          <p:cNvSpPr txBox="1"/>
          <p:nvPr/>
        </p:nvSpPr>
        <p:spPr>
          <a:xfrm>
            <a:off x="5277714" y="1961362"/>
            <a:ext cx="22860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accent1"/>
                </a:solidFill>
                <a:latin typeface="Barlow"/>
                <a:ea typeface="Barlow"/>
                <a:cs typeface="Barlow"/>
                <a:sym typeface="Barlow"/>
              </a:rPr>
              <a:t>in collaboration with</a:t>
            </a:r>
            <a:endParaRPr sz="1400" b="0" i="0" u="none" strike="noStrike" cap="none" dirty="0">
              <a:solidFill>
                <a:srgbClr val="000000"/>
              </a:solidFill>
              <a:latin typeface="Arial"/>
              <a:ea typeface="Arial"/>
              <a:cs typeface="Arial"/>
              <a:sym typeface="Arial"/>
            </a:endParaRPr>
          </a:p>
        </p:txBody>
      </p:sp>
      <p:sp>
        <p:nvSpPr>
          <p:cNvPr id="445" name="Google Shape;445;p12"/>
          <p:cNvSpPr txBox="1"/>
          <p:nvPr/>
        </p:nvSpPr>
        <p:spPr>
          <a:xfrm>
            <a:off x="6926730" y="1965759"/>
            <a:ext cx="22860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accent1"/>
                </a:solidFill>
                <a:latin typeface="Barlow"/>
                <a:ea typeface="Barlow"/>
                <a:cs typeface="Barlow"/>
                <a:sym typeface="Barlow"/>
              </a:rPr>
              <a:t>in collaboration with</a:t>
            </a:r>
            <a:endParaRPr sz="1400" b="0" i="0" u="none" strike="noStrike" cap="none" dirty="0">
              <a:solidFill>
                <a:srgbClr val="000000"/>
              </a:solidFill>
              <a:latin typeface="Arial"/>
              <a:ea typeface="Arial"/>
              <a:cs typeface="Arial"/>
              <a:sym typeface="Arial"/>
            </a:endParaRPr>
          </a:p>
        </p:txBody>
      </p:sp>
      <p:pic>
        <p:nvPicPr>
          <p:cNvPr id="446" name="Google Shape;446;p12" descr="Wisconsin Hospital Association - Office of Rural Prosperity"/>
          <p:cNvPicPr preferRelativeResize="0"/>
          <p:nvPr/>
        </p:nvPicPr>
        <p:blipFill rotWithShape="1">
          <a:blip r:embed="rId19">
            <a:alphaModFix/>
          </a:blip>
          <a:srcRect/>
          <a:stretch/>
        </p:blipFill>
        <p:spPr>
          <a:xfrm>
            <a:off x="5850870" y="2277314"/>
            <a:ext cx="1187450" cy="457200"/>
          </a:xfrm>
          <a:prstGeom prst="rect">
            <a:avLst/>
          </a:prstGeom>
          <a:noFill/>
          <a:ln>
            <a:noFill/>
          </a:ln>
        </p:spPr>
      </p:pic>
      <p:pic>
        <p:nvPicPr>
          <p:cNvPr id="447" name="Google Shape;447;p12" descr="Wisconsin Medical Society: Climate Change Position Resolution"/>
          <p:cNvPicPr preferRelativeResize="0"/>
          <p:nvPr/>
        </p:nvPicPr>
        <p:blipFill rotWithShape="1">
          <a:blip r:embed="rId20">
            <a:alphaModFix/>
          </a:blip>
          <a:srcRect/>
          <a:stretch/>
        </p:blipFill>
        <p:spPr>
          <a:xfrm>
            <a:off x="5797337" y="2866681"/>
            <a:ext cx="1191616" cy="365760"/>
          </a:xfrm>
          <a:prstGeom prst="rect">
            <a:avLst/>
          </a:prstGeom>
          <a:noFill/>
          <a:ln>
            <a:noFill/>
          </a:ln>
        </p:spPr>
      </p:pic>
      <p:pic>
        <p:nvPicPr>
          <p:cNvPr id="448" name="Google Shape;448;p12" descr="Wisconsin Nurses Association"/>
          <p:cNvPicPr preferRelativeResize="0"/>
          <p:nvPr/>
        </p:nvPicPr>
        <p:blipFill rotWithShape="1">
          <a:blip r:embed="rId21">
            <a:alphaModFix/>
          </a:blip>
          <a:srcRect/>
          <a:stretch/>
        </p:blipFill>
        <p:spPr>
          <a:xfrm>
            <a:off x="5771289" y="3423428"/>
            <a:ext cx="1386038" cy="365760"/>
          </a:xfrm>
          <a:prstGeom prst="rect">
            <a:avLst/>
          </a:prstGeom>
          <a:noFill/>
          <a:ln>
            <a:noFill/>
          </a:ln>
        </p:spPr>
      </p:pic>
      <p:pic>
        <p:nvPicPr>
          <p:cNvPr id="450" name="Google Shape;450;p12" descr="A black background with blue text&#10;&#10;AI-generated content may be incorrect."/>
          <p:cNvPicPr preferRelativeResize="0"/>
          <p:nvPr/>
        </p:nvPicPr>
        <p:blipFill rotWithShape="1">
          <a:blip r:embed="rId22">
            <a:alphaModFix/>
          </a:blip>
          <a:srcRect/>
          <a:stretch/>
        </p:blipFill>
        <p:spPr>
          <a:xfrm>
            <a:off x="5975660" y="4249280"/>
            <a:ext cx="2286000" cy="457643"/>
          </a:xfrm>
          <a:prstGeom prst="rect">
            <a:avLst/>
          </a:prstGeom>
          <a:noFill/>
          <a:ln>
            <a:noFill/>
          </a:ln>
        </p:spPr>
      </p:pic>
      <p:sp>
        <p:nvSpPr>
          <p:cNvPr id="451" name="Google Shape;451;p12"/>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452" name="Google Shape;452;p12"/>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6"/>
          <p:cNvSpPr txBox="1">
            <a:spLocks noGrp="1"/>
          </p:cNvSpPr>
          <p:nvPr>
            <p:ph type="title"/>
          </p:nvPr>
        </p:nvSpPr>
        <p:spPr>
          <a:xfrm>
            <a:off x="431630" y="445533"/>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r>
              <a:rPr lang="en-US" dirty="0"/>
              <a:t>Caring for Virginia’s Caregivers</a:t>
            </a:r>
            <a:endParaRPr dirty="0"/>
          </a:p>
        </p:txBody>
      </p:sp>
      <p:sp>
        <p:nvSpPr>
          <p:cNvPr id="459" name="Google Shape;459;p4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25</a:t>
            </a:fld>
            <a:endParaRPr dirty="0"/>
          </a:p>
        </p:txBody>
      </p:sp>
      <p:sp>
        <p:nvSpPr>
          <p:cNvPr id="460" name="Google Shape;460;p46"/>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475" name="Google Shape;475;p46"/>
          <p:cNvSpPr txBox="1"/>
          <p:nvPr/>
        </p:nvSpPr>
        <p:spPr>
          <a:xfrm>
            <a:off x="447260" y="81165"/>
            <a:ext cx="4572000" cy="549381"/>
          </a:xfrm>
          <a:prstGeom prst="rect">
            <a:avLst/>
          </a:prstGeom>
          <a:noFill/>
          <a:ln>
            <a:noFill/>
          </a:ln>
        </p:spPr>
        <p:txBody>
          <a:bodyPr spcFirstLastPara="1" wrap="square" lIns="91425" tIns="91425" rIns="91425" bIns="91425" anchor="t" anchorCtr="0">
            <a:normAutofit fontScale="90000" lnSpcReduction="10000"/>
          </a:bodyPr>
          <a:lstStyle/>
          <a:p>
            <a:pPr marL="0" marR="0" lvl="0" indent="0" algn="l" rtl="0">
              <a:lnSpc>
                <a:spcPct val="90000"/>
              </a:lnSpc>
              <a:spcBef>
                <a:spcPts val="0"/>
              </a:spcBef>
              <a:spcAft>
                <a:spcPts val="0"/>
              </a:spcAft>
              <a:buClr>
                <a:schemeClr val="dk2"/>
              </a:buClr>
              <a:buSzPct val="60606"/>
              <a:buFont typeface="Barlow"/>
              <a:buNone/>
            </a:pPr>
            <a:r>
              <a:rPr lang="en-US" sz="3300" b="1" i="0" u="none" strike="noStrike" cap="none" dirty="0">
                <a:solidFill>
                  <a:schemeClr val="accent1"/>
                </a:solidFill>
                <a:latin typeface="Barlow"/>
                <a:ea typeface="Barlow"/>
                <a:cs typeface="Barlow"/>
                <a:sym typeface="Barlow"/>
              </a:rPr>
              <a:t>Our Impact </a:t>
            </a:r>
            <a:endParaRPr sz="1400" b="0" i="0" u="none" strike="noStrike" cap="none" dirty="0">
              <a:solidFill>
                <a:schemeClr val="accent1"/>
              </a:solidFill>
              <a:latin typeface="Arial"/>
              <a:ea typeface="Arial"/>
              <a:cs typeface="Arial"/>
              <a:sym typeface="Arial"/>
            </a:endParaRPr>
          </a:p>
        </p:txBody>
      </p:sp>
      <p:sp>
        <p:nvSpPr>
          <p:cNvPr id="6" name="Google Shape;457;p46">
            <a:extLst>
              <a:ext uri="{FF2B5EF4-FFF2-40B4-BE49-F238E27FC236}">
                <a16:creationId xmlns:a16="http://schemas.microsoft.com/office/drawing/2014/main" id="{A8038AB4-0261-554C-F76E-F65E2A74D292}"/>
              </a:ext>
            </a:extLst>
          </p:cNvPr>
          <p:cNvSpPr txBox="1">
            <a:spLocks/>
          </p:cNvSpPr>
          <p:nvPr/>
        </p:nvSpPr>
        <p:spPr>
          <a:xfrm>
            <a:off x="2861398" y="1187686"/>
            <a:ext cx="3040636" cy="954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Barlow"/>
              <a:buNone/>
              <a:defRPr sz="33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ct val="60606"/>
            </a:pPr>
            <a:r>
              <a:rPr lang="en-US" sz="5400" dirty="0"/>
              <a:t>500,000</a:t>
            </a:r>
          </a:p>
        </p:txBody>
      </p:sp>
      <p:sp>
        <p:nvSpPr>
          <p:cNvPr id="8" name="TextBox 7">
            <a:extLst>
              <a:ext uri="{FF2B5EF4-FFF2-40B4-BE49-F238E27FC236}">
                <a16:creationId xmlns:a16="http://schemas.microsoft.com/office/drawing/2014/main" id="{3CA6A478-3008-31CC-E0FE-92DA6C165B70}"/>
              </a:ext>
            </a:extLst>
          </p:cNvPr>
          <p:cNvSpPr txBox="1"/>
          <p:nvPr/>
        </p:nvSpPr>
        <p:spPr>
          <a:xfrm>
            <a:off x="2803382" y="2052068"/>
            <a:ext cx="3156668" cy="954107"/>
          </a:xfrm>
          <a:prstGeom prst="rect">
            <a:avLst/>
          </a:prstGeom>
          <a:noFill/>
        </p:spPr>
        <p:txBody>
          <a:bodyPr wrap="square">
            <a:spAutoFit/>
          </a:bodyPr>
          <a:lstStyle/>
          <a:p>
            <a:pPr algn="ctr" rtl="0">
              <a:buNone/>
            </a:pPr>
            <a:r>
              <a:rPr lang="en-US" b="0" i="0" dirty="0">
                <a:solidFill>
                  <a:srgbClr val="152745"/>
                </a:solidFill>
                <a:effectLst/>
                <a:latin typeface="Barlow Medium" panose="00000600000000000000" pitchFamily="2" charset="0"/>
              </a:rPr>
              <a:t>licensed health workers across 62 professions protected from disclosing their mental health care through first-of-its-kind state law</a:t>
            </a:r>
            <a:endParaRPr lang="en-US" dirty="0">
              <a:effectLst/>
              <a:latin typeface="Barlow Medium" panose="00000600000000000000" pitchFamily="2" charset="0"/>
            </a:endParaRPr>
          </a:p>
        </p:txBody>
      </p:sp>
      <p:sp>
        <p:nvSpPr>
          <p:cNvPr id="9" name="Google Shape;457;p46">
            <a:extLst>
              <a:ext uri="{FF2B5EF4-FFF2-40B4-BE49-F238E27FC236}">
                <a16:creationId xmlns:a16="http://schemas.microsoft.com/office/drawing/2014/main" id="{404CC737-5B24-842A-5486-85D4706C24A4}"/>
              </a:ext>
            </a:extLst>
          </p:cNvPr>
          <p:cNvSpPr txBox="1">
            <a:spLocks/>
          </p:cNvSpPr>
          <p:nvPr/>
        </p:nvSpPr>
        <p:spPr>
          <a:xfrm>
            <a:off x="769831" y="1243562"/>
            <a:ext cx="1554480" cy="954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Barlow"/>
              <a:buNone/>
              <a:defRPr sz="33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ct val="60606"/>
            </a:pPr>
            <a:r>
              <a:rPr lang="en-US" sz="5400" dirty="0"/>
              <a:t>80%</a:t>
            </a:r>
          </a:p>
        </p:txBody>
      </p:sp>
      <p:sp>
        <p:nvSpPr>
          <p:cNvPr id="11" name="TextBox 10">
            <a:extLst>
              <a:ext uri="{FF2B5EF4-FFF2-40B4-BE49-F238E27FC236}">
                <a16:creationId xmlns:a16="http://schemas.microsoft.com/office/drawing/2014/main" id="{F2FE4C82-DCF0-9F6A-7A4E-5C66BCCD18DB}"/>
              </a:ext>
            </a:extLst>
          </p:cNvPr>
          <p:cNvSpPr txBox="1"/>
          <p:nvPr/>
        </p:nvSpPr>
        <p:spPr>
          <a:xfrm>
            <a:off x="252622" y="2043552"/>
            <a:ext cx="2378080" cy="954107"/>
          </a:xfrm>
          <a:prstGeom prst="rect">
            <a:avLst/>
          </a:prstGeom>
          <a:noFill/>
        </p:spPr>
        <p:txBody>
          <a:bodyPr wrap="square">
            <a:spAutoFit/>
          </a:bodyPr>
          <a:lstStyle/>
          <a:p>
            <a:pPr algn="ctr" rtl="0">
              <a:buNone/>
            </a:pPr>
            <a:r>
              <a:rPr lang="en-US" b="0" i="0" dirty="0">
                <a:solidFill>
                  <a:srgbClr val="152745"/>
                </a:solidFill>
                <a:effectLst/>
                <a:latin typeface="Barlow Medium" panose="00000600000000000000" pitchFamily="2" charset="0"/>
              </a:rPr>
              <a:t>hospitals </a:t>
            </a:r>
            <a:r>
              <a:rPr lang="en-US" dirty="0">
                <a:solidFill>
                  <a:srgbClr val="152745"/>
                </a:solidFill>
                <a:latin typeface="Barlow Medium" panose="00000600000000000000" pitchFamily="2" charset="0"/>
              </a:rPr>
              <a:t>ensured</a:t>
            </a:r>
            <a:r>
              <a:rPr lang="en-US" b="0" i="0" dirty="0">
                <a:solidFill>
                  <a:srgbClr val="152745"/>
                </a:solidFill>
                <a:effectLst/>
                <a:latin typeface="Barlow Medium" panose="00000600000000000000" pitchFamily="2" charset="0"/>
              </a:rPr>
              <a:t> mental health care protections in their credentialing processes</a:t>
            </a:r>
            <a:endParaRPr lang="en-US" dirty="0">
              <a:effectLst/>
              <a:latin typeface="Barlow Medium" panose="00000600000000000000" pitchFamily="2" charset="0"/>
            </a:endParaRPr>
          </a:p>
        </p:txBody>
      </p:sp>
      <p:sp>
        <p:nvSpPr>
          <p:cNvPr id="12" name="Google Shape;457;p46">
            <a:extLst>
              <a:ext uri="{FF2B5EF4-FFF2-40B4-BE49-F238E27FC236}">
                <a16:creationId xmlns:a16="http://schemas.microsoft.com/office/drawing/2014/main" id="{619E24A2-5F5B-6B07-02EB-E6DCAEF97339}"/>
              </a:ext>
            </a:extLst>
          </p:cNvPr>
          <p:cNvSpPr txBox="1">
            <a:spLocks/>
          </p:cNvSpPr>
          <p:nvPr/>
        </p:nvSpPr>
        <p:spPr>
          <a:xfrm>
            <a:off x="6708604" y="1218087"/>
            <a:ext cx="1554480" cy="954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Barlow"/>
              <a:buNone/>
              <a:defRPr sz="33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ct val="60606"/>
            </a:pPr>
            <a:r>
              <a:rPr lang="en-US" sz="5400" dirty="0"/>
              <a:t>100</a:t>
            </a:r>
          </a:p>
        </p:txBody>
      </p:sp>
      <p:sp>
        <p:nvSpPr>
          <p:cNvPr id="14" name="TextBox 13">
            <a:extLst>
              <a:ext uri="{FF2B5EF4-FFF2-40B4-BE49-F238E27FC236}">
                <a16:creationId xmlns:a16="http://schemas.microsoft.com/office/drawing/2014/main" id="{4E385CCF-D869-E0D7-2754-8024F771A28E}"/>
              </a:ext>
            </a:extLst>
          </p:cNvPr>
          <p:cNvSpPr txBox="1"/>
          <p:nvPr/>
        </p:nvSpPr>
        <p:spPr>
          <a:xfrm>
            <a:off x="6132730" y="2052068"/>
            <a:ext cx="2596896" cy="954107"/>
          </a:xfrm>
          <a:prstGeom prst="rect">
            <a:avLst/>
          </a:prstGeom>
          <a:noFill/>
        </p:spPr>
        <p:txBody>
          <a:bodyPr wrap="square">
            <a:spAutoFit/>
          </a:bodyPr>
          <a:lstStyle>
            <a:defPPr marR="0" lvl="0" algn="l" rtl="0">
              <a:lnSpc>
                <a:spcPct val="100000"/>
              </a:lnSpc>
              <a:spcBef>
                <a:spcPts val="0"/>
              </a:spcBef>
              <a:spcAft>
                <a:spcPts val="0"/>
              </a:spcAft>
            </a:defPPr>
            <a:lvl1pPr algn="ctr">
              <a:buNone/>
              <a:defRPr>
                <a:solidFill>
                  <a:srgbClr val="152745"/>
                </a:solidFill>
                <a:effectLst/>
              </a:defRPr>
            </a:lvl1pPr>
          </a:lstStyle>
          <a:p>
            <a:r>
              <a:rPr lang="en-US" dirty="0">
                <a:latin typeface="Barlow Medium" panose="00000600000000000000" pitchFamily="2" charset="0"/>
              </a:rPr>
              <a:t>healthcare leaders trained in implementing the coordinated, proactive Wellbeing Systems Approach</a:t>
            </a:r>
          </a:p>
        </p:txBody>
      </p:sp>
      <p:grpSp>
        <p:nvGrpSpPr>
          <p:cNvPr id="15" name="Group 14">
            <a:extLst>
              <a:ext uri="{FF2B5EF4-FFF2-40B4-BE49-F238E27FC236}">
                <a16:creationId xmlns:a16="http://schemas.microsoft.com/office/drawing/2014/main" id="{391A0619-889C-7E88-AB59-D63D73FD1DF6}"/>
              </a:ext>
            </a:extLst>
          </p:cNvPr>
          <p:cNvGrpSpPr/>
          <p:nvPr/>
        </p:nvGrpSpPr>
        <p:grpSpPr>
          <a:xfrm>
            <a:off x="131508" y="3303023"/>
            <a:ext cx="8817376" cy="1366377"/>
            <a:chOff x="130949" y="3122640"/>
            <a:chExt cx="8817376" cy="1366377"/>
          </a:xfrm>
        </p:grpSpPr>
        <p:pic>
          <p:nvPicPr>
            <p:cNvPr id="463" name="Google Shape;463;p46" descr="Marketing - Augusta Health"/>
            <p:cNvPicPr preferRelativeResize="0">
              <a:picLocks noChangeAspect="1"/>
            </p:cNvPicPr>
            <p:nvPr/>
          </p:nvPicPr>
          <p:blipFill rotWithShape="1">
            <a:blip r:embed="rId3">
              <a:alphaModFix/>
            </a:blip>
            <a:srcRect/>
            <a:stretch/>
          </p:blipFill>
          <p:spPr>
            <a:xfrm>
              <a:off x="130949" y="3203840"/>
              <a:ext cx="1277763" cy="457200"/>
            </a:xfrm>
            <a:prstGeom prst="rect">
              <a:avLst/>
            </a:prstGeom>
            <a:noFill/>
            <a:ln>
              <a:noFill/>
            </a:ln>
          </p:spPr>
        </p:pic>
        <p:pic>
          <p:nvPicPr>
            <p:cNvPr id="464" name="Google Shape;464;p46" descr="ORCCA"/>
            <p:cNvPicPr preferRelativeResize="0">
              <a:picLocks noChangeAspect="1"/>
            </p:cNvPicPr>
            <p:nvPr/>
          </p:nvPicPr>
          <p:blipFill rotWithShape="1">
            <a:blip r:embed="rId4">
              <a:alphaModFix/>
            </a:blip>
            <a:srcRect l="23809" t="24126" r="11958" b="30031"/>
            <a:stretch/>
          </p:blipFill>
          <p:spPr>
            <a:xfrm>
              <a:off x="1582606" y="3152536"/>
              <a:ext cx="1150654" cy="548640"/>
            </a:xfrm>
            <a:prstGeom prst="rect">
              <a:avLst/>
            </a:prstGeom>
            <a:noFill/>
            <a:ln>
              <a:noFill/>
            </a:ln>
          </p:spPr>
        </p:pic>
        <p:pic>
          <p:nvPicPr>
            <p:cNvPr id="465" name="Google Shape;465;p46" descr="Bon Secours Mercy Health | Health Care Access, Quality and Innovation"/>
            <p:cNvPicPr preferRelativeResize="0"/>
            <p:nvPr/>
          </p:nvPicPr>
          <p:blipFill rotWithShape="1">
            <a:blip r:embed="rId5">
              <a:alphaModFix/>
            </a:blip>
            <a:srcRect/>
            <a:stretch/>
          </p:blipFill>
          <p:spPr>
            <a:xfrm>
              <a:off x="2837564" y="3292474"/>
              <a:ext cx="1554480" cy="316563"/>
            </a:xfrm>
            <a:prstGeom prst="rect">
              <a:avLst/>
            </a:prstGeom>
            <a:noFill/>
            <a:ln>
              <a:noFill/>
            </a:ln>
          </p:spPr>
        </p:pic>
        <p:pic>
          <p:nvPicPr>
            <p:cNvPr id="466" name="Google Shape;466;p46" descr="Strategic Partners | Virginia Tech Carilion | Virginia Tech"/>
            <p:cNvPicPr preferRelativeResize="0"/>
            <p:nvPr/>
          </p:nvPicPr>
          <p:blipFill rotWithShape="1">
            <a:blip r:embed="rId6">
              <a:alphaModFix/>
            </a:blip>
            <a:srcRect/>
            <a:stretch/>
          </p:blipFill>
          <p:spPr>
            <a:xfrm>
              <a:off x="4541313" y="3122640"/>
              <a:ext cx="1371600" cy="462201"/>
            </a:xfrm>
            <a:prstGeom prst="rect">
              <a:avLst/>
            </a:prstGeom>
            <a:noFill/>
            <a:ln>
              <a:noFill/>
            </a:ln>
          </p:spPr>
        </p:pic>
        <p:pic>
          <p:nvPicPr>
            <p:cNvPr id="467" name="Google Shape;467;p46" descr="Logo guidelines | Centra Health"/>
            <p:cNvPicPr preferRelativeResize="0"/>
            <p:nvPr/>
          </p:nvPicPr>
          <p:blipFill rotWithShape="1">
            <a:blip r:embed="rId7">
              <a:alphaModFix/>
            </a:blip>
            <a:srcRect l="12650" t="33265" r="12308" b="33475"/>
            <a:stretch/>
          </p:blipFill>
          <p:spPr>
            <a:xfrm>
              <a:off x="6059019" y="3243616"/>
              <a:ext cx="1371600" cy="341946"/>
            </a:xfrm>
            <a:prstGeom prst="rect">
              <a:avLst/>
            </a:prstGeom>
            <a:noFill/>
            <a:ln>
              <a:noFill/>
            </a:ln>
          </p:spPr>
        </p:pic>
        <p:pic>
          <p:nvPicPr>
            <p:cNvPr id="468" name="Google Shape;468;p46" descr="The Children's Hospital of The King's Daughters | Downtown Norfolk"/>
            <p:cNvPicPr preferRelativeResize="0">
              <a:picLocks noChangeAspect="1"/>
            </p:cNvPicPr>
            <p:nvPr/>
          </p:nvPicPr>
          <p:blipFill rotWithShape="1">
            <a:blip r:embed="rId8">
              <a:alphaModFix/>
            </a:blip>
            <a:srcRect/>
            <a:stretch/>
          </p:blipFill>
          <p:spPr>
            <a:xfrm>
              <a:off x="7576725" y="3234333"/>
              <a:ext cx="1371600" cy="385047"/>
            </a:xfrm>
            <a:prstGeom prst="rect">
              <a:avLst/>
            </a:prstGeom>
            <a:noFill/>
            <a:ln>
              <a:noFill/>
            </a:ln>
          </p:spPr>
        </p:pic>
        <p:pic>
          <p:nvPicPr>
            <p:cNvPr id="469" name="Google Shape;469;p46" descr="Inova unveils new logo, rebranding initiative | News | loudountimes.com"/>
            <p:cNvPicPr preferRelativeResize="0">
              <a:picLocks noChangeAspect="1"/>
            </p:cNvPicPr>
            <p:nvPr/>
          </p:nvPicPr>
          <p:blipFill rotWithShape="1">
            <a:blip r:embed="rId9">
              <a:alphaModFix/>
            </a:blip>
            <a:srcRect/>
            <a:stretch/>
          </p:blipFill>
          <p:spPr>
            <a:xfrm>
              <a:off x="156230" y="4060423"/>
              <a:ext cx="1554480" cy="277161"/>
            </a:xfrm>
            <a:prstGeom prst="rect">
              <a:avLst/>
            </a:prstGeom>
            <a:noFill/>
            <a:ln>
              <a:noFill/>
            </a:ln>
          </p:spPr>
        </p:pic>
        <p:pic>
          <p:nvPicPr>
            <p:cNvPr id="470" name="Google Shape;470;p46" descr="Sentara Healthcare rebrands as Sentara Health - Virginia Business"/>
            <p:cNvPicPr preferRelativeResize="0">
              <a:picLocks noChangeAspect="1"/>
            </p:cNvPicPr>
            <p:nvPr/>
          </p:nvPicPr>
          <p:blipFill rotWithShape="1">
            <a:blip r:embed="rId10">
              <a:alphaModFix/>
            </a:blip>
            <a:srcRect/>
            <a:stretch/>
          </p:blipFill>
          <p:spPr>
            <a:xfrm>
              <a:off x="3085105" y="4015342"/>
              <a:ext cx="1554480" cy="272573"/>
            </a:xfrm>
            <a:prstGeom prst="rect">
              <a:avLst/>
            </a:prstGeom>
            <a:noFill/>
            <a:ln>
              <a:noFill/>
            </a:ln>
          </p:spPr>
        </p:pic>
        <p:pic>
          <p:nvPicPr>
            <p:cNvPr id="471" name="Google Shape;471;p46" descr="Logos | UVA Health Brand"/>
            <p:cNvPicPr preferRelativeResize="0">
              <a:picLocks noChangeAspect="1"/>
            </p:cNvPicPr>
            <p:nvPr/>
          </p:nvPicPr>
          <p:blipFill rotWithShape="1">
            <a:blip r:embed="rId11">
              <a:alphaModFix/>
            </a:blip>
            <a:srcRect l="7426" t="31917" r="7634" b="28594"/>
            <a:stretch/>
          </p:blipFill>
          <p:spPr>
            <a:xfrm>
              <a:off x="4781786" y="4002592"/>
              <a:ext cx="1554480" cy="314322"/>
            </a:xfrm>
            <a:prstGeom prst="rect">
              <a:avLst/>
            </a:prstGeom>
            <a:noFill/>
            <a:ln>
              <a:noFill/>
            </a:ln>
          </p:spPr>
        </p:pic>
        <p:pic>
          <p:nvPicPr>
            <p:cNvPr id="472" name="Google Shape;472;p46" descr="VCU Health System"/>
            <p:cNvPicPr preferRelativeResize="0">
              <a:picLocks noChangeAspect="1"/>
            </p:cNvPicPr>
            <p:nvPr/>
          </p:nvPicPr>
          <p:blipFill rotWithShape="1">
            <a:blip r:embed="rId12">
              <a:alphaModFix/>
            </a:blip>
            <a:srcRect l="11233" t="20990" r="12738" b="18798"/>
            <a:stretch>
              <a:fillRect/>
            </a:stretch>
          </p:blipFill>
          <p:spPr>
            <a:xfrm>
              <a:off x="6478467" y="3940377"/>
              <a:ext cx="1181007" cy="548640"/>
            </a:xfrm>
            <a:prstGeom prst="rect">
              <a:avLst/>
            </a:prstGeom>
            <a:noFill/>
            <a:ln>
              <a:noFill/>
            </a:ln>
          </p:spPr>
        </p:pic>
        <p:pic>
          <p:nvPicPr>
            <p:cNvPr id="473" name="Google Shape;473;p46" descr="Virginia Hospital Center rebrands itself as VHC Health - WTOP News"/>
            <p:cNvPicPr preferRelativeResize="0">
              <a:picLocks noChangeAspect="1"/>
            </p:cNvPicPr>
            <p:nvPr/>
          </p:nvPicPr>
          <p:blipFill rotWithShape="1">
            <a:blip r:embed="rId13">
              <a:alphaModFix/>
            </a:blip>
            <a:srcRect/>
            <a:stretch/>
          </p:blipFill>
          <p:spPr>
            <a:xfrm>
              <a:off x="7801675" y="3940377"/>
              <a:ext cx="1146650" cy="548640"/>
            </a:xfrm>
            <a:prstGeom prst="rect">
              <a:avLst/>
            </a:prstGeom>
            <a:noFill/>
            <a:ln>
              <a:noFill/>
            </a:ln>
          </p:spPr>
        </p:pic>
        <p:pic>
          <p:nvPicPr>
            <p:cNvPr id="1026" name="Picture 2" descr="Mary Washington Healthcare | Company Overview &amp; News">
              <a:extLst>
                <a:ext uri="{FF2B5EF4-FFF2-40B4-BE49-F238E27FC236}">
                  <a16:creationId xmlns:a16="http://schemas.microsoft.com/office/drawing/2014/main" id="{48F42394-A26E-F6E5-8DF1-DC06CFDD76A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8779" b="30887"/>
            <a:stretch>
              <a:fillRect/>
            </a:stretch>
          </p:blipFill>
          <p:spPr bwMode="auto">
            <a:xfrm>
              <a:off x="1852911" y="3859986"/>
              <a:ext cx="1089993" cy="54864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Open quotation mark outline">
            <a:extLst>
              <a:ext uri="{FF2B5EF4-FFF2-40B4-BE49-F238E27FC236}">
                <a16:creationId xmlns:a16="http://schemas.microsoft.com/office/drawing/2014/main" id="{E416A943-2C84-2DED-1F79-56A97462FC7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43964" y="234863"/>
            <a:ext cx="1057522" cy="1057522"/>
          </a:xfrm>
          <a:prstGeom prst="rect">
            <a:avLst/>
          </a:prstGeom>
        </p:spPr>
      </p:pic>
      <p:sp>
        <p:nvSpPr>
          <p:cNvPr id="7" name="Text Placeholder 6">
            <a:extLst>
              <a:ext uri="{FF2B5EF4-FFF2-40B4-BE49-F238E27FC236}">
                <a16:creationId xmlns:a16="http://schemas.microsoft.com/office/drawing/2014/main" id="{986FFC69-7689-716B-305D-A6EB461EDE28}"/>
              </a:ext>
            </a:extLst>
          </p:cNvPr>
          <p:cNvSpPr>
            <a:spLocks noGrp="1"/>
          </p:cNvSpPr>
          <p:nvPr>
            <p:ph type="body" idx="1"/>
          </p:nvPr>
        </p:nvSpPr>
        <p:spPr>
          <a:xfrm>
            <a:off x="981952" y="546647"/>
            <a:ext cx="6689709" cy="3040456"/>
          </a:xfrm>
        </p:spPr>
        <p:txBody>
          <a:bodyPr>
            <a:normAutofit/>
          </a:bodyPr>
          <a:lstStyle/>
          <a:p>
            <a:pPr marL="101600" indent="0">
              <a:buNone/>
            </a:pPr>
            <a:r>
              <a:rPr lang="en-US" dirty="0"/>
              <a:t>We had never provided health workers with the avenues, tools, and support that they needed to be able to speak up and say we need help. As we engaged in this journey, we started seeing really positive things like retention, engagement, better quality of work, and better patient experience scores. We even saw our traveling nurses wanting to stay in our rural Virginia community saying ‘this is the first place I've been where I feel healthy, where I feel like I can actually get the help that I need.’</a:t>
            </a:r>
          </a:p>
        </p:txBody>
      </p:sp>
      <p:sp>
        <p:nvSpPr>
          <p:cNvPr id="5" name="Slide Number Placeholder 4">
            <a:extLst>
              <a:ext uri="{FF2B5EF4-FFF2-40B4-BE49-F238E27FC236}">
                <a16:creationId xmlns:a16="http://schemas.microsoft.com/office/drawing/2014/main" id="{B216A556-336D-6695-54A6-80CB9CFAE87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26</a:t>
            </a:fld>
            <a:endParaRPr lang="en-US" dirty="0"/>
          </a:p>
        </p:txBody>
      </p:sp>
      <p:sp>
        <p:nvSpPr>
          <p:cNvPr id="9" name="TextBox 8">
            <a:extLst>
              <a:ext uri="{FF2B5EF4-FFF2-40B4-BE49-F238E27FC236}">
                <a16:creationId xmlns:a16="http://schemas.microsoft.com/office/drawing/2014/main" id="{7D8BA1C7-12E8-C3CA-C8CA-7F7B41E70FDA}"/>
              </a:ext>
            </a:extLst>
          </p:cNvPr>
          <p:cNvSpPr txBox="1"/>
          <p:nvPr/>
        </p:nvSpPr>
        <p:spPr>
          <a:xfrm>
            <a:off x="2138766" y="3633597"/>
            <a:ext cx="4572000" cy="409023"/>
          </a:xfrm>
          <a:prstGeom prst="rect">
            <a:avLst/>
          </a:prstGeom>
          <a:noFill/>
        </p:spPr>
        <p:txBody>
          <a:bodyPr wrap="square">
            <a:spAutoFit/>
          </a:bodyPr>
          <a:lstStyle/>
          <a:p>
            <a:pPr>
              <a:lnSpc>
                <a:spcPts val="1200"/>
              </a:lnSpc>
              <a:buNone/>
            </a:pPr>
            <a:r>
              <a:rPr lang="en-US" b="1" i="0" dirty="0">
                <a:solidFill>
                  <a:schemeClr val="bg2"/>
                </a:solidFill>
                <a:effectLst/>
                <a:latin typeface="Barlow Medium" panose="00000600000000000000" pitchFamily="2" charset="0"/>
              </a:rPr>
              <a:t>Tiffany Covarrubias-Lyttle, MSN, RN, NE-BC</a:t>
            </a:r>
            <a:endParaRPr lang="en-US" b="1" dirty="0">
              <a:solidFill>
                <a:schemeClr val="bg2"/>
              </a:solidFill>
              <a:effectLst/>
              <a:latin typeface="Barlow Medium" panose="00000600000000000000" pitchFamily="2" charset="0"/>
            </a:endParaRPr>
          </a:p>
          <a:p>
            <a:pPr>
              <a:lnSpc>
                <a:spcPts val="1200"/>
              </a:lnSpc>
              <a:buNone/>
            </a:pPr>
            <a:r>
              <a:rPr lang="en-US" b="1" i="0" dirty="0">
                <a:solidFill>
                  <a:schemeClr val="bg2"/>
                </a:solidFill>
                <a:effectLst/>
                <a:latin typeface="Barlow Medium" panose="00000600000000000000" pitchFamily="2" charset="0"/>
              </a:rPr>
              <a:t>Centra</a:t>
            </a:r>
            <a:endParaRPr lang="en-US" b="1" dirty="0">
              <a:solidFill>
                <a:schemeClr val="bg2"/>
              </a:solidFill>
              <a:effectLst/>
              <a:latin typeface="Barlow Medium" panose="00000600000000000000" pitchFamily="2" charset="0"/>
            </a:endParaRPr>
          </a:p>
        </p:txBody>
      </p:sp>
      <p:pic>
        <p:nvPicPr>
          <p:cNvPr id="19" name="Graphic 18" descr="Closed quotation mark outline">
            <a:extLst>
              <a:ext uri="{FF2B5EF4-FFF2-40B4-BE49-F238E27FC236}">
                <a16:creationId xmlns:a16="http://schemas.microsoft.com/office/drawing/2014/main" id="{43875D15-C994-1C62-5A20-AF9B95A626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8945" y="2456578"/>
            <a:ext cx="1060704" cy="1060704"/>
          </a:xfrm>
          <a:prstGeom prst="rect">
            <a:avLst/>
          </a:prstGeom>
        </p:spPr>
      </p:pic>
      <p:pic>
        <p:nvPicPr>
          <p:cNvPr id="20" name="Picture 19" descr="A person in a red scrubs&#10;&#10;AI-generated content may be incorrect.">
            <a:extLst>
              <a:ext uri="{FF2B5EF4-FFF2-40B4-BE49-F238E27FC236}">
                <a16:creationId xmlns:a16="http://schemas.microsoft.com/office/drawing/2014/main" id="{DF214FD4-952A-9DDA-A579-ADA5DD4EED8C}"/>
              </a:ext>
            </a:extLst>
          </p:cNvPr>
          <p:cNvPicPr>
            <a:picLocks noChangeAspect="1"/>
          </p:cNvPicPr>
          <p:nvPr/>
        </p:nvPicPr>
        <p:blipFill>
          <a:blip r:embed="rId4"/>
          <a:stretch>
            <a:fillRect/>
          </a:stretch>
        </p:blipFill>
        <p:spPr>
          <a:xfrm>
            <a:off x="1154624" y="3322452"/>
            <a:ext cx="914400" cy="914400"/>
          </a:xfrm>
          <a:prstGeom prst="ellipse">
            <a:avLst/>
          </a:prstGeom>
          <a:ln w="12700">
            <a:solidFill>
              <a:schemeClr val="bg2"/>
            </a:solidFill>
          </a:ln>
        </p:spPr>
      </p:pic>
      <p:sp>
        <p:nvSpPr>
          <p:cNvPr id="2" name="Footer Placeholder 1">
            <a:extLst>
              <a:ext uri="{FF2B5EF4-FFF2-40B4-BE49-F238E27FC236}">
                <a16:creationId xmlns:a16="http://schemas.microsoft.com/office/drawing/2014/main" id="{8DAD9AE5-054F-434D-5913-8EA5823E59D3}"/>
              </a:ext>
            </a:extLst>
          </p:cNvPr>
          <p:cNvSpPr>
            <a:spLocks noGrp="1"/>
          </p:cNvSpPr>
          <p:nvPr>
            <p:ph type="ftr" idx="11"/>
          </p:nvPr>
        </p:nvSpPr>
        <p:spPr/>
        <p:txBody>
          <a:bodyPr/>
          <a:lstStyle/>
          <a:p>
            <a:r>
              <a:rPr lang="en-US"/>
              <a:t>Dr. Lorna Breen Foundation</a:t>
            </a:r>
            <a:endParaRPr lang="en-US" dirty="0"/>
          </a:p>
        </p:txBody>
      </p:sp>
    </p:spTree>
    <p:extLst>
      <p:ext uri="{BB962C8B-B14F-4D97-AF65-F5344CB8AC3E}">
        <p14:creationId xmlns:p14="http://schemas.microsoft.com/office/powerpoint/2010/main" val="4014265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6">
          <a:extLst>
            <a:ext uri="{FF2B5EF4-FFF2-40B4-BE49-F238E27FC236}">
              <a16:creationId xmlns:a16="http://schemas.microsoft.com/office/drawing/2014/main" id="{2B49B885-897D-0EC8-A931-CA41B818E078}"/>
            </a:ext>
          </a:extLst>
        </p:cNvPr>
        <p:cNvGrpSpPr/>
        <p:nvPr/>
      </p:nvGrpSpPr>
      <p:grpSpPr>
        <a:xfrm>
          <a:off x="0" y="0"/>
          <a:ext cx="0" cy="0"/>
          <a:chOff x="0" y="0"/>
          <a:chExt cx="0" cy="0"/>
        </a:xfrm>
      </p:grpSpPr>
      <p:sp>
        <p:nvSpPr>
          <p:cNvPr id="457" name="Google Shape;457;p46">
            <a:extLst>
              <a:ext uri="{FF2B5EF4-FFF2-40B4-BE49-F238E27FC236}">
                <a16:creationId xmlns:a16="http://schemas.microsoft.com/office/drawing/2014/main" id="{BF263A03-4488-FE43-A31E-9368C84AC411}"/>
              </a:ext>
            </a:extLst>
          </p:cNvPr>
          <p:cNvSpPr txBox="1">
            <a:spLocks noGrp="1"/>
          </p:cNvSpPr>
          <p:nvPr>
            <p:ph type="title"/>
          </p:nvPr>
        </p:nvSpPr>
        <p:spPr>
          <a:xfrm>
            <a:off x="431630" y="445533"/>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r>
              <a:rPr lang="en-US" dirty="0"/>
              <a:t>Caring for Virginia’s Caregivers</a:t>
            </a:r>
            <a:endParaRPr dirty="0"/>
          </a:p>
        </p:txBody>
      </p:sp>
      <p:sp>
        <p:nvSpPr>
          <p:cNvPr id="459" name="Google Shape;459;p46">
            <a:extLst>
              <a:ext uri="{FF2B5EF4-FFF2-40B4-BE49-F238E27FC236}">
                <a16:creationId xmlns:a16="http://schemas.microsoft.com/office/drawing/2014/main" id="{6B2DC08C-CB73-4317-0A0D-743BDCEF1CE5}"/>
              </a:ext>
            </a:extLst>
          </p:cNvPr>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27</a:t>
            </a:fld>
            <a:endParaRPr dirty="0"/>
          </a:p>
        </p:txBody>
      </p:sp>
      <p:sp>
        <p:nvSpPr>
          <p:cNvPr id="460" name="Google Shape;460;p46">
            <a:extLst>
              <a:ext uri="{FF2B5EF4-FFF2-40B4-BE49-F238E27FC236}">
                <a16:creationId xmlns:a16="http://schemas.microsoft.com/office/drawing/2014/main" id="{7C9B7B9A-14C4-A71C-C5D6-C09780CD10D5}"/>
              </a:ext>
            </a:extLst>
          </p:cNvPr>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475" name="Google Shape;475;p46">
            <a:extLst>
              <a:ext uri="{FF2B5EF4-FFF2-40B4-BE49-F238E27FC236}">
                <a16:creationId xmlns:a16="http://schemas.microsoft.com/office/drawing/2014/main" id="{9C85A1F8-E7E0-38D9-BD9E-0B9E882A2E14}"/>
              </a:ext>
            </a:extLst>
          </p:cNvPr>
          <p:cNvSpPr txBox="1"/>
          <p:nvPr/>
        </p:nvSpPr>
        <p:spPr>
          <a:xfrm>
            <a:off x="447260" y="81165"/>
            <a:ext cx="4572000" cy="549381"/>
          </a:xfrm>
          <a:prstGeom prst="rect">
            <a:avLst/>
          </a:prstGeom>
          <a:noFill/>
          <a:ln>
            <a:noFill/>
          </a:ln>
        </p:spPr>
        <p:txBody>
          <a:bodyPr spcFirstLastPara="1" wrap="square" lIns="91425" tIns="91425" rIns="91425" bIns="91425" anchor="t" anchorCtr="0">
            <a:normAutofit fontScale="90000" lnSpcReduction="10000"/>
          </a:bodyPr>
          <a:lstStyle/>
          <a:p>
            <a:pPr marL="0" marR="0" lvl="0" indent="0" algn="l" rtl="0">
              <a:lnSpc>
                <a:spcPct val="90000"/>
              </a:lnSpc>
              <a:spcBef>
                <a:spcPts val="0"/>
              </a:spcBef>
              <a:spcAft>
                <a:spcPts val="0"/>
              </a:spcAft>
              <a:buClr>
                <a:schemeClr val="dk2"/>
              </a:buClr>
              <a:buSzPct val="60606"/>
              <a:buFont typeface="Barlow"/>
              <a:buNone/>
            </a:pPr>
            <a:r>
              <a:rPr lang="en-US" sz="3300" b="1" i="0" u="none" strike="noStrike" cap="none" dirty="0">
                <a:solidFill>
                  <a:schemeClr val="accent1"/>
                </a:solidFill>
                <a:latin typeface="Barlow"/>
                <a:ea typeface="Barlow"/>
                <a:cs typeface="Barlow"/>
                <a:sym typeface="Barlow"/>
              </a:rPr>
              <a:t>Our Impact </a:t>
            </a:r>
            <a:endParaRPr sz="1400" b="0" i="0" u="none" strike="noStrike" cap="none" dirty="0">
              <a:solidFill>
                <a:schemeClr val="accent1"/>
              </a:solidFill>
              <a:latin typeface="Arial"/>
              <a:ea typeface="Arial"/>
              <a:cs typeface="Arial"/>
              <a:sym typeface="Arial"/>
            </a:endParaRPr>
          </a:p>
        </p:txBody>
      </p:sp>
      <p:sp>
        <p:nvSpPr>
          <p:cNvPr id="9" name="Google Shape;457;p46">
            <a:extLst>
              <a:ext uri="{FF2B5EF4-FFF2-40B4-BE49-F238E27FC236}">
                <a16:creationId xmlns:a16="http://schemas.microsoft.com/office/drawing/2014/main" id="{3D226F26-5389-6000-4A25-C2C214B344C3}"/>
              </a:ext>
            </a:extLst>
          </p:cNvPr>
          <p:cNvSpPr txBox="1">
            <a:spLocks/>
          </p:cNvSpPr>
          <p:nvPr/>
        </p:nvSpPr>
        <p:spPr>
          <a:xfrm>
            <a:off x="489381" y="1285721"/>
            <a:ext cx="560900" cy="954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Barlow"/>
              <a:buNone/>
              <a:defRPr sz="3300" b="1" i="0" u="none" strike="noStrike" cap="none">
                <a:solidFill>
                  <a:schemeClr val="dk2"/>
                </a:solidFill>
                <a:latin typeface="Barlow"/>
                <a:ea typeface="Barlow"/>
                <a:cs typeface="Barlow"/>
                <a:sym typeface="Barl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ct val="60606"/>
            </a:pPr>
            <a:r>
              <a:rPr lang="en-US" sz="5400" dirty="0"/>
              <a:t>7</a:t>
            </a:r>
          </a:p>
        </p:txBody>
      </p:sp>
      <p:sp>
        <p:nvSpPr>
          <p:cNvPr id="11" name="TextBox 10">
            <a:extLst>
              <a:ext uri="{FF2B5EF4-FFF2-40B4-BE49-F238E27FC236}">
                <a16:creationId xmlns:a16="http://schemas.microsoft.com/office/drawing/2014/main" id="{BBB4A2A6-F2DB-EB69-E112-C9308A7CA2AE}"/>
              </a:ext>
            </a:extLst>
          </p:cNvPr>
          <p:cNvSpPr txBox="1"/>
          <p:nvPr/>
        </p:nvSpPr>
        <p:spPr>
          <a:xfrm>
            <a:off x="1012842" y="1451714"/>
            <a:ext cx="2843089" cy="738664"/>
          </a:xfrm>
          <a:prstGeom prst="rect">
            <a:avLst/>
          </a:prstGeom>
          <a:noFill/>
        </p:spPr>
        <p:txBody>
          <a:bodyPr wrap="square">
            <a:spAutoFit/>
          </a:bodyPr>
          <a:lstStyle/>
          <a:p>
            <a:pPr rtl="0">
              <a:buNone/>
            </a:pPr>
            <a:r>
              <a:rPr lang="en-US" b="0" i="0" dirty="0">
                <a:solidFill>
                  <a:srgbClr val="152745"/>
                </a:solidFill>
                <a:effectLst/>
                <a:latin typeface="Barlow Medium" panose="00000600000000000000" pitchFamily="2" charset="0"/>
              </a:rPr>
              <a:t>Health systems </a:t>
            </a:r>
            <a:r>
              <a:rPr lang="en-US" dirty="0">
                <a:solidFill>
                  <a:srgbClr val="152745"/>
                </a:solidFill>
                <a:latin typeface="Barlow Medium" panose="00000600000000000000" pitchFamily="2" charset="0"/>
              </a:rPr>
              <a:t>implemented quality improvement projects to address administrative burden</a:t>
            </a:r>
            <a:endParaRPr lang="en-US" dirty="0">
              <a:effectLst/>
              <a:latin typeface="Barlow Medium" panose="00000600000000000000" pitchFamily="2" charset="0"/>
            </a:endParaRPr>
          </a:p>
        </p:txBody>
      </p:sp>
      <p:pic>
        <p:nvPicPr>
          <p:cNvPr id="2" name="Google Shape;502;p78">
            <a:extLst>
              <a:ext uri="{FF2B5EF4-FFF2-40B4-BE49-F238E27FC236}">
                <a16:creationId xmlns:a16="http://schemas.microsoft.com/office/drawing/2014/main" id="{EA87A654-08CE-C0B7-AB6C-0472199E6E2D}"/>
              </a:ext>
            </a:extLst>
          </p:cNvPr>
          <p:cNvPicPr preferRelativeResize="0"/>
          <p:nvPr/>
        </p:nvPicPr>
        <p:blipFill rotWithShape="1">
          <a:blip r:embed="rId3">
            <a:alphaModFix/>
          </a:blip>
          <a:srcRect l="6402" t="7296" r="3668" b="9960"/>
          <a:stretch/>
        </p:blipFill>
        <p:spPr>
          <a:xfrm>
            <a:off x="5019260" y="1103961"/>
            <a:ext cx="3513600" cy="3232800"/>
          </a:xfrm>
          <a:prstGeom prst="rect">
            <a:avLst/>
          </a:prstGeom>
          <a:noFill/>
          <a:ln>
            <a:noFill/>
          </a:ln>
        </p:spPr>
      </p:pic>
      <p:sp>
        <p:nvSpPr>
          <p:cNvPr id="3" name="TextBox 2">
            <a:extLst>
              <a:ext uri="{FF2B5EF4-FFF2-40B4-BE49-F238E27FC236}">
                <a16:creationId xmlns:a16="http://schemas.microsoft.com/office/drawing/2014/main" id="{F7E8E45E-3F16-35A4-7B3A-869CA5D76DF8}"/>
              </a:ext>
            </a:extLst>
          </p:cNvPr>
          <p:cNvSpPr txBox="1"/>
          <p:nvPr/>
        </p:nvSpPr>
        <p:spPr>
          <a:xfrm>
            <a:off x="545310" y="2304336"/>
            <a:ext cx="3949198" cy="2031325"/>
          </a:xfrm>
          <a:prstGeom prst="rect">
            <a:avLst/>
          </a:prstGeom>
          <a:noFill/>
        </p:spPr>
        <p:txBody>
          <a:bodyPr wrap="square">
            <a:spAutoFit/>
          </a:bodyPr>
          <a:lstStyle/>
          <a:p>
            <a:pPr rtl="0">
              <a:buNone/>
            </a:pPr>
            <a:r>
              <a:rPr lang="en-US" sz="1800" b="0" i="0" dirty="0">
                <a:solidFill>
                  <a:srgbClr val="152745"/>
                </a:solidFill>
                <a:effectLst/>
                <a:latin typeface="Barlow Medium" panose="00000600000000000000" pitchFamily="2" charset="0"/>
              </a:rPr>
              <a:t>Some health systems:</a:t>
            </a:r>
          </a:p>
          <a:p>
            <a:pPr marL="285750" indent="-285750" rtl="0">
              <a:buFont typeface="Arial" panose="020B0604020202020204" pitchFamily="34" charset="0"/>
              <a:buChar char="•"/>
            </a:pPr>
            <a:r>
              <a:rPr lang="en-US" sz="1800" dirty="0">
                <a:solidFill>
                  <a:srgbClr val="152745"/>
                </a:solidFill>
                <a:latin typeface="Barlow Medium" panose="00000600000000000000" pitchFamily="2" charset="0"/>
              </a:rPr>
              <a:t>Reduced documentation time by 10-15 minutes per patient visit</a:t>
            </a:r>
          </a:p>
          <a:p>
            <a:pPr marL="285750" indent="-285750" rtl="0">
              <a:buFont typeface="Arial" panose="020B0604020202020204" pitchFamily="34" charset="0"/>
              <a:buChar char="•"/>
            </a:pPr>
            <a:r>
              <a:rPr lang="en-US" sz="1800" dirty="0">
                <a:solidFill>
                  <a:srgbClr val="152745"/>
                </a:solidFill>
                <a:effectLst/>
                <a:latin typeface="Barlow Medium" panose="00000600000000000000" pitchFamily="2" charset="0"/>
              </a:rPr>
              <a:t>Reduced unnecessary alerts by 52%-73% </a:t>
            </a:r>
            <a:r>
              <a:rPr lang="en-US" sz="1800" dirty="0">
                <a:solidFill>
                  <a:srgbClr val="152745"/>
                </a:solidFill>
                <a:latin typeface="Barlow Medium" panose="00000600000000000000" pitchFamily="2" charset="0"/>
              </a:rPr>
              <a:t>per </a:t>
            </a:r>
            <a:r>
              <a:rPr lang="en-US" sz="1800" dirty="0">
                <a:solidFill>
                  <a:srgbClr val="152745"/>
                </a:solidFill>
                <a:effectLst/>
                <a:latin typeface="Barlow Medium" panose="00000600000000000000" pitchFamily="2" charset="0"/>
              </a:rPr>
              <a:t>month</a:t>
            </a:r>
          </a:p>
          <a:p>
            <a:pPr marL="285750" indent="-285750" rtl="0">
              <a:buFont typeface="Arial" panose="020B0604020202020204" pitchFamily="34" charset="0"/>
              <a:buChar char="•"/>
            </a:pPr>
            <a:r>
              <a:rPr lang="en-US" sz="1800" dirty="0">
                <a:solidFill>
                  <a:srgbClr val="152745"/>
                </a:solidFill>
                <a:effectLst/>
                <a:latin typeface="Barlow Medium" panose="00000600000000000000" pitchFamily="2" charset="0"/>
              </a:rPr>
              <a:t>Improved satisfaction with time spent documenting by 47%</a:t>
            </a:r>
            <a:endParaRPr lang="en-US" sz="1800" dirty="0">
              <a:effectLst/>
              <a:latin typeface="Barlow Medium" panose="00000600000000000000" pitchFamily="2" charset="0"/>
            </a:endParaRPr>
          </a:p>
        </p:txBody>
      </p:sp>
    </p:spTree>
    <p:extLst>
      <p:ext uri="{BB962C8B-B14F-4D97-AF65-F5344CB8AC3E}">
        <p14:creationId xmlns:p14="http://schemas.microsoft.com/office/powerpoint/2010/main" val="3128850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32BA9-8BE9-8C54-A19E-0EF3E6BFB316}"/>
            </a:ext>
          </a:extLst>
        </p:cNvPr>
        <p:cNvGrpSpPr/>
        <p:nvPr/>
      </p:nvGrpSpPr>
      <p:grpSpPr>
        <a:xfrm>
          <a:off x="0" y="0"/>
          <a:ext cx="0" cy="0"/>
          <a:chOff x="0" y="0"/>
          <a:chExt cx="0" cy="0"/>
        </a:xfrm>
      </p:grpSpPr>
      <p:pic>
        <p:nvPicPr>
          <p:cNvPr id="17" name="Graphic 16" descr="Open quotation mark outline">
            <a:extLst>
              <a:ext uri="{FF2B5EF4-FFF2-40B4-BE49-F238E27FC236}">
                <a16:creationId xmlns:a16="http://schemas.microsoft.com/office/drawing/2014/main" id="{5E505B53-31B1-CD16-654A-6E91DEE4FEE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1228" y="270247"/>
            <a:ext cx="1057522" cy="1057522"/>
          </a:xfrm>
          <a:prstGeom prst="rect">
            <a:avLst/>
          </a:prstGeom>
        </p:spPr>
      </p:pic>
      <p:sp>
        <p:nvSpPr>
          <p:cNvPr id="7" name="Text Placeholder 6">
            <a:extLst>
              <a:ext uri="{FF2B5EF4-FFF2-40B4-BE49-F238E27FC236}">
                <a16:creationId xmlns:a16="http://schemas.microsoft.com/office/drawing/2014/main" id="{CB88FE5F-5678-0883-A359-DA6045D53CAE}"/>
              </a:ext>
            </a:extLst>
          </p:cNvPr>
          <p:cNvSpPr>
            <a:spLocks noGrp="1"/>
          </p:cNvSpPr>
          <p:nvPr>
            <p:ph type="body" idx="1"/>
          </p:nvPr>
        </p:nvSpPr>
        <p:spPr>
          <a:xfrm>
            <a:off x="919216" y="582031"/>
            <a:ext cx="7302635" cy="3040456"/>
          </a:xfrm>
        </p:spPr>
        <p:txBody>
          <a:bodyPr>
            <a:normAutofit/>
          </a:bodyPr>
          <a:lstStyle/>
          <a:p>
            <a:pPr marL="101600" indent="0">
              <a:buNone/>
            </a:pPr>
            <a:r>
              <a:rPr lang="en-US" dirty="0"/>
              <a:t>The weight of health worker burnout—the long hours, the documentation burden, the emotional toll—was real and relentless. Our partnership with the Foundation was the catalyst for systemic change. They challenged us to address that documentation burden directly, leading us to deploy ambient AI scribe technology. The impact is undeniable: 17 providers in a small, focused pilot saved 100 hours of documentation time in four months. This isn't just efficiency; this is reduced cognitive load and, as one physician put it, literally getting their life back so they can enjoy more time with their family.</a:t>
            </a:r>
          </a:p>
        </p:txBody>
      </p:sp>
      <p:sp>
        <p:nvSpPr>
          <p:cNvPr id="5" name="Slide Number Placeholder 4">
            <a:extLst>
              <a:ext uri="{FF2B5EF4-FFF2-40B4-BE49-F238E27FC236}">
                <a16:creationId xmlns:a16="http://schemas.microsoft.com/office/drawing/2014/main" id="{FDB32C60-685D-1567-16A9-D562BB1186F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28</a:t>
            </a:fld>
            <a:endParaRPr lang="en-US" dirty="0"/>
          </a:p>
        </p:txBody>
      </p:sp>
      <p:sp>
        <p:nvSpPr>
          <p:cNvPr id="9" name="TextBox 8">
            <a:extLst>
              <a:ext uri="{FF2B5EF4-FFF2-40B4-BE49-F238E27FC236}">
                <a16:creationId xmlns:a16="http://schemas.microsoft.com/office/drawing/2014/main" id="{AB5E531B-3C64-6EE1-B807-2795BD57F8F6}"/>
              </a:ext>
            </a:extLst>
          </p:cNvPr>
          <p:cNvSpPr txBox="1"/>
          <p:nvPr/>
        </p:nvSpPr>
        <p:spPr>
          <a:xfrm>
            <a:off x="2053731" y="3886958"/>
            <a:ext cx="4572000" cy="409023"/>
          </a:xfrm>
          <a:prstGeom prst="rect">
            <a:avLst/>
          </a:prstGeom>
          <a:noFill/>
        </p:spPr>
        <p:txBody>
          <a:bodyPr wrap="square">
            <a:spAutoFit/>
          </a:bodyPr>
          <a:lstStyle/>
          <a:p>
            <a:pPr>
              <a:lnSpc>
                <a:spcPts val="1200"/>
              </a:lnSpc>
              <a:buNone/>
            </a:pPr>
            <a:r>
              <a:rPr lang="en-US" b="1" i="0" dirty="0">
                <a:solidFill>
                  <a:schemeClr val="bg2"/>
                </a:solidFill>
                <a:effectLst/>
                <a:latin typeface="Barlow Medium" panose="00000600000000000000" pitchFamily="2" charset="0"/>
              </a:rPr>
              <a:t>Gregory Szlyk, MD, FACS</a:t>
            </a:r>
            <a:endParaRPr lang="en-US" b="1" dirty="0">
              <a:solidFill>
                <a:schemeClr val="bg2"/>
              </a:solidFill>
              <a:effectLst/>
              <a:latin typeface="Barlow Medium" panose="00000600000000000000" pitchFamily="2" charset="0"/>
            </a:endParaRPr>
          </a:p>
          <a:p>
            <a:pPr>
              <a:lnSpc>
                <a:spcPts val="1200"/>
              </a:lnSpc>
              <a:buNone/>
            </a:pPr>
            <a:r>
              <a:rPr lang="en-US" b="1" i="0" dirty="0">
                <a:solidFill>
                  <a:schemeClr val="bg2"/>
                </a:solidFill>
                <a:effectLst/>
                <a:latin typeface="Barlow Medium" panose="00000600000000000000" pitchFamily="2" charset="0"/>
              </a:rPr>
              <a:t>Mary Washington Health Care</a:t>
            </a:r>
            <a:endParaRPr lang="en-US" b="1" dirty="0">
              <a:solidFill>
                <a:schemeClr val="bg2"/>
              </a:solidFill>
              <a:effectLst/>
              <a:latin typeface="Barlow Medium" panose="00000600000000000000" pitchFamily="2" charset="0"/>
            </a:endParaRPr>
          </a:p>
        </p:txBody>
      </p:sp>
      <p:pic>
        <p:nvPicPr>
          <p:cNvPr id="19" name="Graphic 18" descr="Closed quotation mark outline">
            <a:extLst>
              <a:ext uri="{FF2B5EF4-FFF2-40B4-BE49-F238E27FC236}">
                <a16:creationId xmlns:a16="http://schemas.microsoft.com/office/drawing/2014/main" id="{8FCD5E1F-C77B-F21E-2488-E70BA6A010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66638" y="2998917"/>
            <a:ext cx="1060704" cy="1061556"/>
          </a:xfrm>
          <a:prstGeom prst="rect">
            <a:avLst/>
          </a:prstGeom>
        </p:spPr>
      </p:pic>
      <p:pic>
        <p:nvPicPr>
          <p:cNvPr id="3" name="Picture 2" descr="A person in a suit and glasses&#10;&#10;AI-generated content may be incorrect.">
            <a:extLst>
              <a:ext uri="{FF2B5EF4-FFF2-40B4-BE49-F238E27FC236}">
                <a16:creationId xmlns:a16="http://schemas.microsoft.com/office/drawing/2014/main" id="{6AE73BDA-C7A0-4840-6FE8-20C15AD93D60}"/>
              </a:ext>
            </a:extLst>
          </p:cNvPr>
          <p:cNvPicPr>
            <a:picLocks noChangeAspect="1"/>
          </p:cNvPicPr>
          <p:nvPr/>
        </p:nvPicPr>
        <p:blipFill>
          <a:blip r:embed="rId4"/>
          <a:srcRect l="-2" t="2" r="951" b="18878"/>
          <a:stretch>
            <a:fillRect/>
          </a:stretch>
        </p:blipFill>
        <p:spPr>
          <a:xfrm>
            <a:off x="1160765" y="3653483"/>
            <a:ext cx="892966" cy="914400"/>
          </a:xfrm>
          <a:prstGeom prst="ellipse">
            <a:avLst/>
          </a:prstGeom>
          <a:ln w="12700">
            <a:solidFill>
              <a:schemeClr val="bg2"/>
            </a:solidFill>
          </a:ln>
        </p:spPr>
      </p:pic>
      <p:sp>
        <p:nvSpPr>
          <p:cNvPr id="2" name="Footer Placeholder 1">
            <a:extLst>
              <a:ext uri="{FF2B5EF4-FFF2-40B4-BE49-F238E27FC236}">
                <a16:creationId xmlns:a16="http://schemas.microsoft.com/office/drawing/2014/main" id="{0694A29B-DAAA-589A-2D72-C1DD4AE7BC9C}"/>
              </a:ext>
            </a:extLst>
          </p:cNvPr>
          <p:cNvSpPr>
            <a:spLocks noGrp="1"/>
          </p:cNvSpPr>
          <p:nvPr>
            <p:ph type="ftr" idx="11"/>
          </p:nvPr>
        </p:nvSpPr>
        <p:spPr/>
        <p:txBody>
          <a:bodyPr/>
          <a:lstStyle/>
          <a:p>
            <a:r>
              <a:rPr lang="en-US"/>
              <a:t>Dr. Lorna Breen Foundation</a:t>
            </a:r>
            <a:endParaRPr lang="en-US" dirty="0"/>
          </a:p>
        </p:txBody>
      </p:sp>
    </p:spTree>
    <p:extLst>
      <p:ext uri="{BB962C8B-B14F-4D97-AF65-F5344CB8AC3E}">
        <p14:creationId xmlns:p14="http://schemas.microsoft.com/office/powerpoint/2010/main" val="4068034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74"/>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r>
              <a:rPr lang="en-US" dirty="0"/>
              <a:t>Be ALL IN for Health Workers Mental Health</a:t>
            </a:r>
            <a:endParaRPr dirty="0"/>
          </a:p>
        </p:txBody>
      </p:sp>
      <p:sp>
        <p:nvSpPr>
          <p:cNvPr id="337" name="Google Shape;337;p7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1" i="0" u="none" strike="noStrike" cap="none">
                <a:solidFill>
                  <a:srgbClr val="4C4C4C"/>
                </a:solidFill>
                <a:latin typeface="Arial"/>
                <a:ea typeface="Arial"/>
                <a:cs typeface="Arial"/>
                <a:sym typeface="Arial"/>
              </a:rPr>
              <a:t>29</a:t>
            </a:fld>
            <a:endParaRPr sz="900" b="1" i="0" u="none" strike="noStrike" cap="none" dirty="0">
              <a:solidFill>
                <a:srgbClr val="4C4C4C"/>
              </a:solidFill>
              <a:latin typeface="Arial"/>
              <a:ea typeface="Arial"/>
              <a:cs typeface="Arial"/>
              <a:sym typeface="Arial"/>
            </a:endParaRPr>
          </a:p>
        </p:txBody>
      </p:sp>
      <p:grpSp>
        <p:nvGrpSpPr>
          <p:cNvPr id="338" name="Google Shape;338;p74"/>
          <p:cNvGrpSpPr/>
          <p:nvPr/>
        </p:nvGrpSpPr>
        <p:grpSpPr>
          <a:xfrm>
            <a:off x="0" y="1111766"/>
            <a:ext cx="9144000" cy="4066842"/>
            <a:chOff x="0" y="538329"/>
            <a:chExt cx="9144000" cy="4066842"/>
          </a:xfrm>
        </p:grpSpPr>
        <p:sp>
          <p:nvSpPr>
            <p:cNvPr id="339" name="Google Shape;339;p74"/>
            <p:cNvSpPr/>
            <p:nvPr/>
          </p:nvSpPr>
          <p:spPr>
            <a:xfrm>
              <a:off x="0" y="538329"/>
              <a:ext cx="9144000" cy="4066842"/>
            </a:xfrm>
            <a:prstGeom prst="rect">
              <a:avLst/>
            </a:prstGeom>
            <a:solidFill>
              <a:srgbClr val="60BF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0" i="0" u="none" strike="noStrike" cap="none" dirty="0">
                <a:solidFill>
                  <a:srgbClr val="FFFFFF"/>
                </a:solidFill>
                <a:latin typeface="Arial"/>
                <a:ea typeface="Arial"/>
                <a:cs typeface="Arial"/>
                <a:sym typeface="Arial"/>
              </a:endParaRPr>
            </a:p>
          </p:txBody>
        </p:sp>
        <p:pic>
          <p:nvPicPr>
            <p:cNvPr id="340" name="Google Shape;340;p74"/>
            <p:cNvPicPr preferRelativeResize="0"/>
            <p:nvPr/>
          </p:nvPicPr>
          <p:blipFill rotWithShape="1">
            <a:blip r:embed="rId3">
              <a:alphaModFix/>
            </a:blip>
            <a:srcRect/>
            <a:stretch/>
          </p:blipFill>
          <p:spPr>
            <a:xfrm>
              <a:off x="0" y="538329"/>
              <a:ext cx="9144000" cy="4066842"/>
            </a:xfrm>
            <a:prstGeom prst="rect">
              <a:avLst/>
            </a:prstGeom>
            <a:noFill/>
            <a:ln>
              <a:noFill/>
            </a:ln>
          </p:spPr>
        </p:pic>
        <p:sp>
          <p:nvSpPr>
            <p:cNvPr id="341" name="Google Shape;341;p74"/>
            <p:cNvSpPr txBox="1"/>
            <p:nvPr/>
          </p:nvSpPr>
          <p:spPr>
            <a:xfrm>
              <a:off x="4572000" y="3406225"/>
              <a:ext cx="45720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1634"/>
                </a:buClr>
                <a:buSzPts val="1200"/>
                <a:buFont typeface="Arial"/>
                <a:buNone/>
              </a:pPr>
              <a:r>
                <a:rPr lang="en-US" sz="1200" b="1" i="0" u="none" strike="noStrike" cap="none" dirty="0">
                  <a:solidFill>
                    <a:srgbClr val="4C1634"/>
                  </a:solidFill>
                  <a:latin typeface="Arial"/>
                  <a:ea typeface="Arial"/>
                  <a:cs typeface="Arial"/>
                  <a:sym typeface="Arial"/>
                </a:rPr>
                <a:t>Support health workers’ access to mental health care.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4C1634"/>
                </a:buClr>
                <a:buSzPts val="1200"/>
                <a:buFont typeface="Arial"/>
                <a:buNone/>
              </a:pPr>
              <a:r>
                <a:rPr lang="en-US" sz="1200" b="1" i="0" u="none" strike="noStrike" cap="none" dirty="0">
                  <a:solidFill>
                    <a:srgbClr val="4C1634"/>
                  </a:solidFill>
                  <a:latin typeface="Arial"/>
                  <a:ea typeface="Arial"/>
                  <a:cs typeface="Arial"/>
                  <a:sym typeface="Arial"/>
                </a:rPr>
                <a:t>A stronger system is within reach.</a:t>
              </a:r>
              <a:endParaRPr sz="1800" b="0" i="0" u="none" strike="noStrike" cap="none" dirty="0">
                <a:solidFill>
                  <a:srgbClr val="000000"/>
                </a:solidFill>
                <a:latin typeface="Arial"/>
                <a:ea typeface="Arial"/>
                <a:cs typeface="Arial"/>
                <a:sym typeface="Arial"/>
              </a:endParaRPr>
            </a:p>
          </p:txBody>
        </p:sp>
      </p:grpSp>
      <p:sp>
        <p:nvSpPr>
          <p:cNvPr id="2" name="Footer Placeholder 1">
            <a:extLst>
              <a:ext uri="{FF2B5EF4-FFF2-40B4-BE49-F238E27FC236}">
                <a16:creationId xmlns:a16="http://schemas.microsoft.com/office/drawing/2014/main" id="{47D403A3-F003-C110-97FE-632EBD0DD0D5}"/>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72" descr="Tristin Kate Smith wrote a letter describing the abuse she experienced as a nurse. Her letter has gone viral and resonated with health care workers across the country."/>
          <p:cNvPicPr preferRelativeResize="0"/>
          <p:nvPr/>
        </p:nvPicPr>
        <p:blipFill rotWithShape="1">
          <a:blip r:embed="rId3">
            <a:alphaModFix/>
          </a:blip>
          <a:srcRect t="11205" b="13710"/>
          <a:stretch/>
        </p:blipFill>
        <p:spPr>
          <a:xfrm>
            <a:off x="6584911" y="1126367"/>
            <a:ext cx="2286000" cy="2288547"/>
          </a:xfrm>
          <a:prstGeom prst="ellipse">
            <a:avLst/>
          </a:prstGeom>
          <a:noFill/>
          <a:ln w="28575" cap="flat" cmpd="sng">
            <a:solidFill>
              <a:schemeClr val="dk2"/>
            </a:solidFill>
            <a:prstDash val="solid"/>
            <a:round/>
            <a:headEnd type="none" w="sm" len="sm"/>
            <a:tailEnd type="none" w="sm" len="sm"/>
          </a:ln>
        </p:spPr>
      </p:pic>
      <p:pic>
        <p:nvPicPr>
          <p:cNvPr id="393" name="Google Shape;393;p72" descr="Dr. Maurice &quot;Mo&quot; D Brown"/>
          <p:cNvPicPr preferRelativeResize="0"/>
          <p:nvPr/>
        </p:nvPicPr>
        <p:blipFill rotWithShape="1">
          <a:blip r:embed="rId4">
            <a:alphaModFix/>
          </a:blip>
          <a:srcRect b="13927"/>
          <a:stretch/>
        </p:blipFill>
        <p:spPr>
          <a:xfrm>
            <a:off x="4874819" y="2429433"/>
            <a:ext cx="2286000" cy="2286000"/>
          </a:xfrm>
          <a:prstGeom prst="ellipse">
            <a:avLst/>
          </a:prstGeom>
          <a:noFill/>
          <a:ln w="28575" cap="flat" cmpd="sng">
            <a:solidFill>
              <a:schemeClr val="dk2"/>
            </a:solidFill>
            <a:prstDash val="solid"/>
            <a:round/>
            <a:headEnd type="none" w="sm" len="sm"/>
            <a:tailEnd type="none" w="sm" len="sm"/>
          </a:ln>
        </p:spPr>
      </p:pic>
      <p:sp>
        <p:nvSpPr>
          <p:cNvPr id="394" name="Google Shape;394;p72"/>
          <p:cNvSpPr txBox="1">
            <a:spLocks noGrp="1"/>
          </p:cNvSpPr>
          <p:nvPr>
            <p:ph type="title"/>
          </p:nvPr>
        </p:nvSpPr>
        <p:spPr>
          <a:xfrm>
            <a:off x="447261" y="79141"/>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100000"/>
              <a:buFont typeface="Barlow"/>
              <a:buNone/>
            </a:pPr>
            <a:r>
              <a:rPr lang="en-US" dirty="0"/>
              <a:t>Why We Protect Health Workers’ Professional Wellbeing and Mental Health</a:t>
            </a:r>
            <a:endParaRPr dirty="0"/>
          </a:p>
        </p:txBody>
      </p:sp>
      <p:sp>
        <p:nvSpPr>
          <p:cNvPr id="395" name="Google Shape;395;p72"/>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396" name="Google Shape;396;p72"/>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a:t>
            </a:fld>
            <a:endParaRPr dirty="0"/>
          </a:p>
        </p:txBody>
      </p:sp>
      <p:pic>
        <p:nvPicPr>
          <p:cNvPr id="397" name="Google Shape;397;p72" descr="Matthew Gall, MD headshot"/>
          <p:cNvPicPr preferRelativeResize="0"/>
          <p:nvPr/>
        </p:nvPicPr>
        <p:blipFill rotWithShape="1">
          <a:blip r:embed="rId5">
            <a:alphaModFix/>
          </a:blip>
          <a:srcRect b="19906"/>
          <a:stretch/>
        </p:blipFill>
        <p:spPr>
          <a:xfrm>
            <a:off x="273089" y="1126367"/>
            <a:ext cx="2286000" cy="2286000"/>
          </a:xfrm>
          <a:prstGeom prst="ellipse">
            <a:avLst/>
          </a:prstGeom>
          <a:noFill/>
          <a:ln w="28575" cap="flat" cmpd="sng">
            <a:solidFill>
              <a:schemeClr val="dk2"/>
            </a:solidFill>
            <a:prstDash val="solid"/>
            <a:round/>
            <a:headEnd type="none" w="sm" len="sm"/>
            <a:tailEnd type="none" w="sm" len="sm"/>
          </a:ln>
        </p:spPr>
      </p:pic>
      <p:pic>
        <p:nvPicPr>
          <p:cNvPr id="398" name="Google Shape;398;p72" descr="A person in scrubs holding a model of a human spine&#10;&#10;Description automatically generated"/>
          <p:cNvPicPr preferRelativeResize="0"/>
          <p:nvPr/>
        </p:nvPicPr>
        <p:blipFill rotWithShape="1">
          <a:blip r:embed="rId6">
            <a:alphaModFix/>
          </a:blip>
          <a:srcRect l="143" t="20526" r="23302" b="18469"/>
          <a:stretch/>
        </p:blipFill>
        <p:spPr>
          <a:xfrm>
            <a:off x="1846728" y="2429433"/>
            <a:ext cx="2286000" cy="2286000"/>
          </a:xfrm>
          <a:prstGeom prst="ellipse">
            <a:avLst/>
          </a:prstGeom>
          <a:noFill/>
          <a:ln w="28575" cap="flat" cmpd="sng">
            <a:solidFill>
              <a:schemeClr val="dk2"/>
            </a:solidFill>
            <a:prstDash val="solid"/>
            <a:round/>
            <a:headEnd type="none" w="sm" len="sm"/>
            <a:tailEnd type="none" w="sm" len="sm"/>
          </a:ln>
        </p:spPr>
      </p:pic>
      <p:pic>
        <p:nvPicPr>
          <p:cNvPr id="399" name="Google Shape;399;p72" descr="Lisa Harbury Lerner Obituary - Brookline, MA"/>
          <p:cNvPicPr preferRelativeResize="0"/>
          <p:nvPr/>
        </p:nvPicPr>
        <p:blipFill rotWithShape="1">
          <a:blip r:embed="rId7">
            <a:alphaModFix/>
          </a:blip>
          <a:srcRect t="8963" b="15948"/>
          <a:stretch/>
        </p:blipFill>
        <p:spPr>
          <a:xfrm>
            <a:off x="3301180" y="1126367"/>
            <a:ext cx="2286000" cy="2286000"/>
          </a:xfrm>
          <a:prstGeom prst="ellipse">
            <a:avLst/>
          </a:prstGeom>
          <a:noFill/>
          <a:ln w="28575" cap="flat" cmpd="sng">
            <a:solidFill>
              <a:schemeClr val="dk2"/>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447261" y="124396"/>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SzPct val="60606"/>
              <a:buNone/>
            </a:pPr>
            <a:r>
              <a:rPr lang="en-US" dirty="0"/>
              <a:t>Let’s Eliminate Systemic Barriers to </a:t>
            </a:r>
            <a:br>
              <a:rPr lang="en-US" dirty="0"/>
            </a:br>
            <a:r>
              <a:rPr lang="en-US" dirty="0"/>
              <a:t>Mental Health Care for Health Workers</a:t>
            </a:r>
            <a:endParaRPr dirty="0">
              <a:solidFill>
                <a:schemeClr val="dk2"/>
              </a:solidFill>
            </a:endParaRPr>
          </a:p>
        </p:txBody>
      </p:sp>
      <p:sp>
        <p:nvSpPr>
          <p:cNvPr id="147" name="Google Shape;147;p29"/>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30</a:t>
            </a:fld>
            <a:endParaRPr dirty="0"/>
          </a:p>
        </p:txBody>
      </p:sp>
      <p:sp>
        <p:nvSpPr>
          <p:cNvPr id="148" name="Google Shape;148;p29"/>
          <p:cNvSpPr txBox="1">
            <a:spLocks noGrp="1"/>
          </p:cNvSpPr>
          <p:nvPr>
            <p:ph type="body" idx="1"/>
          </p:nvPr>
        </p:nvSpPr>
        <p:spPr>
          <a:xfrm>
            <a:off x="4514400" y="1167157"/>
            <a:ext cx="4182339" cy="3198695"/>
          </a:xfrm>
          <a:prstGeom prst="rect">
            <a:avLst/>
          </a:prstGeom>
          <a:noFill/>
          <a:ln>
            <a:noFill/>
          </a:ln>
        </p:spPr>
        <p:txBody>
          <a:bodyPr spcFirstLastPara="1" wrap="square" lIns="91425" tIns="91425" rIns="91425" bIns="91425" anchor="t" anchorCtr="0">
            <a:noAutofit/>
          </a:bodyPr>
          <a:lstStyle/>
          <a:p>
            <a:pPr marL="0" marR="0" lvl="0" indent="0" algn="l" rtl="0">
              <a:lnSpc>
                <a:spcPct val="116000"/>
              </a:lnSpc>
              <a:spcBef>
                <a:spcPts val="750"/>
              </a:spcBef>
              <a:spcAft>
                <a:spcPts val="0"/>
              </a:spcAft>
              <a:buSzPts val="2581"/>
              <a:buNone/>
            </a:pPr>
            <a:r>
              <a:rPr lang="en-US" b="1" dirty="0">
                <a:solidFill>
                  <a:schemeClr val="bg2"/>
                </a:solidFill>
                <a:latin typeface="Barlow"/>
                <a:ea typeface="Barlow"/>
                <a:cs typeface="Barlow"/>
                <a:sym typeface="Barlow"/>
              </a:rPr>
              <a:t>Learn </a:t>
            </a:r>
            <a:r>
              <a:rPr lang="en-US" dirty="0">
                <a:latin typeface="Barlow"/>
                <a:ea typeface="Barlow"/>
                <a:cs typeface="Barlow"/>
                <a:sym typeface="Barlow"/>
              </a:rPr>
              <a:t>how to better support health workers access to mental health care </a:t>
            </a:r>
            <a:endParaRPr dirty="0">
              <a:latin typeface="Barlow"/>
              <a:ea typeface="Barlow"/>
              <a:cs typeface="Barlow"/>
              <a:sym typeface="Barlow"/>
            </a:endParaRPr>
          </a:p>
          <a:p>
            <a:pPr marL="0" marR="0" lvl="0" indent="0" algn="l" rtl="0">
              <a:lnSpc>
                <a:spcPct val="116000"/>
              </a:lnSpc>
              <a:spcBef>
                <a:spcPts val="750"/>
              </a:spcBef>
              <a:spcAft>
                <a:spcPts val="0"/>
              </a:spcAft>
              <a:buSzPts val="2581"/>
              <a:buNone/>
            </a:pPr>
            <a:r>
              <a:rPr lang="en-US" b="1" dirty="0">
                <a:solidFill>
                  <a:schemeClr val="bg2"/>
                </a:solidFill>
                <a:latin typeface="Barlow"/>
                <a:ea typeface="Barlow"/>
                <a:cs typeface="Barlow"/>
                <a:sym typeface="Barlow"/>
              </a:rPr>
              <a:t>Act</a:t>
            </a:r>
            <a:r>
              <a:rPr lang="en-US" b="1" dirty="0">
                <a:latin typeface="Barlow"/>
                <a:ea typeface="Barlow"/>
                <a:cs typeface="Barlow"/>
                <a:sym typeface="Barlow"/>
              </a:rPr>
              <a:t> </a:t>
            </a:r>
            <a:r>
              <a:rPr lang="en-US" dirty="0">
                <a:latin typeface="Barlow"/>
                <a:ea typeface="Barlow"/>
                <a:cs typeface="Barlow"/>
                <a:sym typeface="Barlow"/>
              </a:rPr>
              <a:t>to eliminate systemic barriers to mental health care for health workers</a:t>
            </a:r>
            <a:endParaRPr dirty="0">
              <a:latin typeface="Barlow"/>
              <a:ea typeface="Barlow"/>
              <a:cs typeface="Barlow"/>
              <a:sym typeface="Barlow"/>
            </a:endParaRPr>
          </a:p>
          <a:p>
            <a:pPr marL="0" marR="0" lvl="0" indent="0" algn="l" rtl="0">
              <a:lnSpc>
                <a:spcPct val="116000"/>
              </a:lnSpc>
              <a:spcBef>
                <a:spcPts val="750"/>
              </a:spcBef>
              <a:spcAft>
                <a:spcPts val="800"/>
              </a:spcAft>
              <a:buSzPts val="2581"/>
              <a:buNone/>
            </a:pPr>
            <a:r>
              <a:rPr lang="en-US" b="1" dirty="0">
                <a:solidFill>
                  <a:schemeClr val="bg2"/>
                </a:solidFill>
                <a:latin typeface="Barlow"/>
                <a:ea typeface="Barlow"/>
                <a:cs typeface="Barlow"/>
                <a:sym typeface="Barlow"/>
              </a:rPr>
              <a:t>Communicate</a:t>
            </a:r>
            <a:r>
              <a:rPr lang="en-US" b="1" dirty="0">
                <a:latin typeface="Barlow"/>
                <a:ea typeface="Barlow"/>
                <a:cs typeface="Barlow"/>
                <a:sym typeface="Barlow"/>
              </a:rPr>
              <a:t> </a:t>
            </a:r>
            <a:r>
              <a:rPr lang="en-US" dirty="0">
                <a:latin typeface="Barlow"/>
                <a:ea typeface="Barlow"/>
                <a:cs typeface="Barlow"/>
                <a:sym typeface="Barlow"/>
              </a:rPr>
              <a:t>to health workers it is safe to seek mental health care</a:t>
            </a:r>
            <a:endParaRPr dirty="0"/>
          </a:p>
        </p:txBody>
      </p:sp>
      <p:pic>
        <p:nvPicPr>
          <p:cNvPr id="149" name="Google Shape;149;p29"/>
          <p:cNvPicPr preferRelativeResize="0"/>
          <p:nvPr/>
        </p:nvPicPr>
        <p:blipFill rotWithShape="1">
          <a:blip r:embed="rId3">
            <a:alphaModFix/>
          </a:blip>
          <a:srcRect/>
          <a:stretch/>
        </p:blipFill>
        <p:spPr>
          <a:xfrm>
            <a:off x="447261" y="1394904"/>
            <a:ext cx="3754245" cy="2743200"/>
          </a:xfrm>
          <a:prstGeom prst="rect">
            <a:avLst/>
          </a:prstGeom>
          <a:noFill/>
          <a:ln>
            <a:noFill/>
          </a:ln>
        </p:spPr>
      </p:pic>
      <p:sp>
        <p:nvSpPr>
          <p:cNvPr id="150" name="Google Shape;150;p29"/>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447261" y="191842"/>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r>
              <a:rPr lang="en-US" dirty="0"/>
              <a:t>Be ALL IN for Health Workers’ Mental Health</a:t>
            </a:r>
            <a:endParaRPr dirty="0"/>
          </a:p>
        </p:txBody>
      </p:sp>
      <p:sp>
        <p:nvSpPr>
          <p:cNvPr id="157" name="Google Shape;157;p28"/>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31</a:t>
            </a:fld>
            <a:endParaRPr dirty="0"/>
          </a:p>
        </p:txBody>
      </p:sp>
      <p:sp>
        <p:nvSpPr>
          <p:cNvPr id="158" name="Google Shape;158;p28"/>
          <p:cNvSpPr txBox="1"/>
          <p:nvPr/>
        </p:nvSpPr>
        <p:spPr>
          <a:xfrm>
            <a:off x="710546" y="2475038"/>
            <a:ext cx="218505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ACCESSIBLE AND AFFORDABLE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MENTAL HEALTH CARE</a:t>
            </a:r>
            <a:endParaRPr sz="1100" b="1" i="0" u="none" strike="noStrike" cap="none" dirty="0">
              <a:solidFill>
                <a:schemeClr val="dk2"/>
              </a:solidFill>
              <a:latin typeface="Arial"/>
              <a:ea typeface="Arial"/>
              <a:cs typeface="Arial"/>
              <a:sym typeface="Arial"/>
            </a:endParaRPr>
          </a:p>
        </p:txBody>
      </p:sp>
      <p:sp>
        <p:nvSpPr>
          <p:cNvPr id="159" name="Google Shape;159;p28"/>
          <p:cNvSpPr txBox="1"/>
          <p:nvPr/>
        </p:nvSpPr>
        <p:spPr>
          <a:xfrm>
            <a:off x="6248399" y="2479846"/>
            <a:ext cx="218505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EQUAL PRIVACY IN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MENTAL HEALTH CARE</a:t>
            </a:r>
            <a:endParaRPr sz="1100" b="1" i="0" u="none" strike="noStrike" cap="none" dirty="0">
              <a:solidFill>
                <a:schemeClr val="dk2"/>
              </a:solidFill>
              <a:latin typeface="Arial"/>
              <a:ea typeface="Arial"/>
              <a:cs typeface="Arial"/>
              <a:sym typeface="Arial"/>
            </a:endParaRPr>
          </a:p>
        </p:txBody>
      </p:sp>
      <p:sp>
        <p:nvSpPr>
          <p:cNvPr id="160" name="Google Shape;160;p28"/>
          <p:cNvSpPr txBox="1"/>
          <p:nvPr/>
        </p:nvSpPr>
        <p:spPr>
          <a:xfrm>
            <a:off x="3479473" y="2469410"/>
            <a:ext cx="218505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CONFIDENTIAL PROFESSIONAL HEALTH PROGRAM SUPPORT</a:t>
            </a:r>
            <a:endParaRPr sz="1100" b="1" i="0" u="none" strike="noStrike" cap="none" dirty="0">
              <a:solidFill>
                <a:schemeClr val="dk2"/>
              </a:solidFill>
              <a:latin typeface="Arial"/>
              <a:ea typeface="Arial"/>
              <a:cs typeface="Arial"/>
              <a:sym typeface="Arial"/>
            </a:endParaRPr>
          </a:p>
        </p:txBody>
      </p:sp>
      <p:sp>
        <p:nvSpPr>
          <p:cNvPr id="161" name="Google Shape;161;p28"/>
          <p:cNvSpPr txBox="1"/>
          <p:nvPr/>
        </p:nvSpPr>
        <p:spPr>
          <a:xfrm>
            <a:off x="710546" y="4259081"/>
            <a:ext cx="218505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CONFIDENTIAL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PEER SUPPORT</a:t>
            </a:r>
            <a:endParaRPr sz="1100" b="1" i="0" u="none" strike="noStrike" cap="none" dirty="0">
              <a:solidFill>
                <a:schemeClr val="dk2"/>
              </a:solidFill>
              <a:latin typeface="Arial"/>
              <a:ea typeface="Arial"/>
              <a:cs typeface="Arial"/>
              <a:sym typeface="Arial"/>
            </a:endParaRPr>
          </a:p>
        </p:txBody>
      </p:sp>
      <p:sp>
        <p:nvSpPr>
          <p:cNvPr id="162" name="Google Shape;162;p28"/>
          <p:cNvSpPr txBox="1"/>
          <p:nvPr/>
        </p:nvSpPr>
        <p:spPr>
          <a:xfrm>
            <a:off x="3479473" y="4259081"/>
            <a:ext cx="218505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EDUCATION &amp; TRAINING ON MENTAL HEALTH</a:t>
            </a:r>
            <a:endParaRPr sz="1100" b="1" i="0" u="none" strike="noStrike" cap="none" dirty="0">
              <a:solidFill>
                <a:schemeClr val="dk2"/>
              </a:solidFill>
              <a:latin typeface="Arial"/>
              <a:ea typeface="Arial"/>
              <a:cs typeface="Arial"/>
              <a:sym typeface="Arial"/>
            </a:endParaRPr>
          </a:p>
        </p:txBody>
      </p:sp>
      <p:sp>
        <p:nvSpPr>
          <p:cNvPr id="163" name="Google Shape;163;p28"/>
          <p:cNvSpPr txBox="1"/>
          <p:nvPr/>
        </p:nvSpPr>
        <p:spPr>
          <a:xfrm>
            <a:off x="6277707" y="4259080"/>
            <a:ext cx="218505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SUPPORTIVE PATHWAY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FOR RE-ENTRY</a:t>
            </a:r>
            <a:endParaRPr sz="1100" b="1" i="0" u="none" strike="noStrike" cap="none" dirty="0">
              <a:solidFill>
                <a:schemeClr val="dk2"/>
              </a:solidFill>
              <a:latin typeface="Arial"/>
              <a:ea typeface="Arial"/>
              <a:cs typeface="Arial"/>
              <a:sym typeface="Arial"/>
            </a:endParaRPr>
          </a:p>
        </p:txBody>
      </p:sp>
      <p:pic>
        <p:nvPicPr>
          <p:cNvPr id="164" name="Google Shape;164;p28" descr="A person with a mask on his face&#10;&#10;AI-generated content may be incorrect."/>
          <p:cNvPicPr preferRelativeResize="0"/>
          <p:nvPr/>
        </p:nvPicPr>
        <p:blipFill rotWithShape="1">
          <a:blip r:embed="rId3">
            <a:alphaModFix/>
          </a:blip>
          <a:srcRect/>
          <a:stretch/>
        </p:blipFill>
        <p:spPr>
          <a:xfrm>
            <a:off x="1299242" y="1336574"/>
            <a:ext cx="1007662" cy="1097280"/>
          </a:xfrm>
          <a:prstGeom prst="rect">
            <a:avLst/>
          </a:prstGeom>
          <a:noFill/>
          <a:ln>
            <a:noFill/>
          </a:ln>
        </p:spPr>
      </p:pic>
      <p:pic>
        <p:nvPicPr>
          <p:cNvPr id="165" name="Google Shape;165;p28" descr="A heart with a hand holding a shield&#10;&#10;AI-generated content may be incorrect."/>
          <p:cNvPicPr preferRelativeResize="0"/>
          <p:nvPr/>
        </p:nvPicPr>
        <p:blipFill rotWithShape="1">
          <a:blip r:embed="rId4">
            <a:alphaModFix/>
          </a:blip>
          <a:srcRect/>
          <a:stretch/>
        </p:blipFill>
        <p:spPr>
          <a:xfrm>
            <a:off x="1254433" y="3108143"/>
            <a:ext cx="1097280" cy="1097280"/>
          </a:xfrm>
          <a:prstGeom prst="rect">
            <a:avLst/>
          </a:prstGeom>
          <a:noFill/>
          <a:ln>
            <a:noFill/>
          </a:ln>
        </p:spPr>
      </p:pic>
      <p:pic>
        <p:nvPicPr>
          <p:cNvPr id="166" name="Google Shape;166;p28" descr="A heart with a lock in it&#10;&#10;AI-generated content may be incorrect."/>
          <p:cNvPicPr preferRelativeResize="0"/>
          <p:nvPr/>
        </p:nvPicPr>
        <p:blipFill rotWithShape="1">
          <a:blip r:embed="rId5">
            <a:alphaModFix/>
          </a:blip>
          <a:srcRect/>
          <a:stretch/>
        </p:blipFill>
        <p:spPr>
          <a:xfrm>
            <a:off x="6823556" y="1336574"/>
            <a:ext cx="1034741" cy="1097280"/>
          </a:xfrm>
          <a:prstGeom prst="rect">
            <a:avLst/>
          </a:prstGeom>
          <a:noFill/>
          <a:ln>
            <a:noFill/>
          </a:ln>
        </p:spPr>
      </p:pic>
      <p:pic>
        <p:nvPicPr>
          <p:cNvPr id="167" name="Google Shape;167;p28" descr="A blackboard with a graduation cap on it&#10;&#10;AI-generated content may be incorrect."/>
          <p:cNvPicPr preferRelativeResize="0"/>
          <p:nvPr/>
        </p:nvPicPr>
        <p:blipFill rotWithShape="1">
          <a:blip r:embed="rId6">
            <a:alphaModFix/>
          </a:blip>
          <a:srcRect/>
          <a:stretch/>
        </p:blipFill>
        <p:spPr>
          <a:xfrm>
            <a:off x="3993622" y="3161801"/>
            <a:ext cx="1156753" cy="1097280"/>
          </a:xfrm>
          <a:prstGeom prst="rect">
            <a:avLst/>
          </a:prstGeom>
          <a:noFill/>
          <a:ln>
            <a:noFill/>
          </a:ln>
        </p:spPr>
      </p:pic>
      <p:pic>
        <p:nvPicPr>
          <p:cNvPr id="168" name="Google Shape;168;p28" descr="A brain with a check mark&#10;&#10;AI-generated content may be incorrect."/>
          <p:cNvPicPr preferRelativeResize="0"/>
          <p:nvPr/>
        </p:nvPicPr>
        <p:blipFill rotWithShape="1">
          <a:blip r:embed="rId7">
            <a:alphaModFix/>
          </a:blip>
          <a:srcRect/>
          <a:stretch/>
        </p:blipFill>
        <p:spPr>
          <a:xfrm>
            <a:off x="4098409" y="1336574"/>
            <a:ext cx="947180" cy="1097280"/>
          </a:xfrm>
          <a:prstGeom prst="rect">
            <a:avLst/>
          </a:prstGeom>
          <a:noFill/>
          <a:ln>
            <a:noFill/>
          </a:ln>
        </p:spPr>
      </p:pic>
      <p:pic>
        <p:nvPicPr>
          <p:cNvPr id="169" name="Google Shape;169;p28" descr="A close-up of a phone&#10;&#10;AI-generated content may be incorrect."/>
          <p:cNvPicPr preferRelativeResize="0"/>
          <p:nvPr/>
        </p:nvPicPr>
        <p:blipFill rotWithShape="1">
          <a:blip r:embed="rId8">
            <a:alphaModFix/>
          </a:blip>
          <a:srcRect/>
          <a:stretch/>
        </p:blipFill>
        <p:spPr>
          <a:xfrm>
            <a:off x="6666512" y="3100789"/>
            <a:ext cx="1407445" cy="1097280"/>
          </a:xfrm>
          <a:prstGeom prst="rect">
            <a:avLst/>
          </a:prstGeom>
          <a:noFill/>
          <a:ln>
            <a:noFill/>
          </a:ln>
        </p:spPr>
      </p:pic>
      <p:sp>
        <p:nvSpPr>
          <p:cNvPr id="170" name="Google Shape;170;p28"/>
          <p:cNvSpPr txBox="1"/>
          <p:nvPr/>
        </p:nvSpPr>
        <p:spPr>
          <a:xfrm>
            <a:off x="447261" y="750766"/>
            <a:ext cx="8084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2"/>
                </a:solidFill>
                <a:latin typeface="Barlow"/>
                <a:ea typeface="Barlow"/>
                <a:cs typeface="Barlow"/>
                <a:sym typeface="Barlow"/>
              </a:rPr>
              <a:t>By working together, we can build a system that prioritizes mental health for those who care for us, ensuring health workers can access mental health care without fear of repercussions.</a:t>
            </a:r>
            <a:endParaRPr sz="1400" b="0" i="0" u="none" strike="noStrike" cap="none" dirty="0">
              <a:solidFill>
                <a:schemeClr val="dk2"/>
              </a:solidFill>
              <a:latin typeface="Barlow"/>
              <a:ea typeface="Barlow"/>
              <a:cs typeface="Barlow"/>
              <a:sym typeface="Barlow"/>
            </a:endParaRPr>
          </a:p>
        </p:txBody>
      </p:sp>
      <p:pic>
        <p:nvPicPr>
          <p:cNvPr id="171" name="Google Shape;171;p28"/>
          <p:cNvPicPr preferRelativeResize="0"/>
          <p:nvPr/>
        </p:nvPicPr>
        <p:blipFill rotWithShape="1">
          <a:blip r:embed="rId9">
            <a:alphaModFix/>
          </a:blip>
          <a:srcRect/>
          <a:stretch/>
        </p:blipFill>
        <p:spPr>
          <a:xfrm>
            <a:off x="0" y="0"/>
            <a:ext cx="9143999"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endParaRPr dirty="0"/>
          </a:p>
        </p:txBody>
      </p:sp>
      <p:sp>
        <p:nvSpPr>
          <p:cNvPr id="178" name="Google Shape;178;p3"/>
          <p:cNvSpPr txBox="1">
            <a:spLocks noGrp="1"/>
          </p:cNvSpPr>
          <p:nvPr>
            <p:ph type="body" idx="1"/>
          </p:nvPr>
        </p:nvSpPr>
        <p:spPr>
          <a:xfrm>
            <a:off x="447261" y="1105999"/>
            <a:ext cx="4063283" cy="3421694"/>
          </a:xfrm>
          <a:prstGeom prst="rect">
            <a:avLst/>
          </a:prstGeom>
          <a:noFill/>
          <a:ln>
            <a:noFill/>
          </a:ln>
        </p:spPr>
        <p:txBody>
          <a:bodyPr spcFirstLastPara="1" wrap="square" lIns="91425" tIns="91425" rIns="91425" bIns="91425" anchor="t" anchorCtr="0">
            <a:normAutofit/>
          </a:bodyPr>
          <a:lstStyle/>
          <a:p>
            <a:pPr marL="457200" lvl="0" indent="-228600" algn="l" rtl="0">
              <a:lnSpc>
                <a:spcPct val="90000"/>
              </a:lnSpc>
              <a:spcBef>
                <a:spcPts val="750"/>
              </a:spcBef>
              <a:spcAft>
                <a:spcPts val="0"/>
              </a:spcAft>
              <a:buSzPts val="1800"/>
              <a:buNone/>
            </a:pPr>
            <a:endParaRPr dirty="0"/>
          </a:p>
        </p:txBody>
      </p:sp>
      <p:sp>
        <p:nvSpPr>
          <p:cNvPr id="179" name="Google Shape;179;p3"/>
          <p:cNvSpPr txBox="1">
            <a:spLocks noGrp="1"/>
          </p:cNvSpPr>
          <p:nvPr>
            <p:ph type="body" idx="2"/>
          </p:nvPr>
        </p:nvSpPr>
        <p:spPr>
          <a:xfrm>
            <a:off x="4633456" y="1105999"/>
            <a:ext cx="4063283" cy="3421694"/>
          </a:xfrm>
          <a:prstGeom prst="rect">
            <a:avLst/>
          </a:prstGeom>
          <a:noFill/>
          <a:ln>
            <a:noFill/>
          </a:ln>
        </p:spPr>
        <p:txBody>
          <a:bodyPr spcFirstLastPara="1" wrap="square" lIns="91425" tIns="91425" rIns="91425" bIns="91425" anchor="t" anchorCtr="0">
            <a:normAutofit/>
          </a:bodyPr>
          <a:lstStyle/>
          <a:p>
            <a:pPr marL="457200" lvl="0" indent="-228600" algn="l" rtl="0">
              <a:lnSpc>
                <a:spcPct val="90000"/>
              </a:lnSpc>
              <a:spcBef>
                <a:spcPts val="750"/>
              </a:spcBef>
              <a:spcAft>
                <a:spcPts val="0"/>
              </a:spcAft>
              <a:buSzPts val="1800"/>
              <a:buNone/>
            </a:pPr>
            <a:endParaRPr dirty="0"/>
          </a:p>
        </p:txBody>
      </p:sp>
      <p:sp>
        <p:nvSpPr>
          <p:cNvPr id="180" name="Google Shape;180;p3"/>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32</a:t>
            </a:fld>
            <a:endParaRPr dirty="0"/>
          </a:p>
        </p:txBody>
      </p:sp>
      <p:pic>
        <p:nvPicPr>
          <p:cNvPr id="2" name="Picture 1">
            <a:extLst>
              <a:ext uri="{FF2B5EF4-FFF2-40B4-BE49-F238E27FC236}">
                <a16:creationId xmlns:a16="http://schemas.microsoft.com/office/drawing/2014/main" id="{B70A8A33-7229-7EF9-D1C6-2B5B09E4B553}"/>
              </a:ext>
            </a:extLst>
          </p:cNvPr>
          <p:cNvPicPr>
            <a:picLocks noChangeAspect="1"/>
          </p:cNvPicPr>
          <p:nvPr/>
        </p:nvPicPr>
        <p:blipFill>
          <a:blip r:embed="rId3"/>
          <a:stretch>
            <a:fillRect/>
          </a:stretch>
        </p:blipFill>
        <p:spPr>
          <a:xfrm>
            <a:off x="0" y="0"/>
            <a:ext cx="9143999" cy="5143500"/>
          </a:xfrm>
          <a:prstGeom prst="rect">
            <a:avLst/>
          </a:prstGeom>
        </p:spPr>
      </p:pic>
      <p:sp>
        <p:nvSpPr>
          <p:cNvPr id="3" name="Footer Placeholder 2">
            <a:extLst>
              <a:ext uri="{FF2B5EF4-FFF2-40B4-BE49-F238E27FC236}">
                <a16:creationId xmlns:a16="http://schemas.microsoft.com/office/drawing/2014/main" id="{5B84DB30-57F9-6F5E-4925-25C89C897615}"/>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75"/>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r>
              <a:rPr lang="en-US" dirty="0"/>
              <a:t>Be ALL IN for Health Workers Mental Health</a:t>
            </a:r>
            <a:endParaRPr dirty="0"/>
          </a:p>
        </p:txBody>
      </p:sp>
      <p:sp>
        <p:nvSpPr>
          <p:cNvPr id="349" name="Google Shape;349;p75"/>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33</a:t>
            </a:fld>
            <a:endParaRPr dirty="0"/>
          </a:p>
        </p:txBody>
      </p:sp>
      <p:sp>
        <p:nvSpPr>
          <p:cNvPr id="350" name="Google Shape;350;p75"/>
          <p:cNvSpPr txBox="1"/>
          <p:nvPr/>
        </p:nvSpPr>
        <p:spPr>
          <a:xfrm>
            <a:off x="710546" y="2356305"/>
            <a:ext cx="2185054" cy="6001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ENSURE ACCESSIBLE AND AFFORDABLE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MENTAL HEALTH CARE</a:t>
            </a:r>
            <a:endParaRPr sz="1100" b="1" i="0" u="none" strike="noStrike" cap="none" dirty="0">
              <a:solidFill>
                <a:schemeClr val="dk2"/>
              </a:solidFill>
              <a:latin typeface="Arial"/>
              <a:ea typeface="Arial"/>
              <a:cs typeface="Arial"/>
              <a:sym typeface="Arial"/>
            </a:endParaRPr>
          </a:p>
        </p:txBody>
      </p:sp>
      <p:sp>
        <p:nvSpPr>
          <p:cNvPr id="351" name="Google Shape;351;p75"/>
          <p:cNvSpPr txBox="1"/>
          <p:nvPr/>
        </p:nvSpPr>
        <p:spPr>
          <a:xfrm>
            <a:off x="6248399" y="2361113"/>
            <a:ext cx="218505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COMMIT TO EQUAL PRIVACY IN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MENTAL HEALTH CARE</a:t>
            </a:r>
            <a:endParaRPr sz="1100" b="1" i="0" u="none" strike="noStrike" cap="none" dirty="0">
              <a:solidFill>
                <a:schemeClr val="dk2"/>
              </a:solidFill>
              <a:latin typeface="Arial"/>
              <a:ea typeface="Arial"/>
              <a:cs typeface="Arial"/>
              <a:sym typeface="Arial"/>
            </a:endParaRPr>
          </a:p>
        </p:txBody>
      </p:sp>
      <p:sp>
        <p:nvSpPr>
          <p:cNvPr id="352" name="Google Shape;352;p75"/>
          <p:cNvSpPr txBox="1"/>
          <p:nvPr/>
        </p:nvSpPr>
        <p:spPr>
          <a:xfrm>
            <a:off x="3479473" y="2350677"/>
            <a:ext cx="218505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STRENGTHEN CONFIDENTIAL PROFESSIONAL/PHYSICIAN HEALTH PROGRAM SUPPORT</a:t>
            </a:r>
            <a:endParaRPr sz="1100" b="1" i="0" u="none" strike="noStrike" cap="none" dirty="0">
              <a:solidFill>
                <a:schemeClr val="dk2"/>
              </a:solidFill>
              <a:latin typeface="Arial"/>
              <a:ea typeface="Arial"/>
              <a:cs typeface="Arial"/>
              <a:sym typeface="Arial"/>
            </a:endParaRPr>
          </a:p>
        </p:txBody>
      </p:sp>
      <p:sp>
        <p:nvSpPr>
          <p:cNvPr id="353" name="Google Shape;353;p75"/>
          <p:cNvSpPr txBox="1"/>
          <p:nvPr/>
        </p:nvSpPr>
        <p:spPr>
          <a:xfrm>
            <a:off x="710546" y="4140348"/>
            <a:ext cx="218505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GUARANTEE CONFIDENTIAL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PEER SUPPORT</a:t>
            </a:r>
            <a:endParaRPr sz="1100" b="1" i="0" u="none" strike="noStrike" cap="none" dirty="0">
              <a:solidFill>
                <a:schemeClr val="dk2"/>
              </a:solidFill>
              <a:latin typeface="Arial"/>
              <a:ea typeface="Arial"/>
              <a:cs typeface="Arial"/>
              <a:sym typeface="Arial"/>
            </a:endParaRPr>
          </a:p>
        </p:txBody>
      </p:sp>
      <p:sp>
        <p:nvSpPr>
          <p:cNvPr id="354" name="Google Shape;354;p75"/>
          <p:cNvSpPr txBox="1"/>
          <p:nvPr/>
        </p:nvSpPr>
        <p:spPr>
          <a:xfrm>
            <a:off x="3440998" y="4140347"/>
            <a:ext cx="2290391" cy="6001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ENCOURAGE EDUCATION AND TRAINING ON MENTAL HEALTH AND PROFESSIONAL WELLBEING</a:t>
            </a:r>
            <a:endParaRPr sz="1100" b="1" i="0" u="none" strike="noStrike" cap="none" dirty="0">
              <a:solidFill>
                <a:schemeClr val="dk2"/>
              </a:solidFill>
              <a:latin typeface="Arial"/>
              <a:ea typeface="Arial"/>
              <a:cs typeface="Arial"/>
              <a:sym typeface="Arial"/>
            </a:endParaRPr>
          </a:p>
        </p:txBody>
      </p:sp>
      <p:sp>
        <p:nvSpPr>
          <p:cNvPr id="355" name="Google Shape;355;p75"/>
          <p:cNvSpPr txBox="1"/>
          <p:nvPr/>
        </p:nvSpPr>
        <p:spPr>
          <a:xfrm>
            <a:off x="6113349" y="4140347"/>
            <a:ext cx="2455153"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ADVANCE A SUPPORTIVE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19"/>
              <a:buFont typeface="Arial"/>
              <a:buNone/>
            </a:pPr>
            <a:r>
              <a:rPr lang="en-US" sz="1100" b="1" i="0" u="none" strike="noStrike" cap="none" dirty="0">
                <a:solidFill>
                  <a:schemeClr val="dk2"/>
                </a:solidFill>
                <a:latin typeface="Barlow"/>
                <a:ea typeface="Barlow"/>
                <a:cs typeface="Barlow"/>
                <a:sym typeface="Barlow"/>
              </a:rPr>
              <a:t>PATHWAY FOR RE-ENTRY</a:t>
            </a:r>
            <a:endParaRPr sz="1100" b="1" i="0" u="none" strike="noStrike" cap="none" dirty="0">
              <a:solidFill>
                <a:schemeClr val="dk2"/>
              </a:solidFill>
              <a:latin typeface="Arial"/>
              <a:ea typeface="Arial"/>
              <a:cs typeface="Arial"/>
              <a:sym typeface="Arial"/>
            </a:endParaRPr>
          </a:p>
        </p:txBody>
      </p:sp>
      <p:pic>
        <p:nvPicPr>
          <p:cNvPr id="356" name="Google Shape;356;p75" descr="A qr code with a circle in the middle&#10;&#10;AI-generated content may be incorrect."/>
          <p:cNvPicPr preferRelativeResize="0"/>
          <p:nvPr/>
        </p:nvPicPr>
        <p:blipFill rotWithShape="1">
          <a:blip r:embed="rId3">
            <a:alphaModFix/>
          </a:blip>
          <a:srcRect/>
          <a:stretch/>
        </p:blipFill>
        <p:spPr>
          <a:xfrm>
            <a:off x="8012623" y="98342"/>
            <a:ext cx="998981" cy="947927"/>
          </a:xfrm>
          <a:prstGeom prst="rect">
            <a:avLst/>
          </a:prstGeom>
          <a:noFill/>
          <a:ln w="12700" cap="flat" cmpd="sng">
            <a:noFill/>
            <a:prstDash val="solid"/>
            <a:round/>
            <a:headEnd type="none" w="sm" len="sm"/>
            <a:tailEnd type="none" w="sm" len="sm"/>
          </a:ln>
        </p:spPr>
      </p:pic>
      <p:pic>
        <p:nvPicPr>
          <p:cNvPr id="357" name="Google Shape;357;p75" descr="A person with a mask on his face&#10;&#10;AI-generated content may be incorrect."/>
          <p:cNvPicPr preferRelativeResize="0"/>
          <p:nvPr/>
        </p:nvPicPr>
        <p:blipFill rotWithShape="1">
          <a:blip r:embed="rId4">
            <a:alphaModFix/>
          </a:blip>
          <a:srcRect/>
          <a:stretch/>
        </p:blipFill>
        <p:spPr>
          <a:xfrm>
            <a:off x="1299242" y="1217841"/>
            <a:ext cx="1007662" cy="1097280"/>
          </a:xfrm>
          <a:prstGeom prst="rect">
            <a:avLst/>
          </a:prstGeom>
          <a:noFill/>
          <a:ln>
            <a:noFill/>
          </a:ln>
        </p:spPr>
      </p:pic>
      <p:pic>
        <p:nvPicPr>
          <p:cNvPr id="358" name="Google Shape;358;p75" descr="A heart with a hand holding a shield&#10;&#10;AI-generated content may be incorrect."/>
          <p:cNvPicPr preferRelativeResize="0"/>
          <p:nvPr/>
        </p:nvPicPr>
        <p:blipFill rotWithShape="1">
          <a:blip r:embed="rId5">
            <a:alphaModFix/>
          </a:blip>
          <a:srcRect/>
          <a:stretch/>
        </p:blipFill>
        <p:spPr>
          <a:xfrm>
            <a:off x="1254433" y="2989410"/>
            <a:ext cx="1097280" cy="1097280"/>
          </a:xfrm>
          <a:prstGeom prst="rect">
            <a:avLst/>
          </a:prstGeom>
          <a:noFill/>
          <a:ln>
            <a:noFill/>
          </a:ln>
        </p:spPr>
      </p:pic>
      <p:pic>
        <p:nvPicPr>
          <p:cNvPr id="359" name="Google Shape;359;p75" descr="A heart with a lock in it&#10;&#10;AI-generated content may be incorrect."/>
          <p:cNvPicPr preferRelativeResize="0"/>
          <p:nvPr/>
        </p:nvPicPr>
        <p:blipFill rotWithShape="1">
          <a:blip r:embed="rId6">
            <a:alphaModFix/>
          </a:blip>
          <a:srcRect/>
          <a:stretch/>
        </p:blipFill>
        <p:spPr>
          <a:xfrm>
            <a:off x="6823556" y="1217841"/>
            <a:ext cx="1034741" cy="1097280"/>
          </a:xfrm>
          <a:prstGeom prst="rect">
            <a:avLst/>
          </a:prstGeom>
          <a:noFill/>
          <a:ln>
            <a:noFill/>
          </a:ln>
        </p:spPr>
      </p:pic>
      <p:pic>
        <p:nvPicPr>
          <p:cNvPr id="360" name="Google Shape;360;p75" descr="A blackboard with a graduation cap on it&#10;&#10;AI-generated content may be incorrect."/>
          <p:cNvPicPr preferRelativeResize="0"/>
          <p:nvPr/>
        </p:nvPicPr>
        <p:blipFill rotWithShape="1">
          <a:blip r:embed="rId7">
            <a:alphaModFix/>
          </a:blip>
          <a:srcRect/>
          <a:stretch/>
        </p:blipFill>
        <p:spPr>
          <a:xfrm>
            <a:off x="3993622" y="3043068"/>
            <a:ext cx="1156753" cy="1097280"/>
          </a:xfrm>
          <a:prstGeom prst="rect">
            <a:avLst/>
          </a:prstGeom>
          <a:noFill/>
          <a:ln>
            <a:noFill/>
          </a:ln>
        </p:spPr>
      </p:pic>
      <p:pic>
        <p:nvPicPr>
          <p:cNvPr id="361" name="Google Shape;361;p75" descr="A brain with a check mark&#10;&#10;AI-generated content may be incorrect."/>
          <p:cNvPicPr preferRelativeResize="0"/>
          <p:nvPr/>
        </p:nvPicPr>
        <p:blipFill rotWithShape="1">
          <a:blip r:embed="rId8">
            <a:alphaModFix/>
          </a:blip>
          <a:srcRect/>
          <a:stretch/>
        </p:blipFill>
        <p:spPr>
          <a:xfrm>
            <a:off x="4098409" y="1217841"/>
            <a:ext cx="947180" cy="1097280"/>
          </a:xfrm>
          <a:prstGeom prst="rect">
            <a:avLst/>
          </a:prstGeom>
          <a:noFill/>
          <a:ln>
            <a:noFill/>
          </a:ln>
        </p:spPr>
      </p:pic>
      <p:pic>
        <p:nvPicPr>
          <p:cNvPr id="362" name="Google Shape;362;p75" descr="A close-up of a phone&#10;&#10;AI-generated content may be incorrect."/>
          <p:cNvPicPr preferRelativeResize="0"/>
          <p:nvPr/>
        </p:nvPicPr>
        <p:blipFill rotWithShape="1">
          <a:blip r:embed="rId9">
            <a:alphaModFix/>
          </a:blip>
          <a:srcRect/>
          <a:stretch/>
        </p:blipFill>
        <p:spPr>
          <a:xfrm>
            <a:off x="6666512" y="2982056"/>
            <a:ext cx="1407445" cy="1097280"/>
          </a:xfrm>
          <a:prstGeom prst="rect">
            <a:avLst/>
          </a:prstGeom>
          <a:noFill/>
          <a:ln>
            <a:noFill/>
          </a:ln>
        </p:spPr>
      </p:pic>
      <p:sp>
        <p:nvSpPr>
          <p:cNvPr id="363" name="Google Shape;363;p75"/>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5106202" y="581255"/>
            <a:ext cx="3503596" cy="3980989"/>
          </a:xfrm>
          <a:prstGeom prst="rect">
            <a:avLst/>
          </a:prstGeom>
          <a:noFill/>
          <a:ln>
            <a:noFill/>
          </a:ln>
        </p:spPr>
        <p:txBody>
          <a:bodyPr spcFirstLastPara="1" wrap="square" lIns="91425" tIns="91425" rIns="91425" bIns="91425" anchor="ctr" anchorCtr="0">
            <a:normAutofit/>
          </a:bodyPr>
          <a:lstStyle/>
          <a:p>
            <a:pPr marL="0" lvl="0" indent="0" algn="ctr" rtl="0">
              <a:lnSpc>
                <a:spcPct val="80000"/>
              </a:lnSpc>
              <a:spcBef>
                <a:spcPts val="0"/>
              </a:spcBef>
              <a:spcAft>
                <a:spcPts val="0"/>
              </a:spcAft>
              <a:buClr>
                <a:schemeClr val="lt2"/>
              </a:buClr>
              <a:buSzPts val="6000"/>
              <a:buFont typeface="Barlow"/>
              <a:buNone/>
            </a:pPr>
            <a:endParaRPr dirty="0"/>
          </a:p>
        </p:txBody>
      </p:sp>
      <p:pic>
        <p:nvPicPr>
          <p:cNvPr id="3" name="Picture 2">
            <a:extLst>
              <a:ext uri="{FF2B5EF4-FFF2-40B4-BE49-F238E27FC236}">
                <a16:creationId xmlns:a16="http://schemas.microsoft.com/office/drawing/2014/main" id="{09801235-4DFE-591A-D99C-83ECA5B1688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35</a:t>
            </a:fld>
            <a:endParaRPr dirty="0"/>
          </a:p>
        </p:txBody>
      </p:sp>
      <p:sp>
        <p:nvSpPr>
          <p:cNvPr id="156" name="Google Shape;156;p33"/>
          <p:cNvSpPr txBox="1">
            <a:spLocks noGrp="1"/>
          </p:cNvSpPr>
          <p:nvPr>
            <p:ph type="title"/>
          </p:nvPr>
        </p:nvSpPr>
        <p:spPr>
          <a:xfrm>
            <a:off x="447261" y="475686"/>
            <a:ext cx="7626696" cy="57234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1800"/>
              <a:buNone/>
            </a:pPr>
            <a:r>
              <a:rPr lang="en-US" sz="2600" dirty="0"/>
              <a:t>Wellbeing First Champions for Medical Licensing</a:t>
            </a:r>
            <a:endParaRPr dirty="0"/>
          </a:p>
        </p:txBody>
      </p:sp>
      <p:sp>
        <p:nvSpPr>
          <p:cNvPr id="157" name="Google Shape;157;p33"/>
          <p:cNvSpPr txBox="1">
            <a:spLocks noGrp="1"/>
          </p:cNvSpPr>
          <p:nvPr>
            <p:ph type="body" idx="1"/>
          </p:nvPr>
        </p:nvSpPr>
        <p:spPr>
          <a:xfrm>
            <a:off x="4939553" y="1456122"/>
            <a:ext cx="4065654" cy="2544379"/>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750"/>
              </a:spcBef>
              <a:spcAft>
                <a:spcPts val="0"/>
              </a:spcAft>
              <a:buSzPct val="81081"/>
              <a:buNone/>
            </a:pPr>
            <a:r>
              <a:rPr lang="en-US" sz="2400" b="1" dirty="0">
                <a:solidFill>
                  <a:schemeClr val="dk2"/>
                </a:solidFill>
              </a:rPr>
              <a:t>43 medical licensure boards </a:t>
            </a:r>
            <a:r>
              <a:rPr lang="en-US" sz="2400" dirty="0"/>
              <a:t>verified their licensure applications do not include intrusive mental health questions—</a:t>
            </a:r>
            <a:r>
              <a:rPr lang="en-US" sz="2400" b="1" dirty="0">
                <a:solidFill>
                  <a:schemeClr val="dk2"/>
                </a:solidFill>
              </a:rPr>
              <a:t>benefiting nearly 1.1 million physicians</a:t>
            </a:r>
            <a:r>
              <a:rPr lang="en-US" sz="2400" dirty="0"/>
              <a:t>.</a:t>
            </a:r>
            <a:endParaRPr dirty="0"/>
          </a:p>
        </p:txBody>
      </p:sp>
      <p:sp>
        <p:nvSpPr>
          <p:cNvPr id="158" name="Google Shape;158;p33"/>
          <p:cNvSpPr txBox="1"/>
          <p:nvPr/>
        </p:nvSpPr>
        <p:spPr>
          <a:xfrm>
            <a:off x="447261" y="67591"/>
            <a:ext cx="4572000" cy="549381"/>
          </a:xfrm>
          <a:prstGeom prst="rect">
            <a:avLst/>
          </a:prstGeom>
          <a:noFill/>
          <a:ln>
            <a:noFill/>
          </a:ln>
        </p:spPr>
        <p:txBody>
          <a:bodyPr spcFirstLastPara="1" wrap="square" lIns="91425" tIns="91425" rIns="91425" bIns="91425" anchor="t" anchorCtr="0">
            <a:normAutofit fontScale="90000" lnSpcReduction="10000"/>
          </a:bodyPr>
          <a:lstStyle/>
          <a:p>
            <a:pPr marL="0" marR="0" lvl="0" indent="0" algn="l" rtl="0">
              <a:lnSpc>
                <a:spcPct val="90000"/>
              </a:lnSpc>
              <a:spcBef>
                <a:spcPts val="0"/>
              </a:spcBef>
              <a:spcAft>
                <a:spcPts val="0"/>
              </a:spcAft>
              <a:buClr>
                <a:schemeClr val="dk2"/>
              </a:buClr>
              <a:buSzPct val="60606"/>
              <a:buFont typeface="Barlow"/>
              <a:buNone/>
            </a:pPr>
            <a:r>
              <a:rPr lang="en-US" sz="3300" b="1" i="0" u="none" strike="noStrike" cap="none" dirty="0">
                <a:solidFill>
                  <a:schemeClr val="accent1"/>
                </a:solidFill>
                <a:latin typeface="Barlow"/>
                <a:ea typeface="Barlow"/>
                <a:cs typeface="Barlow"/>
                <a:sym typeface="Barlow"/>
              </a:rPr>
              <a:t>Our Impact </a:t>
            </a:r>
            <a:endParaRPr sz="1400" b="0" i="0" u="none" strike="noStrike" cap="none" dirty="0">
              <a:solidFill>
                <a:schemeClr val="accent1"/>
              </a:solidFill>
              <a:latin typeface="Arial"/>
              <a:ea typeface="Arial"/>
              <a:cs typeface="Arial"/>
              <a:sym typeface="Arial"/>
            </a:endParaRPr>
          </a:p>
        </p:txBody>
      </p:sp>
      <p:sp>
        <p:nvSpPr>
          <p:cNvPr id="2" name="Google Shape;149;p24">
            <a:extLst>
              <a:ext uri="{FF2B5EF4-FFF2-40B4-BE49-F238E27FC236}">
                <a16:creationId xmlns:a16="http://schemas.microsoft.com/office/drawing/2014/main" id="{22363722-414C-3C1C-3FE0-8A1EABEF2DFF}"/>
              </a:ext>
            </a:extLst>
          </p:cNvPr>
          <p:cNvSpPr txBox="1"/>
          <p:nvPr/>
        </p:nvSpPr>
        <p:spPr>
          <a:xfrm>
            <a:off x="6003705" y="3651256"/>
            <a:ext cx="1937350" cy="333558"/>
          </a:xfrm>
          <a:prstGeom prst="rect">
            <a:avLst/>
          </a:prstGeom>
          <a:noFill/>
          <a:ln>
            <a:noFill/>
          </a:ln>
        </p:spPr>
        <p:txBody>
          <a:bodyPr spcFirstLastPara="1" wrap="square" lIns="91425" tIns="91425" rIns="91425" bIns="91425" anchor="t" anchorCtr="0">
            <a:normAutofit fontScale="90000" lnSpcReduction="20000"/>
          </a:bodyPr>
          <a:lstStyle/>
          <a:p>
            <a:pPr marL="0" marR="0" lvl="0" indent="0" algn="ctr" rtl="0">
              <a:lnSpc>
                <a:spcPct val="90000"/>
              </a:lnSpc>
              <a:spcBef>
                <a:spcPts val="0"/>
              </a:spcBef>
              <a:spcAft>
                <a:spcPts val="0"/>
              </a:spcAft>
              <a:buClr>
                <a:schemeClr val="dk2"/>
              </a:buClr>
              <a:buSzPct val="60606"/>
              <a:buFont typeface="Barlow"/>
              <a:buNone/>
            </a:pPr>
            <a:r>
              <a:rPr lang="en-US" sz="1600" b="1" i="1" dirty="0">
                <a:solidFill>
                  <a:schemeClr val="lt2"/>
                </a:solidFill>
                <a:latin typeface="Barlow"/>
                <a:ea typeface="Barlow"/>
                <a:cs typeface="Barlow"/>
                <a:sym typeface="Barlow"/>
              </a:rPr>
              <a:t>a</a:t>
            </a:r>
            <a:r>
              <a:rPr lang="en-US" sz="1600" b="1" i="1" u="none" strike="noStrike" cap="none" dirty="0">
                <a:solidFill>
                  <a:schemeClr val="lt2"/>
                </a:solidFill>
                <a:latin typeface="Barlow"/>
                <a:ea typeface="Barlow"/>
                <a:cs typeface="Barlow"/>
                <a:sym typeface="Barlow"/>
              </a:rPr>
              <a:t>s of Jan. 26, 2026</a:t>
            </a:r>
            <a:endParaRPr sz="1600" b="0" i="1"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87D002B0-FC07-957B-3E3B-A7D2C9090A59}"/>
              </a:ext>
            </a:extLst>
          </p:cNvPr>
          <p:cNvPicPr>
            <a:picLocks noChangeAspect="1"/>
          </p:cNvPicPr>
          <p:nvPr/>
        </p:nvPicPr>
        <p:blipFill>
          <a:blip r:embed="rId3"/>
          <a:stretch>
            <a:fillRect/>
          </a:stretch>
        </p:blipFill>
        <p:spPr>
          <a:xfrm>
            <a:off x="191229" y="1277470"/>
            <a:ext cx="4828032" cy="3060972"/>
          </a:xfrm>
          <a:prstGeom prst="rect">
            <a:avLst/>
          </a:prstGeom>
        </p:spPr>
      </p:pic>
      <p:pic>
        <p:nvPicPr>
          <p:cNvPr id="3" name="Picture 2">
            <a:extLst>
              <a:ext uri="{FF2B5EF4-FFF2-40B4-BE49-F238E27FC236}">
                <a16:creationId xmlns:a16="http://schemas.microsoft.com/office/drawing/2014/main" id="{4B7D43DA-76C9-36C2-830D-32A19BCAC202}"/>
              </a:ext>
            </a:extLst>
          </p:cNvPr>
          <p:cNvPicPr>
            <a:picLocks noChangeAspect="1"/>
          </p:cNvPicPr>
          <p:nvPr/>
        </p:nvPicPr>
        <p:blipFill>
          <a:blip r:embed="rId4"/>
          <a:stretch>
            <a:fillRect/>
          </a:stretch>
        </p:blipFill>
        <p:spPr>
          <a:xfrm>
            <a:off x="8073958" y="20551"/>
            <a:ext cx="1029612" cy="1029612"/>
          </a:xfrm>
          <a:prstGeom prst="rect">
            <a:avLst/>
          </a:prstGeom>
        </p:spPr>
      </p:pic>
      <p:sp>
        <p:nvSpPr>
          <p:cNvPr id="5" name="Footer Placeholder 4">
            <a:extLst>
              <a:ext uri="{FF2B5EF4-FFF2-40B4-BE49-F238E27FC236}">
                <a16:creationId xmlns:a16="http://schemas.microsoft.com/office/drawing/2014/main" id="{04272E7F-0DAE-C24B-6ABA-D1A5696F566D}"/>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36</a:t>
            </a:fld>
            <a:endParaRPr dirty="0"/>
          </a:p>
        </p:txBody>
      </p:sp>
      <p:sp>
        <p:nvSpPr>
          <p:cNvPr id="165" name="Google Shape;165;p34"/>
          <p:cNvSpPr txBox="1">
            <a:spLocks noGrp="1"/>
          </p:cNvSpPr>
          <p:nvPr>
            <p:ph type="title"/>
          </p:nvPr>
        </p:nvSpPr>
        <p:spPr>
          <a:xfrm>
            <a:off x="447261" y="475686"/>
            <a:ext cx="7626696" cy="57234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1800"/>
              <a:buNone/>
            </a:pPr>
            <a:r>
              <a:rPr lang="en-US" sz="2600" dirty="0"/>
              <a:t>Wellbeing First Champions for Pharmacy Licensing</a:t>
            </a:r>
            <a:endParaRPr dirty="0"/>
          </a:p>
        </p:txBody>
      </p:sp>
      <p:sp>
        <p:nvSpPr>
          <p:cNvPr id="166" name="Google Shape;166;p34"/>
          <p:cNvSpPr txBox="1">
            <a:spLocks noGrp="1"/>
          </p:cNvSpPr>
          <p:nvPr>
            <p:ph type="body" idx="1"/>
          </p:nvPr>
        </p:nvSpPr>
        <p:spPr>
          <a:xfrm>
            <a:off x="4828032" y="1493498"/>
            <a:ext cx="4128766" cy="251237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750"/>
              </a:spcBef>
              <a:spcAft>
                <a:spcPts val="0"/>
              </a:spcAft>
              <a:buSzPct val="81081"/>
              <a:buNone/>
            </a:pPr>
            <a:r>
              <a:rPr lang="en-US" sz="2400" b="1" dirty="0">
                <a:solidFill>
                  <a:schemeClr val="dk2"/>
                </a:solidFill>
              </a:rPr>
              <a:t>11 pharmacy licensure boards </a:t>
            </a:r>
            <a:r>
              <a:rPr lang="en-US" sz="2400" dirty="0"/>
              <a:t>verified their licensure applications do not include intrusive mental health questions—</a:t>
            </a:r>
            <a:r>
              <a:rPr lang="en-US" sz="2400" b="1" dirty="0">
                <a:solidFill>
                  <a:schemeClr val="dk2"/>
                </a:solidFill>
              </a:rPr>
              <a:t>benefiting more than 362,000 pharmacy professionals</a:t>
            </a:r>
            <a:r>
              <a:rPr lang="en-US" sz="2400" dirty="0"/>
              <a:t>.</a:t>
            </a:r>
            <a:endParaRPr sz="2400" dirty="0"/>
          </a:p>
        </p:txBody>
      </p:sp>
      <p:sp>
        <p:nvSpPr>
          <p:cNvPr id="167" name="Google Shape;167;p34"/>
          <p:cNvSpPr txBox="1"/>
          <p:nvPr/>
        </p:nvSpPr>
        <p:spPr>
          <a:xfrm>
            <a:off x="447261" y="67591"/>
            <a:ext cx="4572000" cy="549381"/>
          </a:xfrm>
          <a:prstGeom prst="rect">
            <a:avLst/>
          </a:prstGeom>
          <a:noFill/>
          <a:ln>
            <a:noFill/>
          </a:ln>
        </p:spPr>
        <p:txBody>
          <a:bodyPr spcFirstLastPara="1" wrap="square" lIns="91425" tIns="91425" rIns="91425" bIns="91425" anchor="t" anchorCtr="0">
            <a:normAutofit fontScale="90000" lnSpcReduction="10000"/>
          </a:bodyPr>
          <a:lstStyle/>
          <a:p>
            <a:pPr marL="0" marR="0" lvl="0" indent="0" algn="l" rtl="0">
              <a:lnSpc>
                <a:spcPct val="90000"/>
              </a:lnSpc>
              <a:spcBef>
                <a:spcPts val="0"/>
              </a:spcBef>
              <a:spcAft>
                <a:spcPts val="0"/>
              </a:spcAft>
              <a:buClr>
                <a:schemeClr val="dk2"/>
              </a:buClr>
              <a:buSzPct val="60606"/>
              <a:buFont typeface="Barlow"/>
              <a:buNone/>
            </a:pPr>
            <a:r>
              <a:rPr lang="en-US" sz="3300" b="1" i="0" u="none" strike="noStrike" cap="none" dirty="0">
                <a:solidFill>
                  <a:schemeClr val="accent1"/>
                </a:solidFill>
                <a:latin typeface="Barlow"/>
                <a:ea typeface="Barlow"/>
                <a:cs typeface="Barlow"/>
                <a:sym typeface="Barlow"/>
              </a:rPr>
              <a:t>Our Impact </a:t>
            </a:r>
            <a:endParaRPr sz="1400" b="0" i="0" u="none" strike="noStrike" cap="none" dirty="0">
              <a:solidFill>
                <a:schemeClr val="accent1"/>
              </a:solidFill>
              <a:latin typeface="Arial"/>
              <a:ea typeface="Arial"/>
              <a:cs typeface="Arial"/>
              <a:sym typeface="Arial"/>
            </a:endParaRPr>
          </a:p>
        </p:txBody>
      </p:sp>
      <p:pic>
        <p:nvPicPr>
          <p:cNvPr id="3" name="Picture 2">
            <a:extLst>
              <a:ext uri="{FF2B5EF4-FFF2-40B4-BE49-F238E27FC236}">
                <a16:creationId xmlns:a16="http://schemas.microsoft.com/office/drawing/2014/main" id="{944BEE2D-22AD-804D-9C5B-2CB463F6211B}"/>
              </a:ext>
            </a:extLst>
          </p:cNvPr>
          <p:cNvPicPr>
            <a:picLocks noChangeAspect="1"/>
          </p:cNvPicPr>
          <p:nvPr/>
        </p:nvPicPr>
        <p:blipFill>
          <a:blip r:embed="rId3"/>
          <a:stretch>
            <a:fillRect/>
          </a:stretch>
        </p:blipFill>
        <p:spPr>
          <a:xfrm>
            <a:off x="0" y="1219199"/>
            <a:ext cx="4828032" cy="3060972"/>
          </a:xfrm>
          <a:prstGeom prst="rect">
            <a:avLst/>
          </a:prstGeom>
        </p:spPr>
      </p:pic>
      <p:sp>
        <p:nvSpPr>
          <p:cNvPr id="4" name="Google Shape;149;p24">
            <a:extLst>
              <a:ext uri="{FF2B5EF4-FFF2-40B4-BE49-F238E27FC236}">
                <a16:creationId xmlns:a16="http://schemas.microsoft.com/office/drawing/2014/main" id="{D2D103DA-611B-BA06-3FA1-E517081D27CD}"/>
              </a:ext>
            </a:extLst>
          </p:cNvPr>
          <p:cNvSpPr txBox="1"/>
          <p:nvPr/>
        </p:nvSpPr>
        <p:spPr>
          <a:xfrm>
            <a:off x="5923740" y="4004520"/>
            <a:ext cx="1937350" cy="333558"/>
          </a:xfrm>
          <a:prstGeom prst="rect">
            <a:avLst/>
          </a:prstGeom>
          <a:noFill/>
          <a:ln>
            <a:noFill/>
          </a:ln>
        </p:spPr>
        <p:txBody>
          <a:bodyPr spcFirstLastPara="1" wrap="square" lIns="91425" tIns="91425" rIns="91425" bIns="91425" anchor="t" anchorCtr="0">
            <a:normAutofit fontScale="90000" lnSpcReduction="20000"/>
          </a:bodyPr>
          <a:lstStyle/>
          <a:p>
            <a:pPr marL="0" marR="0" lvl="0" indent="0" algn="ctr" rtl="0">
              <a:lnSpc>
                <a:spcPct val="90000"/>
              </a:lnSpc>
              <a:spcBef>
                <a:spcPts val="0"/>
              </a:spcBef>
              <a:spcAft>
                <a:spcPts val="0"/>
              </a:spcAft>
              <a:buClr>
                <a:schemeClr val="dk2"/>
              </a:buClr>
              <a:buSzPct val="60606"/>
              <a:buFont typeface="Barlow"/>
              <a:buNone/>
            </a:pPr>
            <a:r>
              <a:rPr lang="en-US" sz="1600" b="1" i="1" dirty="0">
                <a:solidFill>
                  <a:schemeClr val="lt2"/>
                </a:solidFill>
                <a:latin typeface="Barlow"/>
                <a:ea typeface="Barlow"/>
                <a:cs typeface="Barlow"/>
                <a:sym typeface="Barlow"/>
              </a:rPr>
              <a:t>a</a:t>
            </a:r>
            <a:r>
              <a:rPr lang="en-US" sz="1600" b="1" i="1" u="none" strike="noStrike" cap="none" dirty="0">
                <a:solidFill>
                  <a:schemeClr val="lt2"/>
                </a:solidFill>
                <a:latin typeface="Barlow"/>
                <a:ea typeface="Barlow"/>
                <a:cs typeface="Barlow"/>
                <a:sym typeface="Barlow"/>
              </a:rPr>
              <a:t>s of Jan. 26, 2026</a:t>
            </a:r>
            <a:endParaRPr sz="1600" b="0" i="1"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A1A786A-8067-8C2F-AE02-473DBEC1F2F4}"/>
              </a:ext>
            </a:extLst>
          </p:cNvPr>
          <p:cNvPicPr>
            <a:picLocks noChangeAspect="1"/>
          </p:cNvPicPr>
          <p:nvPr/>
        </p:nvPicPr>
        <p:blipFill>
          <a:blip r:embed="rId4"/>
          <a:stretch>
            <a:fillRect/>
          </a:stretch>
        </p:blipFill>
        <p:spPr>
          <a:xfrm>
            <a:off x="8073958" y="20551"/>
            <a:ext cx="1029612" cy="1029612"/>
          </a:xfrm>
          <a:prstGeom prst="rect">
            <a:avLst/>
          </a:prstGeom>
        </p:spPr>
      </p:pic>
      <p:sp>
        <p:nvSpPr>
          <p:cNvPr id="5" name="Footer Placeholder 4">
            <a:extLst>
              <a:ext uri="{FF2B5EF4-FFF2-40B4-BE49-F238E27FC236}">
                <a16:creationId xmlns:a16="http://schemas.microsoft.com/office/drawing/2014/main" id="{4E309CEB-049B-59C6-417C-B45C433DF41B}"/>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37</a:t>
            </a:fld>
            <a:endParaRPr dirty="0"/>
          </a:p>
        </p:txBody>
      </p:sp>
      <p:sp>
        <p:nvSpPr>
          <p:cNvPr id="174" name="Google Shape;174;p36"/>
          <p:cNvSpPr txBox="1">
            <a:spLocks noGrp="1"/>
          </p:cNvSpPr>
          <p:nvPr>
            <p:ph type="title"/>
          </p:nvPr>
        </p:nvSpPr>
        <p:spPr>
          <a:xfrm>
            <a:off x="447261" y="475686"/>
            <a:ext cx="7626696" cy="57234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1800"/>
              <a:buNone/>
            </a:pPr>
            <a:r>
              <a:rPr lang="en-US" sz="2600" dirty="0"/>
              <a:t>Wellbeing First Champions for Nurse Licensing</a:t>
            </a:r>
            <a:endParaRPr dirty="0"/>
          </a:p>
        </p:txBody>
      </p:sp>
      <p:sp>
        <p:nvSpPr>
          <p:cNvPr id="175" name="Google Shape;175;p36"/>
          <p:cNvSpPr txBox="1">
            <a:spLocks noGrp="1"/>
          </p:cNvSpPr>
          <p:nvPr>
            <p:ph type="body" idx="1"/>
          </p:nvPr>
        </p:nvSpPr>
        <p:spPr>
          <a:xfrm>
            <a:off x="5021116" y="1506578"/>
            <a:ext cx="3902528" cy="2475798"/>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750"/>
              </a:spcBef>
              <a:spcAft>
                <a:spcPts val="0"/>
              </a:spcAft>
              <a:buSzPts val="1800"/>
              <a:buNone/>
            </a:pPr>
            <a:r>
              <a:rPr lang="en-US" sz="2400" b="1" dirty="0">
                <a:solidFill>
                  <a:schemeClr val="dk2"/>
                </a:solidFill>
              </a:rPr>
              <a:t>8 nursing licensure boards </a:t>
            </a:r>
            <a:r>
              <a:rPr lang="en-US" sz="2400" dirty="0"/>
              <a:t>verified their licensure applications do not include intrusive mental health questions—</a:t>
            </a:r>
            <a:r>
              <a:rPr lang="en-US" sz="2400" b="1" dirty="0">
                <a:solidFill>
                  <a:schemeClr val="dk2"/>
                </a:solidFill>
              </a:rPr>
              <a:t>benefiting nearly 1.1 million nurses</a:t>
            </a:r>
            <a:r>
              <a:rPr lang="en-US" sz="2400" dirty="0"/>
              <a:t>.</a:t>
            </a:r>
            <a:endParaRPr dirty="0"/>
          </a:p>
        </p:txBody>
      </p:sp>
      <p:sp>
        <p:nvSpPr>
          <p:cNvPr id="176" name="Google Shape;176;p36"/>
          <p:cNvSpPr txBox="1"/>
          <p:nvPr/>
        </p:nvSpPr>
        <p:spPr>
          <a:xfrm>
            <a:off x="447261" y="67591"/>
            <a:ext cx="4572000" cy="549381"/>
          </a:xfrm>
          <a:prstGeom prst="rect">
            <a:avLst/>
          </a:prstGeom>
          <a:noFill/>
          <a:ln>
            <a:noFill/>
          </a:ln>
        </p:spPr>
        <p:txBody>
          <a:bodyPr spcFirstLastPara="1" wrap="square" lIns="91425" tIns="91425" rIns="91425" bIns="91425" anchor="t" anchorCtr="0">
            <a:normAutofit fontScale="90000" lnSpcReduction="10000"/>
          </a:bodyPr>
          <a:lstStyle/>
          <a:p>
            <a:pPr marL="0" marR="0" lvl="0" indent="0" algn="l" rtl="0">
              <a:lnSpc>
                <a:spcPct val="90000"/>
              </a:lnSpc>
              <a:spcBef>
                <a:spcPts val="0"/>
              </a:spcBef>
              <a:spcAft>
                <a:spcPts val="0"/>
              </a:spcAft>
              <a:buClr>
                <a:schemeClr val="dk2"/>
              </a:buClr>
              <a:buSzPct val="60606"/>
              <a:buFont typeface="Barlow"/>
              <a:buNone/>
            </a:pPr>
            <a:r>
              <a:rPr lang="en-US" sz="3300" b="1" i="0" u="none" strike="noStrike" cap="none" dirty="0">
                <a:solidFill>
                  <a:schemeClr val="accent1"/>
                </a:solidFill>
                <a:latin typeface="Barlow"/>
                <a:ea typeface="Barlow"/>
                <a:cs typeface="Barlow"/>
                <a:sym typeface="Barlow"/>
              </a:rPr>
              <a:t>Our Impact </a:t>
            </a:r>
            <a:endParaRPr sz="1400" b="0" i="0" u="none" strike="noStrike" cap="none" dirty="0">
              <a:solidFill>
                <a:schemeClr val="accent1"/>
              </a:solidFill>
              <a:latin typeface="Arial"/>
              <a:ea typeface="Arial"/>
              <a:cs typeface="Arial"/>
              <a:sym typeface="Arial"/>
            </a:endParaRPr>
          </a:p>
        </p:txBody>
      </p:sp>
      <p:sp>
        <p:nvSpPr>
          <p:cNvPr id="2" name="Google Shape;149;p24">
            <a:extLst>
              <a:ext uri="{FF2B5EF4-FFF2-40B4-BE49-F238E27FC236}">
                <a16:creationId xmlns:a16="http://schemas.microsoft.com/office/drawing/2014/main" id="{AF9A24D7-8892-61E4-97CE-7C0D0D4684F7}"/>
              </a:ext>
            </a:extLst>
          </p:cNvPr>
          <p:cNvSpPr txBox="1"/>
          <p:nvPr/>
        </p:nvSpPr>
        <p:spPr>
          <a:xfrm>
            <a:off x="6003705" y="3735217"/>
            <a:ext cx="1937350" cy="333558"/>
          </a:xfrm>
          <a:prstGeom prst="rect">
            <a:avLst/>
          </a:prstGeom>
          <a:noFill/>
          <a:ln>
            <a:noFill/>
          </a:ln>
        </p:spPr>
        <p:txBody>
          <a:bodyPr spcFirstLastPara="1" wrap="square" lIns="91425" tIns="91425" rIns="91425" bIns="91425" anchor="t" anchorCtr="0">
            <a:normAutofit fontScale="90000" lnSpcReduction="20000"/>
          </a:bodyPr>
          <a:lstStyle/>
          <a:p>
            <a:pPr marL="0" marR="0" lvl="0" indent="0" algn="ctr" rtl="0">
              <a:lnSpc>
                <a:spcPct val="90000"/>
              </a:lnSpc>
              <a:spcBef>
                <a:spcPts val="0"/>
              </a:spcBef>
              <a:spcAft>
                <a:spcPts val="0"/>
              </a:spcAft>
              <a:buClr>
                <a:schemeClr val="dk2"/>
              </a:buClr>
              <a:buSzPct val="60606"/>
              <a:buFont typeface="Barlow"/>
              <a:buNone/>
            </a:pPr>
            <a:r>
              <a:rPr lang="en-US" sz="1600" b="1" i="1" dirty="0">
                <a:solidFill>
                  <a:schemeClr val="lt2"/>
                </a:solidFill>
                <a:latin typeface="Barlow"/>
                <a:ea typeface="Barlow"/>
                <a:cs typeface="Barlow"/>
                <a:sym typeface="Barlow"/>
              </a:rPr>
              <a:t>a</a:t>
            </a:r>
            <a:r>
              <a:rPr lang="en-US" sz="1600" b="1" i="1" u="none" strike="noStrike" cap="none" dirty="0">
                <a:solidFill>
                  <a:schemeClr val="lt2"/>
                </a:solidFill>
                <a:latin typeface="Barlow"/>
                <a:ea typeface="Barlow"/>
                <a:cs typeface="Barlow"/>
                <a:sym typeface="Barlow"/>
              </a:rPr>
              <a:t>s of Jan. 26, 2026</a:t>
            </a:r>
            <a:endParaRPr sz="1600" b="0" i="1"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3B657FEB-F270-B89D-9F7D-E0FB08604626}"/>
              </a:ext>
            </a:extLst>
          </p:cNvPr>
          <p:cNvPicPr>
            <a:picLocks noChangeAspect="1"/>
          </p:cNvPicPr>
          <p:nvPr/>
        </p:nvPicPr>
        <p:blipFill>
          <a:blip r:embed="rId3"/>
          <a:stretch>
            <a:fillRect/>
          </a:stretch>
        </p:blipFill>
        <p:spPr>
          <a:xfrm>
            <a:off x="133191" y="1213991"/>
            <a:ext cx="4828032" cy="3060972"/>
          </a:xfrm>
          <a:prstGeom prst="rect">
            <a:avLst/>
          </a:prstGeom>
        </p:spPr>
      </p:pic>
      <p:pic>
        <p:nvPicPr>
          <p:cNvPr id="3" name="Picture 2">
            <a:extLst>
              <a:ext uri="{FF2B5EF4-FFF2-40B4-BE49-F238E27FC236}">
                <a16:creationId xmlns:a16="http://schemas.microsoft.com/office/drawing/2014/main" id="{C87C7156-51FA-F8C7-7AD6-E8915F46532A}"/>
              </a:ext>
            </a:extLst>
          </p:cNvPr>
          <p:cNvPicPr>
            <a:picLocks noChangeAspect="1"/>
          </p:cNvPicPr>
          <p:nvPr/>
        </p:nvPicPr>
        <p:blipFill>
          <a:blip r:embed="rId4"/>
          <a:stretch>
            <a:fillRect/>
          </a:stretch>
        </p:blipFill>
        <p:spPr>
          <a:xfrm>
            <a:off x="8073958" y="20551"/>
            <a:ext cx="1029612" cy="1029612"/>
          </a:xfrm>
          <a:prstGeom prst="rect">
            <a:avLst/>
          </a:prstGeom>
        </p:spPr>
      </p:pic>
      <p:sp>
        <p:nvSpPr>
          <p:cNvPr id="5" name="Footer Placeholder 4">
            <a:extLst>
              <a:ext uri="{FF2B5EF4-FFF2-40B4-BE49-F238E27FC236}">
                <a16:creationId xmlns:a16="http://schemas.microsoft.com/office/drawing/2014/main" id="{D8A0F507-C6E5-A6CD-9BBA-D8C74F019812}"/>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7"/>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38</a:t>
            </a:fld>
            <a:endParaRPr dirty="0"/>
          </a:p>
        </p:txBody>
      </p:sp>
      <p:sp>
        <p:nvSpPr>
          <p:cNvPr id="183" name="Google Shape;183;p37"/>
          <p:cNvSpPr txBox="1">
            <a:spLocks noGrp="1"/>
          </p:cNvSpPr>
          <p:nvPr>
            <p:ph type="title"/>
          </p:nvPr>
        </p:nvSpPr>
        <p:spPr>
          <a:xfrm>
            <a:off x="447261" y="475686"/>
            <a:ext cx="7626696" cy="57234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1800"/>
              <a:buNone/>
            </a:pPr>
            <a:r>
              <a:rPr lang="en-US" sz="2600" dirty="0"/>
              <a:t>Wellbeing First Champions for Dental Licensing</a:t>
            </a:r>
            <a:endParaRPr dirty="0"/>
          </a:p>
        </p:txBody>
      </p:sp>
      <p:sp>
        <p:nvSpPr>
          <p:cNvPr id="184" name="Google Shape;184;p37"/>
          <p:cNvSpPr txBox="1">
            <a:spLocks noGrp="1"/>
          </p:cNvSpPr>
          <p:nvPr>
            <p:ph type="body" idx="1"/>
          </p:nvPr>
        </p:nvSpPr>
        <p:spPr>
          <a:xfrm>
            <a:off x="5102679" y="1609399"/>
            <a:ext cx="3902528" cy="2530662"/>
          </a:xfrm>
          <a:prstGeom prst="rect">
            <a:avLst/>
          </a:prstGeom>
          <a:noFill/>
          <a:ln>
            <a:noFill/>
          </a:ln>
        </p:spPr>
        <p:txBody>
          <a:bodyPr spcFirstLastPara="1" wrap="square" lIns="91425" tIns="91425" rIns="91425" bIns="91425" anchor="t" anchorCtr="0">
            <a:normAutofit lnSpcReduction="10000"/>
          </a:bodyPr>
          <a:lstStyle/>
          <a:p>
            <a:pPr marL="0" lvl="0" indent="0" algn="ctr" rtl="0">
              <a:lnSpc>
                <a:spcPct val="90000"/>
              </a:lnSpc>
              <a:spcBef>
                <a:spcPts val="750"/>
              </a:spcBef>
              <a:spcAft>
                <a:spcPts val="0"/>
              </a:spcAft>
              <a:buSzPct val="81081"/>
              <a:buNone/>
            </a:pPr>
            <a:r>
              <a:rPr lang="en-US" sz="2400" b="1" dirty="0">
                <a:solidFill>
                  <a:schemeClr val="dk2"/>
                </a:solidFill>
              </a:rPr>
              <a:t>8 dental licensure boards </a:t>
            </a:r>
            <a:r>
              <a:rPr lang="en-US" sz="2400" dirty="0"/>
              <a:t>verified their licensure applications do not include intrusive mental health questions—</a:t>
            </a:r>
            <a:r>
              <a:rPr lang="en-US" sz="2400" b="1" dirty="0">
                <a:solidFill>
                  <a:schemeClr val="bg2"/>
                </a:solidFill>
              </a:rPr>
              <a:t>benefiting more than </a:t>
            </a:r>
            <a:r>
              <a:rPr lang="en-US" sz="2400" b="1" dirty="0">
                <a:solidFill>
                  <a:schemeClr val="dk2"/>
                </a:solidFill>
              </a:rPr>
              <a:t>113,000 dental professionals</a:t>
            </a:r>
            <a:r>
              <a:rPr lang="en-US" sz="2400" dirty="0"/>
              <a:t>.</a:t>
            </a:r>
            <a:endParaRPr dirty="0"/>
          </a:p>
        </p:txBody>
      </p:sp>
      <p:sp>
        <p:nvSpPr>
          <p:cNvPr id="185" name="Google Shape;185;p37"/>
          <p:cNvSpPr txBox="1"/>
          <p:nvPr/>
        </p:nvSpPr>
        <p:spPr>
          <a:xfrm>
            <a:off x="447261" y="67591"/>
            <a:ext cx="4572000" cy="549381"/>
          </a:xfrm>
          <a:prstGeom prst="rect">
            <a:avLst/>
          </a:prstGeom>
          <a:noFill/>
          <a:ln>
            <a:noFill/>
          </a:ln>
        </p:spPr>
        <p:txBody>
          <a:bodyPr spcFirstLastPara="1" wrap="square" lIns="91425" tIns="91425" rIns="91425" bIns="91425" anchor="t" anchorCtr="0">
            <a:normAutofit fontScale="90000" lnSpcReduction="10000"/>
          </a:bodyPr>
          <a:lstStyle/>
          <a:p>
            <a:pPr marL="0" marR="0" lvl="0" indent="0" algn="l" rtl="0">
              <a:lnSpc>
                <a:spcPct val="90000"/>
              </a:lnSpc>
              <a:spcBef>
                <a:spcPts val="0"/>
              </a:spcBef>
              <a:spcAft>
                <a:spcPts val="0"/>
              </a:spcAft>
              <a:buClr>
                <a:schemeClr val="dk2"/>
              </a:buClr>
              <a:buSzPct val="60606"/>
              <a:buFont typeface="Barlow"/>
              <a:buNone/>
            </a:pPr>
            <a:r>
              <a:rPr lang="en-US" sz="3300" b="1" i="0" u="none" strike="noStrike" cap="none" dirty="0">
                <a:solidFill>
                  <a:schemeClr val="accent1"/>
                </a:solidFill>
                <a:latin typeface="Barlow"/>
                <a:ea typeface="Barlow"/>
                <a:cs typeface="Barlow"/>
                <a:sym typeface="Barlow"/>
              </a:rPr>
              <a:t>Our Impact </a:t>
            </a:r>
            <a:endParaRPr sz="1400" b="0" i="0" u="none" strike="noStrike" cap="none" dirty="0">
              <a:solidFill>
                <a:schemeClr val="accent1"/>
              </a:solidFill>
              <a:latin typeface="Arial"/>
              <a:ea typeface="Arial"/>
              <a:cs typeface="Arial"/>
              <a:sym typeface="Arial"/>
            </a:endParaRPr>
          </a:p>
        </p:txBody>
      </p:sp>
      <p:pic>
        <p:nvPicPr>
          <p:cNvPr id="3" name="Picture 2">
            <a:extLst>
              <a:ext uri="{FF2B5EF4-FFF2-40B4-BE49-F238E27FC236}">
                <a16:creationId xmlns:a16="http://schemas.microsoft.com/office/drawing/2014/main" id="{62F5A45C-D614-B632-5F18-0461C3271342}"/>
              </a:ext>
            </a:extLst>
          </p:cNvPr>
          <p:cNvPicPr>
            <a:picLocks noChangeAspect="1"/>
          </p:cNvPicPr>
          <p:nvPr/>
        </p:nvPicPr>
        <p:blipFill>
          <a:blip r:embed="rId3"/>
          <a:stretch>
            <a:fillRect/>
          </a:stretch>
        </p:blipFill>
        <p:spPr>
          <a:xfrm>
            <a:off x="138793" y="1344244"/>
            <a:ext cx="4828032" cy="3060972"/>
          </a:xfrm>
          <a:prstGeom prst="rect">
            <a:avLst/>
          </a:prstGeom>
        </p:spPr>
      </p:pic>
      <p:sp>
        <p:nvSpPr>
          <p:cNvPr id="4" name="Google Shape;149;p24">
            <a:extLst>
              <a:ext uri="{FF2B5EF4-FFF2-40B4-BE49-F238E27FC236}">
                <a16:creationId xmlns:a16="http://schemas.microsoft.com/office/drawing/2014/main" id="{F263C35D-D78B-E310-1392-6C2CEC8AC932}"/>
              </a:ext>
            </a:extLst>
          </p:cNvPr>
          <p:cNvSpPr txBox="1"/>
          <p:nvPr/>
        </p:nvSpPr>
        <p:spPr>
          <a:xfrm>
            <a:off x="6085268" y="3869687"/>
            <a:ext cx="1937350" cy="333558"/>
          </a:xfrm>
          <a:prstGeom prst="rect">
            <a:avLst/>
          </a:prstGeom>
          <a:noFill/>
          <a:ln>
            <a:noFill/>
          </a:ln>
        </p:spPr>
        <p:txBody>
          <a:bodyPr spcFirstLastPara="1" wrap="square" lIns="91425" tIns="91425" rIns="91425" bIns="91425" anchor="t" anchorCtr="0">
            <a:normAutofit fontScale="90000" lnSpcReduction="20000"/>
          </a:bodyPr>
          <a:lstStyle/>
          <a:p>
            <a:pPr marL="0" marR="0" lvl="0" indent="0" algn="ctr" rtl="0">
              <a:lnSpc>
                <a:spcPct val="90000"/>
              </a:lnSpc>
              <a:spcBef>
                <a:spcPts val="0"/>
              </a:spcBef>
              <a:spcAft>
                <a:spcPts val="0"/>
              </a:spcAft>
              <a:buClr>
                <a:schemeClr val="dk2"/>
              </a:buClr>
              <a:buSzPct val="60606"/>
              <a:buFont typeface="Barlow"/>
              <a:buNone/>
            </a:pPr>
            <a:r>
              <a:rPr lang="en-US" sz="1600" b="1" i="1" dirty="0">
                <a:solidFill>
                  <a:schemeClr val="lt2"/>
                </a:solidFill>
                <a:latin typeface="Barlow"/>
                <a:ea typeface="Barlow"/>
                <a:cs typeface="Barlow"/>
                <a:sym typeface="Barlow"/>
              </a:rPr>
              <a:t>a</a:t>
            </a:r>
            <a:r>
              <a:rPr lang="en-US" sz="1600" b="1" i="1" u="none" strike="noStrike" cap="none" dirty="0">
                <a:solidFill>
                  <a:schemeClr val="lt2"/>
                </a:solidFill>
                <a:latin typeface="Barlow"/>
                <a:ea typeface="Barlow"/>
                <a:cs typeface="Barlow"/>
                <a:sym typeface="Barlow"/>
              </a:rPr>
              <a:t>s of Jan. 26, 2026</a:t>
            </a:r>
            <a:endParaRPr sz="1600" b="0" i="1"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4B726CF-9F9C-D324-30C4-91FD224FFE75}"/>
              </a:ext>
            </a:extLst>
          </p:cNvPr>
          <p:cNvPicPr>
            <a:picLocks noChangeAspect="1"/>
          </p:cNvPicPr>
          <p:nvPr/>
        </p:nvPicPr>
        <p:blipFill>
          <a:blip r:embed="rId4"/>
          <a:stretch>
            <a:fillRect/>
          </a:stretch>
        </p:blipFill>
        <p:spPr>
          <a:xfrm>
            <a:off x="8073958" y="20551"/>
            <a:ext cx="1029612" cy="1029612"/>
          </a:xfrm>
          <a:prstGeom prst="rect">
            <a:avLst/>
          </a:prstGeom>
        </p:spPr>
      </p:pic>
      <p:sp>
        <p:nvSpPr>
          <p:cNvPr id="5" name="Footer Placeholder 4">
            <a:extLst>
              <a:ext uri="{FF2B5EF4-FFF2-40B4-BE49-F238E27FC236}">
                <a16:creationId xmlns:a16="http://schemas.microsoft.com/office/drawing/2014/main" id="{3A38C27A-2D5F-2493-0BC7-2F5F497396B0}"/>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39</a:t>
            </a:fld>
            <a:endParaRPr dirty="0"/>
          </a:p>
        </p:txBody>
      </p:sp>
      <p:sp>
        <p:nvSpPr>
          <p:cNvPr id="147" name="Google Shape;147;p24"/>
          <p:cNvSpPr txBox="1">
            <a:spLocks noGrp="1"/>
          </p:cNvSpPr>
          <p:nvPr>
            <p:ph type="title"/>
          </p:nvPr>
        </p:nvSpPr>
        <p:spPr>
          <a:xfrm>
            <a:off x="447261" y="427382"/>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None/>
            </a:pPr>
            <a:r>
              <a:rPr lang="en-US" dirty="0"/>
              <a:t>Wellbeing First Champions for Credentialing</a:t>
            </a:r>
            <a:endParaRPr dirty="0"/>
          </a:p>
        </p:txBody>
      </p:sp>
      <p:sp>
        <p:nvSpPr>
          <p:cNvPr id="148" name="Google Shape;148;p24"/>
          <p:cNvSpPr txBox="1">
            <a:spLocks noGrp="1"/>
          </p:cNvSpPr>
          <p:nvPr>
            <p:ph type="body" idx="1"/>
          </p:nvPr>
        </p:nvSpPr>
        <p:spPr>
          <a:xfrm>
            <a:off x="4840941" y="1005179"/>
            <a:ext cx="4164266" cy="3710939"/>
          </a:xfrm>
          <a:prstGeom prst="rect">
            <a:avLst/>
          </a:prstGeom>
          <a:noFill/>
          <a:ln>
            <a:noFill/>
          </a:ln>
        </p:spPr>
        <p:txBody>
          <a:bodyPr spcFirstLastPara="1" wrap="square" lIns="91425" tIns="91425" rIns="91425" bIns="91425" anchor="t" anchorCtr="0">
            <a:normAutofit fontScale="85000" lnSpcReduction="10000"/>
          </a:bodyPr>
          <a:lstStyle/>
          <a:p>
            <a:pPr marL="342900" lvl="0">
              <a:buSzPct val="105882"/>
            </a:pPr>
            <a:r>
              <a:rPr lang="en-US" b="1" dirty="0">
                <a:solidFill>
                  <a:schemeClr val="bg2"/>
                </a:solidFill>
              </a:rPr>
              <a:t>1,194 hospitals, freestanding emergency departments, and freestanding surgery centers </a:t>
            </a:r>
            <a:r>
              <a:rPr lang="en-US" dirty="0"/>
              <a:t>as well as </a:t>
            </a:r>
            <a:r>
              <a:rPr lang="en-US" b="1" dirty="0">
                <a:solidFill>
                  <a:schemeClr val="bg2"/>
                </a:solidFill>
              </a:rPr>
              <a:t>921 urgent care centers and independent primary care clinics </a:t>
            </a:r>
            <a:r>
              <a:rPr lang="en-US" dirty="0"/>
              <a:t>verified their credentialing applications do not include intrusive mental health questions—benefiting more than </a:t>
            </a:r>
            <a:r>
              <a:rPr lang="en-US" b="1" dirty="0">
                <a:solidFill>
                  <a:schemeClr val="dk2"/>
                </a:solidFill>
              </a:rPr>
              <a:t>438,000 credentialed health workers</a:t>
            </a:r>
            <a:r>
              <a:rPr lang="en-US" dirty="0"/>
              <a:t>.</a:t>
            </a:r>
            <a:endParaRPr dirty="0"/>
          </a:p>
          <a:p>
            <a:pPr marL="342900" lvl="0" indent="-342900" algn="l" rtl="0">
              <a:lnSpc>
                <a:spcPct val="90000"/>
              </a:lnSpc>
              <a:spcBef>
                <a:spcPts val="750"/>
              </a:spcBef>
              <a:spcAft>
                <a:spcPts val="0"/>
              </a:spcAft>
              <a:buSzPct val="105882"/>
              <a:buChar char="•"/>
            </a:pPr>
            <a:r>
              <a:rPr lang="en-US" b="1" dirty="0">
                <a:solidFill>
                  <a:schemeClr val="bg2"/>
                </a:solidFill>
              </a:rPr>
              <a:t>10 medical/staffing groups, health plans, and professional liability insurers </a:t>
            </a:r>
            <a:r>
              <a:rPr lang="en-US" b="0" i="0" dirty="0">
                <a:solidFill>
                  <a:srgbClr val="444444"/>
                </a:solidFill>
                <a:latin typeface="Barlow"/>
                <a:ea typeface="Barlow"/>
                <a:cs typeface="Barlow"/>
                <a:sym typeface="Barlow"/>
              </a:rPr>
              <a:t>verified their credentialing applications—benefiting nearly </a:t>
            </a:r>
            <a:r>
              <a:rPr lang="en-US" b="1" i="0" dirty="0">
                <a:solidFill>
                  <a:schemeClr val="bg2"/>
                </a:solidFill>
                <a:latin typeface="Barlow"/>
                <a:ea typeface="Barlow"/>
                <a:cs typeface="Barlow"/>
                <a:sym typeface="Barlow"/>
              </a:rPr>
              <a:t>115,000 credentialed health workers</a:t>
            </a:r>
            <a:r>
              <a:rPr lang="en-US" b="0" i="0" dirty="0">
                <a:solidFill>
                  <a:srgbClr val="444444"/>
                </a:solidFill>
                <a:latin typeface="Barlow"/>
                <a:ea typeface="Barlow"/>
                <a:cs typeface="Barlow"/>
                <a:sym typeface="Barlow"/>
              </a:rPr>
              <a:t>.</a:t>
            </a:r>
            <a:endParaRPr dirty="0"/>
          </a:p>
        </p:txBody>
      </p:sp>
      <p:sp>
        <p:nvSpPr>
          <p:cNvPr id="149" name="Google Shape;149;p24"/>
          <p:cNvSpPr txBox="1"/>
          <p:nvPr/>
        </p:nvSpPr>
        <p:spPr>
          <a:xfrm>
            <a:off x="447261" y="67591"/>
            <a:ext cx="4572000" cy="549381"/>
          </a:xfrm>
          <a:prstGeom prst="rect">
            <a:avLst/>
          </a:prstGeom>
          <a:noFill/>
          <a:ln>
            <a:noFill/>
          </a:ln>
        </p:spPr>
        <p:txBody>
          <a:bodyPr spcFirstLastPara="1" wrap="square" lIns="91425" tIns="91425" rIns="91425" bIns="91425" anchor="t" anchorCtr="0">
            <a:normAutofit fontScale="90000" lnSpcReduction="10000"/>
          </a:bodyPr>
          <a:lstStyle/>
          <a:p>
            <a:pPr marL="0" marR="0" lvl="0" indent="0" algn="l" rtl="0">
              <a:lnSpc>
                <a:spcPct val="90000"/>
              </a:lnSpc>
              <a:spcBef>
                <a:spcPts val="0"/>
              </a:spcBef>
              <a:spcAft>
                <a:spcPts val="0"/>
              </a:spcAft>
              <a:buClr>
                <a:schemeClr val="dk2"/>
              </a:buClr>
              <a:buSzPct val="60606"/>
              <a:buFont typeface="Barlow"/>
              <a:buNone/>
            </a:pPr>
            <a:r>
              <a:rPr lang="en-US" sz="3300" b="1" i="0" u="none" strike="noStrike" cap="none" dirty="0">
                <a:solidFill>
                  <a:schemeClr val="accent1"/>
                </a:solidFill>
                <a:latin typeface="Barlow"/>
                <a:ea typeface="Barlow"/>
                <a:cs typeface="Barlow"/>
                <a:sym typeface="Barlow"/>
              </a:rPr>
              <a:t>Our Impact </a:t>
            </a:r>
            <a:endParaRPr sz="1400" b="0" i="0" u="none" strike="noStrike" cap="none" dirty="0">
              <a:solidFill>
                <a:schemeClr val="accent1"/>
              </a:solidFill>
              <a:latin typeface="Arial"/>
              <a:ea typeface="Arial"/>
              <a:cs typeface="Arial"/>
              <a:sym typeface="Arial"/>
            </a:endParaRPr>
          </a:p>
        </p:txBody>
      </p:sp>
      <p:pic>
        <p:nvPicPr>
          <p:cNvPr id="3" name="Picture 2">
            <a:extLst>
              <a:ext uri="{FF2B5EF4-FFF2-40B4-BE49-F238E27FC236}">
                <a16:creationId xmlns:a16="http://schemas.microsoft.com/office/drawing/2014/main" id="{0906C322-6FE3-4BDD-09AD-ED4857FDFDA3}"/>
              </a:ext>
            </a:extLst>
          </p:cNvPr>
          <p:cNvPicPr>
            <a:picLocks noChangeAspect="1"/>
          </p:cNvPicPr>
          <p:nvPr/>
        </p:nvPicPr>
        <p:blipFill>
          <a:blip r:embed="rId3"/>
          <a:stretch>
            <a:fillRect/>
          </a:stretch>
        </p:blipFill>
        <p:spPr>
          <a:xfrm>
            <a:off x="188076" y="1226226"/>
            <a:ext cx="4831185" cy="3062971"/>
          </a:xfrm>
          <a:prstGeom prst="rect">
            <a:avLst/>
          </a:prstGeom>
        </p:spPr>
      </p:pic>
      <p:sp>
        <p:nvSpPr>
          <p:cNvPr id="4" name="Google Shape;149;p24">
            <a:extLst>
              <a:ext uri="{FF2B5EF4-FFF2-40B4-BE49-F238E27FC236}">
                <a16:creationId xmlns:a16="http://schemas.microsoft.com/office/drawing/2014/main" id="{54CD2F1C-6D77-F1BC-F5C9-6AA29CBBFD7E}"/>
              </a:ext>
            </a:extLst>
          </p:cNvPr>
          <p:cNvSpPr txBox="1"/>
          <p:nvPr/>
        </p:nvSpPr>
        <p:spPr>
          <a:xfrm>
            <a:off x="5216484" y="4414095"/>
            <a:ext cx="1937350" cy="333558"/>
          </a:xfrm>
          <a:prstGeom prst="rect">
            <a:avLst/>
          </a:prstGeom>
          <a:noFill/>
          <a:ln>
            <a:noFill/>
          </a:ln>
        </p:spPr>
        <p:txBody>
          <a:bodyPr spcFirstLastPara="1" wrap="square" lIns="91425" tIns="91425" rIns="91425" bIns="91425" anchor="t" anchorCtr="0">
            <a:normAutofit fontScale="90000" lnSpcReduction="20000"/>
          </a:bodyPr>
          <a:lstStyle/>
          <a:p>
            <a:pPr marL="0" marR="0" lvl="0" indent="0" algn="l" rtl="0">
              <a:lnSpc>
                <a:spcPct val="90000"/>
              </a:lnSpc>
              <a:spcBef>
                <a:spcPts val="0"/>
              </a:spcBef>
              <a:spcAft>
                <a:spcPts val="0"/>
              </a:spcAft>
              <a:buClr>
                <a:schemeClr val="dk2"/>
              </a:buClr>
              <a:buSzPct val="60606"/>
              <a:buFont typeface="Barlow"/>
              <a:buNone/>
            </a:pPr>
            <a:r>
              <a:rPr lang="en-US" sz="1600" b="1" i="1" dirty="0">
                <a:solidFill>
                  <a:schemeClr val="lt2"/>
                </a:solidFill>
                <a:latin typeface="Barlow"/>
                <a:ea typeface="Barlow"/>
                <a:cs typeface="Barlow"/>
                <a:sym typeface="Barlow"/>
              </a:rPr>
              <a:t>a</a:t>
            </a:r>
            <a:r>
              <a:rPr lang="en-US" sz="1600" b="1" i="1" u="none" strike="noStrike" cap="none" dirty="0">
                <a:solidFill>
                  <a:schemeClr val="lt2"/>
                </a:solidFill>
                <a:latin typeface="Barlow"/>
                <a:ea typeface="Barlow"/>
                <a:cs typeface="Barlow"/>
                <a:sym typeface="Barlow"/>
              </a:rPr>
              <a:t>s of Jan. 26, 2026</a:t>
            </a:r>
            <a:endParaRPr sz="1600" b="0" i="1"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9CEFD705-5E4D-DA17-D4AC-54C98124F8FC}"/>
              </a:ext>
            </a:extLst>
          </p:cNvPr>
          <p:cNvPicPr>
            <a:picLocks noChangeAspect="1"/>
          </p:cNvPicPr>
          <p:nvPr/>
        </p:nvPicPr>
        <p:blipFill>
          <a:blip r:embed="rId4"/>
          <a:stretch>
            <a:fillRect/>
          </a:stretch>
        </p:blipFill>
        <p:spPr>
          <a:xfrm>
            <a:off x="8073958" y="20551"/>
            <a:ext cx="1029612" cy="1029612"/>
          </a:xfrm>
          <a:prstGeom prst="rect">
            <a:avLst/>
          </a:prstGeom>
        </p:spPr>
      </p:pic>
      <p:sp>
        <p:nvSpPr>
          <p:cNvPr id="7" name="Footer Placeholder 6">
            <a:extLst>
              <a:ext uri="{FF2B5EF4-FFF2-40B4-BE49-F238E27FC236}">
                <a16:creationId xmlns:a16="http://schemas.microsoft.com/office/drawing/2014/main" id="{9136138B-2704-BCD4-A111-31A704B16085}"/>
              </a:ext>
            </a:extLst>
          </p:cNvPr>
          <p:cNvSpPr>
            <a:spLocks noGrp="1"/>
          </p:cNvSpPr>
          <p:nvPr>
            <p:ph type="ftr" idx="11"/>
          </p:nvPr>
        </p:nvSpPr>
        <p:spPr/>
        <p:txBody>
          <a:bodyPr/>
          <a:lstStyle/>
          <a:p>
            <a:r>
              <a:rPr lang="en-US"/>
              <a:t>Dr. Lorna Breen Foundation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2"/>
          <p:cNvSpPr txBox="1">
            <a:spLocks noGrp="1"/>
          </p:cNvSpPr>
          <p:nvPr>
            <p:ph type="title"/>
          </p:nvPr>
        </p:nvSpPr>
        <p:spPr>
          <a:xfrm>
            <a:off x="4752000" y="453976"/>
            <a:ext cx="4269600" cy="4235545"/>
          </a:xfrm>
          <a:prstGeom prst="rect">
            <a:avLst/>
          </a:prstGeom>
          <a:noFill/>
          <a:ln>
            <a:noFill/>
          </a:ln>
        </p:spPr>
        <p:txBody>
          <a:bodyPr spcFirstLastPara="1" wrap="square" lIns="91425" tIns="91425" rIns="91425" bIns="91425" anchor="ctr" anchorCtr="0">
            <a:noAutofit/>
          </a:bodyPr>
          <a:lstStyle/>
          <a:p>
            <a:pPr marL="114300" lvl="0" indent="0" algn="l" rtl="0">
              <a:lnSpc>
                <a:spcPct val="115000"/>
              </a:lnSpc>
              <a:spcBef>
                <a:spcPts val="0"/>
              </a:spcBef>
              <a:spcAft>
                <a:spcPts val="0"/>
              </a:spcAft>
              <a:buSzPts val="2033"/>
              <a:buNone/>
            </a:pPr>
            <a:r>
              <a:rPr lang="en-US" sz="2400" dirty="0"/>
              <a:t>‘A Letter to my Abuser’</a:t>
            </a:r>
            <a:br>
              <a:rPr lang="en-US" sz="1400" dirty="0"/>
            </a:br>
            <a:r>
              <a:rPr lang="en-US" sz="1200" b="0" i="0" u="none" strike="noStrike" dirty="0">
                <a:latin typeface="Barlow"/>
                <a:ea typeface="Barlow"/>
                <a:cs typeface="Barlow"/>
                <a:sym typeface="Barlow"/>
              </a:rPr>
              <a:t>“</a:t>
            </a:r>
            <a:r>
              <a:rPr lang="en-US" sz="1200" b="1" i="0" u="none" strike="noStrike" dirty="0"/>
              <a:t>Ever since I was young, I expressed interest in healthcare and becoming a nurse</a:t>
            </a:r>
            <a:r>
              <a:rPr lang="en-US" sz="1200" b="0" i="0" u="none" strike="noStrike" dirty="0">
                <a:latin typeface="Barlow"/>
                <a:ea typeface="Barlow"/>
                <a:cs typeface="Barlow"/>
                <a:sym typeface="Barlow"/>
              </a:rPr>
              <a:t>, so I began my study. I gave my heart. My body, and my mind to you; dedicated long hours and days and gave you all my all. I have cried with patients, with their families, and for them. I held their hands, and they held mine as I moved forward in my nursing career….</a:t>
            </a:r>
            <a:br>
              <a:rPr lang="en-US" sz="1200" dirty="0"/>
            </a:br>
            <a:br>
              <a:rPr lang="en-US" sz="1200" b="0" i="0" u="none" strike="noStrike" dirty="0">
                <a:latin typeface="Barlow"/>
                <a:ea typeface="Barlow"/>
                <a:cs typeface="Barlow"/>
                <a:sym typeface="Barlow"/>
              </a:rPr>
            </a:br>
            <a:r>
              <a:rPr lang="en-US" sz="1200" b="1" i="0" u="none" strike="noStrike" dirty="0"/>
              <a:t>I no longer feel like you care about me or the people you say you serve...when we dare to think we are finally going to get the love and support we deserve, we get a pizza party and free pens for the “healthcare heroes”</a:t>
            </a:r>
            <a:r>
              <a:rPr lang="en-US" sz="1200" b="0" i="0" u="none" strike="noStrike" dirty="0">
                <a:latin typeface="Barlow"/>
                <a:ea typeface="Barlow"/>
                <a:cs typeface="Barlow"/>
                <a:sym typeface="Barlow"/>
              </a:rPr>
              <a:t>... </a:t>
            </a:r>
            <a:br>
              <a:rPr lang="en-US" sz="1200" dirty="0"/>
            </a:br>
            <a:br>
              <a:rPr lang="en-US" sz="1200" dirty="0"/>
            </a:br>
            <a:r>
              <a:rPr lang="en-US" sz="1200" b="0" i="0" u="none" strike="noStrike" dirty="0">
                <a:latin typeface="Barlow"/>
                <a:ea typeface="Barlow"/>
                <a:cs typeface="Barlow"/>
                <a:sym typeface="Barlow"/>
              </a:rPr>
              <a:t>I so desperately want to continue to help people, but I cannot stay in this abusive relationship…</a:t>
            </a:r>
            <a:br>
              <a:rPr lang="en-US" sz="1200" dirty="0"/>
            </a:br>
            <a:br>
              <a:rPr lang="en-US" sz="1200" dirty="0"/>
            </a:br>
            <a:r>
              <a:rPr lang="en-US" sz="1200" b="0" i="0" u="none" strike="noStrike" dirty="0">
                <a:latin typeface="Barlow"/>
                <a:ea typeface="Barlow"/>
                <a:cs typeface="Barlow"/>
                <a:sym typeface="Barlow"/>
              </a:rPr>
              <a:t>Each day, you ask me to do more with less.”</a:t>
            </a:r>
            <a:br>
              <a:rPr lang="en-US" sz="1400" dirty="0"/>
            </a:br>
            <a:endParaRPr sz="1400" b="0" dirty="0"/>
          </a:p>
        </p:txBody>
      </p:sp>
      <p:pic>
        <p:nvPicPr>
          <p:cNvPr id="419" name="Google Shape;419;p52" descr="Tristin Kate Smith wrote a letter describing the abuse she experienced as a nurse. Her letter has gone viral and resonated with health care workers across the country."/>
          <p:cNvPicPr preferRelativeResize="0"/>
          <p:nvPr/>
        </p:nvPicPr>
        <p:blipFill rotWithShape="1">
          <a:blip r:embed="rId3">
            <a:alphaModFix/>
          </a:blip>
          <a:srcRect t="11205" b="13710"/>
          <a:stretch/>
        </p:blipFill>
        <p:spPr>
          <a:xfrm>
            <a:off x="644698" y="898818"/>
            <a:ext cx="3342140" cy="3345864"/>
          </a:xfrm>
          <a:prstGeom prst="ellipse">
            <a:avLst/>
          </a:prstGeom>
          <a:noFill/>
          <a:ln w="28575" cap="flat" cmpd="sng">
            <a:solidFill>
              <a:schemeClr val="dk2"/>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F9C6B822-484F-F591-F381-B6AAC35DFC33}"/>
            </a:ext>
          </a:extLst>
        </p:cNvPr>
        <p:cNvGrpSpPr/>
        <p:nvPr/>
      </p:nvGrpSpPr>
      <p:grpSpPr>
        <a:xfrm>
          <a:off x="0" y="0"/>
          <a:ext cx="0" cy="0"/>
          <a:chOff x="0" y="0"/>
          <a:chExt cx="0" cy="0"/>
        </a:xfrm>
      </p:grpSpPr>
      <p:sp>
        <p:nvSpPr>
          <p:cNvPr id="363" name="Google Shape;363;p1">
            <a:extLst>
              <a:ext uri="{FF2B5EF4-FFF2-40B4-BE49-F238E27FC236}">
                <a16:creationId xmlns:a16="http://schemas.microsoft.com/office/drawing/2014/main" id="{F61AE9A8-A479-EFDF-B923-C946E37AA942}"/>
              </a:ext>
            </a:extLst>
          </p:cNvPr>
          <p:cNvSpPr txBox="1">
            <a:spLocks noGrp="1"/>
          </p:cNvSpPr>
          <p:nvPr>
            <p:ph type="title"/>
          </p:nvPr>
        </p:nvSpPr>
        <p:spPr>
          <a:xfrm>
            <a:off x="1933413" y="581255"/>
            <a:ext cx="5277173" cy="3980989"/>
          </a:xfrm>
          <a:prstGeom prst="rect">
            <a:avLst/>
          </a:prstGeom>
          <a:noFill/>
          <a:ln>
            <a:noFill/>
          </a:ln>
        </p:spPr>
        <p:txBody>
          <a:bodyPr spcFirstLastPara="1" wrap="square" lIns="91425" tIns="91425" rIns="91425" bIns="91425" anchor="ctr" anchorCtr="0">
            <a:normAutofit/>
          </a:bodyPr>
          <a:lstStyle/>
          <a:p>
            <a:pPr marL="0" lvl="0" indent="0" algn="ctr" rtl="0">
              <a:lnSpc>
                <a:spcPct val="80000"/>
              </a:lnSpc>
              <a:spcBef>
                <a:spcPts val="0"/>
              </a:spcBef>
              <a:spcAft>
                <a:spcPts val="0"/>
              </a:spcAft>
              <a:buClr>
                <a:schemeClr val="lt1"/>
              </a:buClr>
              <a:buSzPts val="6000"/>
              <a:buFont typeface="Barlow"/>
              <a:buNone/>
            </a:pPr>
            <a:r>
              <a:rPr lang="en-US" sz="5400" dirty="0"/>
              <a:t>Covering </a:t>
            </a:r>
            <a:br>
              <a:rPr lang="en-US" sz="5400" dirty="0"/>
            </a:br>
            <a:r>
              <a:rPr lang="en-US" sz="5400" dirty="0"/>
              <a:t>Health Workers’ Mental Health</a:t>
            </a:r>
            <a:endParaRPr sz="5400" dirty="0"/>
          </a:p>
        </p:txBody>
      </p:sp>
    </p:spTree>
    <p:extLst>
      <p:ext uri="{BB962C8B-B14F-4D97-AF65-F5344CB8AC3E}">
        <p14:creationId xmlns:p14="http://schemas.microsoft.com/office/powerpoint/2010/main" val="2125216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6DD60A-C8B2-FF7D-28E0-C6340165C014}"/>
              </a:ext>
            </a:extLst>
          </p:cNvPr>
          <p:cNvSpPr>
            <a:spLocks noGrp="1"/>
          </p:cNvSpPr>
          <p:nvPr>
            <p:ph type="title"/>
          </p:nvPr>
        </p:nvSpPr>
        <p:spPr>
          <a:xfrm>
            <a:off x="4874217" y="581255"/>
            <a:ext cx="3961755" cy="3980989"/>
          </a:xfrm>
        </p:spPr>
        <p:txBody>
          <a:bodyPr/>
          <a:lstStyle/>
          <a:p>
            <a:r>
              <a:rPr lang="en-US" dirty="0"/>
              <a:t>Change the Culture of Silence</a:t>
            </a:r>
          </a:p>
        </p:txBody>
      </p:sp>
      <p:sp>
        <p:nvSpPr>
          <p:cNvPr id="5" name="Google Shape;103;p15">
            <a:extLst>
              <a:ext uri="{FF2B5EF4-FFF2-40B4-BE49-F238E27FC236}">
                <a16:creationId xmlns:a16="http://schemas.microsoft.com/office/drawing/2014/main" id="{EFB12EFD-027F-1716-A5CA-84669FFCC629}"/>
              </a:ext>
            </a:extLst>
          </p:cNvPr>
          <p:cNvSpPr txBox="1"/>
          <p:nvPr/>
        </p:nvSpPr>
        <p:spPr>
          <a:xfrm>
            <a:off x="387458" y="1533286"/>
            <a:ext cx="3781586"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0" i="0" u="none" strike="noStrike" cap="none" dirty="0">
                <a:solidFill>
                  <a:srgbClr val="334155"/>
                </a:solidFill>
                <a:latin typeface="Barlow" panose="00000500000000000000" pitchFamily="2" charset="0"/>
                <a:ea typeface="Lato"/>
                <a:cs typeface="Lato"/>
                <a:sym typeface="Lato"/>
              </a:rPr>
              <a:t>For generations, the "superhero" myth has forced health workers to hide mental health struggles for fear of judgment or professional ruin.</a:t>
            </a:r>
            <a:endParaRPr sz="1800" dirty="0">
              <a:latin typeface="Barlow" panose="00000500000000000000" pitchFamily="2" charset="0"/>
            </a:endParaRPr>
          </a:p>
        </p:txBody>
      </p:sp>
      <p:sp>
        <p:nvSpPr>
          <p:cNvPr id="6" name="Google Shape;104;p15">
            <a:extLst>
              <a:ext uri="{FF2B5EF4-FFF2-40B4-BE49-F238E27FC236}">
                <a16:creationId xmlns:a16="http://schemas.microsoft.com/office/drawing/2014/main" id="{D1E799F2-22E3-7163-1E34-02AF9495A56D}"/>
              </a:ext>
            </a:extLst>
          </p:cNvPr>
          <p:cNvSpPr txBox="1"/>
          <p:nvPr/>
        </p:nvSpPr>
        <p:spPr>
          <a:xfrm>
            <a:off x="387458" y="2815803"/>
            <a:ext cx="3781586" cy="138499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0" i="0" u="none" strike="noStrike" cap="none" dirty="0">
                <a:solidFill>
                  <a:srgbClr val="334155"/>
                </a:solidFill>
                <a:latin typeface="Barlow" panose="00000500000000000000" pitchFamily="2" charset="0"/>
                <a:ea typeface="Lato"/>
                <a:cs typeface="Lato"/>
                <a:sym typeface="Lato"/>
              </a:rPr>
              <a:t>Journalists accelerate cultural change by amplifying stories of those choosing to speak out, normalizing care-seeking and directly address this longstanding stigma.</a:t>
            </a:r>
            <a:endParaRPr sz="1800" dirty="0">
              <a:latin typeface="Barlow" panose="00000500000000000000" pitchFamily="2" charset="0"/>
            </a:endParaRPr>
          </a:p>
        </p:txBody>
      </p:sp>
      <p:sp>
        <p:nvSpPr>
          <p:cNvPr id="8" name="TextBox 7">
            <a:extLst>
              <a:ext uri="{FF2B5EF4-FFF2-40B4-BE49-F238E27FC236}">
                <a16:creationId xmlns:a16="http://schemas.microsoft.com/office/drawing/2014/main" id="{1D104390-F3A6-A756-B7DE-0F48C0ED53B4}"/>
              </a:ext>
            </a:extLst>
          </p:cNvPr>
          <p:cNvSpPr txBox="1"/>
          <p:nvPr/>
        </p:nvSpPr>
        <p:spPr>
          <a:xfrm>
            <a:off x="308028" y="275987"/>
            <a:ext cx="3861016" cy="1061829"/>
          </a:xfrm>
          <a:prstGeom prst="rect">
            <a:avLst/>
          </a:prstGeom>
          <a:noFill/>
        </p:spPr>
        <p:txBody>
          <a:bodyPr wrap="square">
            <a:spAutoFit/>
          </a:bodyPr>
          <a:lstStyle/>
          <a:p>
            <a:pPr lvl="0"/>
            <a:r>
              <a:rPr lang="en-US" sz="2100" b="1" dirty="0">
                <a:solidFill>
                  <a:schemeClr val="bg2"/>
                </a:solidFill>
                <a:latin typeface="Barlow" panose="00000500000000000000" pitchFamily="2" charset="0"/>
                <a:cs typeface="Poppins"/>
              </a:rPr>
              <a:t>How sharing individual stories addresses healthcare's deep-rooted mental health stigma. </a:t>
            </a:r>
          </a:p>
        </p:txBody>
      </p:sp>
    </p:spTree>
    <p:extLst>
      <p:ext uri="{BB962C8B-B14F-4D97-AF65-F5344CB8AC3E}">
        <p14:creationId xmlns:p14="http://schemas.microsoft.com/office/powerpoint/2010/main" val="3324714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FCA03-D896-09AF-AB23-2F95D4776A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9CD8C3-1211-FB77-AFF4-B301FB2406EB}"/>
              </a:ext>
            </a:extLst>
          </p:cNvPr>
          <p:cNvSpPr>
            <a:spLocks noGrp="1"/>
          </p:cNvSpPr>
          <p:nvPr>
            <p:ph type="title"/>
          </p:nvPr>
        </p:nvSpPr>
        <p:spPr>
          <a:xfrm>
            <a:off x="4726983" y="581255"/>
            <a:ext cx="4246536" cy="3980989"/>
          </a:xfrm>
        </p:spPr>
        <p:txBody>
          <a:bodyPr>
            <a:normAutofit/>
          </a:bodyPr>
          <a:lstStyle/>
          <a:p>
            <a:r>
              <a:rPr lang="en-US" sz="5400" dirty="0"/>
              <a:t>Investigate Regulators</a:t>
            </a:r>
          </a:p>
        </p:txBody>
      </p:sp>
      <p:sp>
        <p:nvSpPr>
          <p:cNvPr id="5" name="Google Shape;103;p15">
            <a:extLst>
              <a:ext uri="{FF2B5EF4-FFF2-40B4-BE49-F238E27FC236}">
                <a16:creationId xmlns:a16="http://schemas.microsoft.com/office/drawing/2014/main" id="{4B1F5EB0-B3AA-0CB6-3965-18AB0536AAF5}"/>
              </a:ext>
            </a:extLst>
          </p:cNvPr>
          <p:cNvSpPr txBox="1"/>
          <p:nvPr/>
        </p:nvSpPr>
        <p:spPr>
          <a:xfrm>
            <a:off x="387458" y="1682026"/>
            <a:ext cx="3781586" cy="332398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indent="0">
              <a:buNone/>
              <a:defRPr sz="1800">
                <a:solidFill>
                  <a:srgbClr val="334155"/>
                </a:solidFill>
                <a:latin typeface="Barlow" panose="00000500000000000000" pitchFamily="2" charset="0"/>
                <a:ea typeface="Lato"/>
                <a:cs typeface="Lato"/>
              </a:defRPr>
            </a:lvl1pPr>
          </a:lstStyle>
          <a:p>
            <a:r>
              <a:rPr lang="en-US" dirty="0"/>
              <a:t>Investigate your own state licensure boards to see if their licensing applications still include intrusive, stigmatizing mental health questions and if they may violate the Americans with Disabilities Act. </a:t>
            </a:r>
          </a:p>
          <a:p>
            <a:endParaRPr lang="en-US" dirty="0"/>
          </a:p>
          <a:p>
            <a:r>
              <a:rPr lang="en-US" dirty="0"/>
              <a:t>If your state licensure boards are already supportive to mental health, speak with health workers for helping to address stigma.   </a:t>
            </a:r>
          </a:p>
          <a:p>
            <a:endParaRPr dirty="0"/>
          </a:p>
        </p:txBody>
      </p:sp>
      <p:sp>
        <p:nvSpPr>
          <p:cNvPr id="8" name="TextBox 7">
            <a:extLst>
              <a:ext uri="{FF2B5EF4-FFF2-40B4-BE49-F238E27FC236}">
                <a16:creationId xmlns:a16="http://schemas.microsoft.com/office/drawing/2014/main" id="{F85BCDE3-63E0-57B0-73D1-017FEB044A88}"/>
              </a:ext>
            </a:extLst>
          </p:cNvPr>
          <p:cNvSpPr txBox="1"/>
          <p:nvPr/>
        </p:nvSpPr>
        <p:spPr>
          <a:xfrm>
            <a:off x="308028" y="275987"/>
            <a:ext cx="3861016" cy="1384995"/>
          </a:xfrm>
          <a:prstGeom prst="rect">
            <a:avLst/>
          </a:prstGeom>
          <a:noFill/>
        </p:spPr>
        <p:txBody>
          <a:bodyPr wrap="square">
            <a:spAutoFit/>
          </a:bodyPr>
          <a:lstStyle/>
          <a:p>
            <a:pPr lvl="0"/>
            <a:r>
              <a:rPr lang="en-US" sz="2100" b="1" dirty="0">
                <a:solidFill>
                  <a:schemeClr val="bg2"/>
                </a:solidFill>
                <a:latin typeface="Barlow" panose="00000500000000000000" pitchFamily="2" charset="0"/>
                <a:cs typeface="Poppins"/>
              </a:rPr>
              <a:t>Are the licensing boards in your state discouraging health workers from seeking mental health care? </a:t>
            </a:r>
          </a:p>
        </p:txBody>
      </p:sp>
    </p:spTree>
    <p:extLst>
      <p:ext uri="{BB962C8B-B14F-4D97-AF65-F5344CB8AC3E}">
        <p14:creationId xmlns:p14="http://schemas.microsoft.com/office/powerpoint/2010/main" val="637661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CBE8A2-83C3-6C6E-ADFE-46F59B09231F}"/>
              </a:ext>
            </a:extLst>
          </p:cNvPr>
          <p:cNvSpPr>
            <a:spLocks noGrp="1"/>
          </p:cNvSpPr>
          <p:nvPr>
            <p:ph type="title"/>
          </p:nvPr>
        </p:nvSpPr>
        <p:spPr/>
        <p:txBody>
          <a:bodyPr/>
          <a:lstStyle/>
          <a:p>
            <a:r>
              <a:rPr lang="en-US" dirty="0"/>
              <a:t>Spotlight Local Impact</a:t>
            </a:r>
          </a:p>
        </p:txBody>
      </p:sp>
      <p:sp>
        <p:nvSpPr>
          <p:cNvPr id="4" name="Google Shape;103;p15">
            <a:extLst>
              <a:ext uri="{FF2B5EF4-FFF2-40B4-BE49-F238E27FC236}">
                <a16:creationId xmlns:a16="http://schemas.microsoft.com/office/drawing/2014/main" id="{B36729D4-0EAF-B3C4-80C2-3234BE6AC0E2}"/>
              </a:ext>
            </a:extLst>
          </p:cNvPr>
          <p:cNvSpPr txBox="1"/>
          <p:nvPr/>
        </p:nvSpPr>
        <p:spPr>
          <a:xfrm>
            <a:off x="387458" y="2097524"/>
            <a:ext cx="3781586" cy="276998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indent="0">
              <a:buNone/>
              <a:defRPr sz="1800">
                <a:solidFill>
                  <a:srgbClr val="334155"/>
                </a:solidFill>
                <a:latin typeface="Barlow" panose="00000500000000000000" pitchFamily="2" charset="0"/>
                <a:ea typeface="Lato"/>
                <a:cs typeface="Lato"/>
              </a:defRPr>
            </a:lvl1pPr>
          </a:lstStyle>
          <a:p>
            <a:r>
              <a:rPr lang="en-US" dirty="0"/>
              <a:t>Find a hospital in your coverage area that has moved past superficial wellness initiatives and is actively adopting a wellbeing systems approach—moving the focus from individual resilience to systems change— such as optimizing clinical workflows with new technologies to enhance both the clinician and patient experience.</a:t>
            </a:r>
            <a:endParaRPr dirty="0"/>
          </a:p>
        </p:txBody>
      </p:sp>
      <p:sp>
        <p:nvSpPr>
          <p:cNvPr id="5" name="TextBox 4">
            <a:extLst>
              <a:ext uri="{FF2B5EF4-FFF2-40B4-BE49-F238E27FC236}">
                <a16:creationId xmlns:a16="http://schemas.microsoft.com/office/drawing/2014/main" id="{FAE17338-DAC4-1E0E-5CB9-51DAF354C9EF}"/>
              </a:ext>
            </a:extLst>
          </p:cNvPr>
          <p:cNvSpPr txBox="1"/>
          <p:nvPr/>
        </p:nvSpPr>
        <p:spPr>
          <a:xfrm>
            <a:off x="308028" y="275987"/>
            <a:ext cx="3861016" cy="1708160"/>
          </a:xfrm>
          <a:prstGeom prst="rect">
            <a:avLst/>
          </a:prstGeom>
          <a:noFill/>
        </p:spPr>
        <p:txBody>
          <a:bodyPr wrap="square">
            <a:spAutoFit/>
          </a:bodyPr>
          <a:lstStyle/>
          <a:p>
            <a:pPr lvl="0"/>
            <a:r>
              <a:rPr lang="en-US" sz="2100" b="1" dirty="0">
                <a:solidFill>
                  <a:schemeClr val="bg2"/>
                </a:solidFill>
                <a:latin typeface="Barlow" panose="00000500000000000000" pitchFamily="2" charset="0"/>
                <a:cs typeface="Poppins"/>
              </a:rPr>
              <a:t>How are local healthcare systems structurally changing the workplace to retain their workforce and ensure safe, quality patient care? </a:t>
            </a:r>
          </a:p>
        </p:txBody>
      </p:sp>
    </p:spTree>
    <p:extLst>
      <p:ext uri="{BB962C8B-B14F-4D97-AF65-F5344CB8AC3E}">
        <p14:creationId xmlns:p14="http://schemas.microsoft.com/office/powerpoint/2010/main" val="1079443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804E3F-CC64-AB44-4894-BC4F0E155DBE}"/>
              </a:ext>
            </a:extLst>
          </p:cNvPr>
          <p:cNvSpPr>
            <a:spLocks noGrp="1"/>
          </p:cNvSpPr>
          <p:nvPr>
            <p:ph type="title"/>
          </p:nvPr>
        </p:nvSpPr>
        <p:spPr/>
        <p:txBody>
          <a:bodyPr/>
          <a:lstStyle/>
          <a:p>
            <a:r>
              <a:rPr lang="en-US" dirty="0"/>
              <a:t>Dive Deeper into Rural America</a:t>
            </a:r>
          </a:p>
        </p:txBody>
      </p:sp>
      <p:sp>
        <p:nvSpPr>
          <p:cNvPr id="4" name="Google Shape;103;p15">
            <a:extLst>
              <a:ext uri="{FF2B5EF4-FFF2-40B4-BE49-F238E27FC236}">
                <a16:creationId xmlns:a16="http://schemas.microsoft.com/office/drawing/2014/main" id="{4126C937-1674-A093-D976-9F6644E88D80}"/>
              </a:ext>
            </a:extLst>
          </p:cNvPr>
          <p:cNvSpPr txBox="1"/>
          <p:nvPr/>
        </p:nvSpPr>
        <p:spPr>
          <a:xfrm>
            <a:off x="347743" y="2110526"/>
            <a:ext cx="4037308" cy="276998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indent="0">
              <a:buNone/>
              <a:defRPr sz="1800">
                <a:solidFill>
                  <a:srgbClr val="334155"/>
                </a:solidFill>
                <a:latin typeface="Barlow" panose="00000500000000000000" pitchFamily="2" charset="0"/>
                <a:ea typeface="Lato"/>
                <a:cs typeface="Lato"/>
              </a:defRPr>
            </a:lvl1pPr>
          </a:lstStyle>
          <a:p>
            <a:r>
              <a:rPr lang="en-US" dirty="0"/>
              <a:t>Tell the human story of health workers who have left the profession because the workplace environment failed to support them as human beings. Tie these local stories to the broader national advocacy landscape, such as the Dr. Lorna Breen Health Care Provider Protection Act, which funds and scales wellbeing programs nationwide, or Rural Transformation Grants.</a:t>
            </a:r>
          </a:p>
        </p:txBody>
      </p:sp>
      <p:sp>
        <p:nvSpPr>
          <p:cNvPr id="5" name="TextBox 4">
            <a:extLst>
              <a:ext uri="{FF2B5EF4-FFF2-40B4-BE49-F238E27FC236}">
                <a16:creationId xmlns:a16="http://schemas.microsoft.com/office/drawing/2014/main" id="{70F8AECD-FB2B-17CD-26D0-6F1558D2AE74}"/>
              </a:ext>
            </a:extLst>
          </p:cNvPr>
          <p:cNvSpPr txBox="1"/>
          <p:nvPr/>
        </p:nvSpPr>
        <p:spPr>
          <a:xfrm>
            <a:off x="308028" y="66199"/>
            <a:ext cx="4116738" cy="2031325"/>
          </a:xfrm>
          <a:prstGeom prst="rect">
            <a:avLst/>
          </a:prstGeom>
          <a:noFill/>
        </p:spPr>
        <p:txBody>
          <a:bodyPr wrap="square">
            <a:spAutoFit/>
          </a:bodyPr>
          <a:lstStyle/>
          <a:p>
            <a:pPr lvl="0"/>
            <a:r>
              <a:rPr lang="en-US" sz="2100" b="1" dirty="0">
                <a:solidFill>
                  <a:schemeClr val="bg2"/>
                </a:solidFill>
                <a:latin typeface="Barlow" panose="00000500000000000000" pitchFamily="2" charset="0"/>
                <a:cs typeface="Poppins"/>
              </a:rPr>
              <a:t>What happens to a rural community when its health workers leave due to a lack of systemic support, and how is federal policy attempting to stop the bleeding? </a:t>
            </a:r>
          </a:p>
        </p:txBody>
      </p:sp>
    </p:spTree>
    <p:extLst>
      <p:ext uri="{BB962C8B-B14F-4D97-AF65-F5344CB8AC3E}">
        <p14:creationId xmlns:p14="http://schemas.microsoft.com/office/powerpoint/2010/main" val="45407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8"/>
          <p:cNvSpPr txBox="1">
            <a:spLocks noGrp="1"/>
          </p:cNvSpPr>
          <p:nvPr>
            <p:ph type="ctrTitle"/>
          </p:nvPr>
        </p:nvSpPr>
        <p:spPr>
          <a:xfrm>
            <a:off x="4285128" y="1572387"/>
            <a:ext cx="4164543" cy="875525"/>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Clr>
                <a:schemeClr val="lt1"/>
              </a:buClr>
              <a:buSzPts val="5400"/>
              <a:buFont typeface="Barlow"/>
              <a:buNone/>
            </a:pPr>
            <a:r>
              <a:rPr lang="en-US" dirty="0"/>
              <a:t>Thank You!</a:t>
            </a:r>
            <a:endParaRPr dirty="0"/>
          </a:p>
        </p:txBody>
      </p:sp>
      <p:sp>
        <p:nvSpPr>
          <p:cNvPr id="492" name="Google Shape;492;p18"/>
          <p:cNvSpPr txBox="1"/>
          <p:nvPr/>
        </p:nvSpPr>
        <p:spPr>
          <a:xfrm>
            <a:off x="4418248" y="4414007"/>
            <a:ext cx="3898304" cy="630881"/>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chemeClr val="lt1"/>
              </a:buClr>
              <a:buSzPts val="1600"/>
              <a:buFont typeface="Barlow"/>
              <a:buNone/>
            </a:pPr>
            <a:r>
              <a:rPr lang="en-US" sz="1600" b="1" i="1" u="none" strike="noStrike" cap="none" dirty="0">
                <a:solidFill>
                  <a:schemeClr val="lt1"/>
                </a:solidFill>
                <a:latin typeface="Barlow"/>
                <a:ea typeface="Barlow"/>
                <a:cs typeface="Barlow"/>
                <a:sym typeface="Barlow"/>
              </a:rPr>
              <a:t>If you or someone you know is in crisis, call or text 988 or chat at 988lifeline.org. </a:t>
            </a:r>
            <a:endParaRPr sz="1600" b="0" i="1" u="none" strike="noStrike" cap="none" dirty="0">
              <a:solidFill>
                <a:schemeClr val="lt1"/>
              </a:solidFill>
              <a:latin typeface="Barlow"/>
              <a:ea typeface="Barlow"/>
              <a:cs typeface="Barlow"/>
              <a:sym typeface="Barlow"/>
            </a:endParaRPr>
          </a:p>
        </p:txBody>
      </p:sp>
      <p:sp>
        <p:nvSpPr>
          <p:cNvPr id="493" name="Google Shape;493;p18"/>
          <p:cNvSpPr txBox="1"/>
          <p:nvPr/>
        </p:nvSpPr>
        <p:spPr>
          <a:xfrm>
            <a:off x="4355199" y="2447912"/>
            <a:ext cx="4024399" cy="1442899"/>
          </a:xfrm>
          <a:prstGeom prst="rect">
            <a:avLst/>
          </a:prstGeom>
          <a:noFill/>
          <a:ln>
            <a:noFill/>
          </a:ln>
        </p:spPr>
        <p:txBody>
          <a:bodyPr spcFirstLastPara="1" wrap="square" lIns="91425" tIns="91425" rIns="91425" bIns="91425" anchor="t" anchorCtr="0">
            <a:normAutofit/>
          </a:bodyPr>
          <a:lstStyle/>
          <a:p>
            <a:pPr marL="0" marR="0" lvl="0" indent="0" algn="ctr" rtl="0">
              <a:lnSpc>
                <a:spcPct val="90000"/>
              </a:lnSpc>
              <a:spcBef>
                <a:spcPts val="0"/>
              </a:spcBef>
              <a:spcAft>
                <a:spcPts val="0"/>
              </a:spcAft>
              <a:buClr>
                <a:schemeClr val="lt2"/>
              </a:buClr>
              <a:buSzPts val="2000"/>
              <a:buFont typeface="Arial"/>
              <a:buNone/>
            </a:pPr>
            <a:r>
              <a:rPr lang="en-US" sz="2000" b="0" i="0" strike="noStrike" cap="none" dirty="0">
                <a:solidFill>
                  <a:schemeClr val="accent2"/>
                </a:solidFill>
                <a:latin typeface="Barlow"/>
                <a:ea typeface="Barlow"/>
                <a:cs typeface="Barlow"/>
                <a:sym typeface="Barlow"/>
              </a:rPr>
              <a:t>Melissa Armstrong</a:t>
            </a:r>
          </a:p>
          <a:p>
            <a:pPr marL="0" marR="0" lvl="0" indent="0" algn="ctr" rtl="0">
              <a:lnSpc>
                <a:spcPct val="90000"/>
              </a:lnSpc>
              <a:spcBef>
                <a:spcPts val="0"/>
              </a:spcBef>
              <a:spcAft>
                <a:spcPts val="0"/>
              </a:spcAft>
              <a:buClr>
                <a:schemeClr val="lt2"/>
              </a:buClr>
              <a:buSzPts val="2000"/>
              <a:buFont typeface="Arial"/>
              <a:buNone/>
            </a:pPr>
            <a:r>
              <a:rPr lang="en-US" sz="2000" dirty="0">
                <a:solidFill>
                  <a:schemeClr val="accent2"/>
                </a:solidFill>
                <a:latin typeface="Barlow"/>
                <a:ea typeface="Barlow"/>
                <a:cs typeface="Barlow"/>
                <a:sym typeface="Barlow"/>
              </a:rPr>
              <a:t>Chief Experience Officer</a:t>
            </a:r>
            <a:endParaRPr sz="2000" b="0" i="0" strike="noStrike" cap="none" dirty="0">
              <a:solidFill>
                <a:schemeClr val="accent2"/>
              </a:solidFill>
              <a:latin typeface="Barlow"/>
              <a:ea typeface="Barlow"/>
              <a:cs typeface="Barlow"/>
              <a:sym typeface="Barlow"/>
            </a:endParaRPr>
          </a:p>
          <a:p>
            <a:pPr marL="0" marR="0" lvl="0" indent="0" algn="ctr" rtl="0">
              <a:lnSpc>
                <a:spcPct val="90000"/>
              </a:lnSpc>
              <a:spcBef>
                <a:spcPts val="0"/>
              </a:spcBef>
              <a:spcAft>
                <a:spcPts val="0"/>
              </a:spcAft>
              <a:buClr>
                <a:schemeClr val="lt2"/>
              </a:buClr>
              <a:buSzPts val="2000"/>
              <a:buFont typeface="Arial"/>
              <a:buNone/>
            </a:pPr>
            <a:r>
              <a:rPr lang="en-US" sz="2000" b="0" i="0" strike="noStrike" cap="none" dirty="0">
                <a:solidFill>
                  <a:schemeClr val="accent2"/>
                </a:solidFill>
                <a:latin typeface="Barlow"/>
                <a:ea typeface="Barlow"/>
                <a:cs typeface="Barlow"/>
                <a:sym typeface="Barlow"/>
                <a:hlinkClick r:id="rId3">
                  <a:extLst>
                    <a:ext uri="{A12FA001-AC4F-418D-AE19-62706E023703}">
                      <ahyp:hlinkClr xmlns:ahyp="http://schemas.microsoft.com/office/drawing/2018/hyperlinkcolor" val="tx"/>
                    </a:ext>
                  </a:extLst>
                </a:hlinkClick>
              </a:rPr>
              <a:t>melissa@drbreenheroes.org</a:t>
            </a:r>
            <a:endParaRPr sz="1400" b="0" i="0" strike="noStrike" cap="none" dirty="0">
              <a:solidFill>
                <a:schemeClr val="accent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447261" y="118966"/>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100000"/>
              <a:buFont typeface="Barlow"/>
              <a:buNone/>
            </a:pPr>
            <a:r>
              <a:rPr lang="en-US" dirty="0"/>
              <a:t>Why We Protect Health Workers’ Professional Wellbeing and Mental Health</a:t>
            </a:r>
            <a:endParaRPr dirty="0"/>
          </a:p>
        </p:txBody>
      </p:sp>
      <p:sp>
        <p:nvSpPr>
          <p:cNvPr id="154" name="Google Shape;154;p4"/>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155" name="Google Shape;155;p4"/>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5</a:t>
            </a:fld>
            <a:endParaRPr dirty="0"/>
          </a:p>
        </p:txBody>
      </p:sp>
      <p:sp>
        <p:nvSpPr>
          <p:cNvPr id="156" name="Google Shape;156;p4"/>
          <p:cNvSpPr txBox="1">
            <a:spLocks noGrp="1"/>
          </p:cNvSpPr>
          <p:nvPr>
            <p:ph type="body" idx="1"/>
          </p:nvPr>
        </p:nvSpPr>
        <p:spPr>
          <a:xfrm>
            <a:off x="447261" y="1412179"/>
            <a:ext cx="4124739" cy="3116419"/>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90000"/>
              </a:lnSpc>
              <a:spcBef>
                <a:spcPts val="0"/>
              </a:spcBef>
              <a:spcAft>
                <a:spcPts val="0"/>
              </a:spcAft>
              <a:buSzPts val="2400"/>
              <a:buNone/>
            </a:pPr>
            <a:r>
              <a:rPr lang="en-US" sz="2400" dirty="0">
                <a:latin typeface="Barlow"/>
                <a:ea typeface="Barlow"/>
                <a:cs typeface="Barlow"/>
                <a:sym typeface="Barlow"/>
              </a:rPr>
              <a:t>Twenty-two million U.S. health workers are caring for the health of our entire country. </a:t>
            </a:r>
            <a:endParaRPr dirty="0"/>
          </a:p>
          <a:p>
            <a:pPr marL="0" lvl="0" indent="0" algn="l" rtl="0">
              <a:lnSpc>
                <a:spcPct val="90000"/>
              </a:lnSpc>
              <a:spcBef>
                <a:spcPts val="1500"/>
              </a:spcBef>
              <a:spcAft>
                <a:spcPts val="0"/>
              </a:spcAft>
              <a:buSzPts val="2400"/>
              <a:buNone/>
            </a:pPr>
            <a:r>
              <a:rPr lang="en-US" sz="2400" dirty="0">
                <a:latin typeface="Barlow"/>
                <a:ea typeface="Barlow"/>
                <a:cs typeface="Barlow"/>
                <a:sym typeface="Barlow"/>
              </a:rPr>
              <a:t>To care for others, health workers must also be cared for—but our </a:t>
            </a:r>
            <a:r>
              <a:rPr lang="en-US" sz="2400" b="1" dirty="0">
                <a:latin typeface="Barlow"/>
                <a:ea typeface="Barlow"/>
                <a:cs typeface="Barlow"/>
                <a:sym typeface="Barlow"/>
              </a:rPr>
              <a:t>health workers are experiencing a burnout and mental health crisis</a:t>
            </a:r>
            <a:r>
              <a:rPr lang="en-US" sz="2400" dirty="0">
                <a:latin typeface="Barlow"/>
                <a:ea typeface="Barlow"/>
                <a:cs typeface="Barlow"/>
                <a:sym typeface="Barlow"/>
              </a:rPr>
              <a:t>. </a:t>
            </a:r>
            <a:endParaRPr sz="2400" dirty="0">
              <a:latin typeface="Barlow"/>
              <a:ea typeface="Barlow"/>
              <a:cs typeface="Barlow"/>
              <a:sym typeface="Barlow"/>
            </a:endParaRPr>
          </a:p>
        </p:txBody>
      </p:sp>
      <p:pic>
        <p:nvPicPr>
          <p:cNvPr id="157" name="Google Shape;157;p4" descr="Business Growth outline"/>
          <p:cNvPicPr preferRelativeResize="0"/>
          <p:nvPr/>
        </p:nvPicPr>
        <p:blipFill rotWithShape="1">
          <a:blip r:embed="rId3">
            <a:alphaModFix/>
          </a:blip>
          <a:srcRect/>
          <a:stretch/>
        </p:blipFill>
        <p:spPr>
          <a:xfrm>
            <a:off x="5020235" y="1331495"/>
            <a:ext cx="914400" cy="914400"/>
          </a:xfrm>
          <a:prstGeom prst="rect">
            <a:avLst/>
          </a:prstGeom>
          <a:noFill/>
          <a:ln>
            <a:noFill/>
          </a:ln>
        </p:spPr>
      </p:pic>
      <p:pic>
        <p:nvPicPr>
          <p:cNvPr id="158" name="Google Shape;158;p4" descr="Exit outline"/>
          <p:cNvPicPr preferRelativeResize="0"/>
          <p:nvPr/>
        </p:nvPicPr>
        <p:blipFill rotWithShape="1">
          <a:blip r:embed="rId4">
            <a:alphaModFix/>
          </a:blip>
          <a:srcRect/>
          <a:stretch/>
        </p:blipFill>
        <p:spPr>
          <a:xfrm>
            <a:off x="5020235" y="2491065"/>
            <a:ext cx="914400" cy="914400"/>
          </a:xfrm>
          <a:prstGeom prst="rect">
            <a:avLst/>
          </a:prstGeom>
          <a:noFill/>
          <a:ln>
            <a:noFill/>
          </a:ln>
        </p:spPr>
      </p:pic>
      <p:pic>
        <p:nvPicPr>
          <p:cNvPr id="159" name="Google Shape;159;p4" descr="Thumbs Down outline"/>
          <p:cNvPicPr preferRelativeResize="0"/>
          <p:nvPr/>
        </p:nvPicPr>
        <p:blipFill rotWithShape="1">
          <a:blip r:embed="rId5">
            <a:alphaModFix/>
          </a:blip>
          <a:srcRect/>
          <a:stretch/>
        </p:blipFill>
        <p:spPr>
          <a:xfrm>
            <a:off x="5020235" y="3664321"/>
            <a:ext cx="914400" cy="914400"/>
          </a:xfrm>
          <a:prstGeom prst="rect">
            <a:avLst/>
          </a:prstGeom>
          <a:noFill/>
          <a:ln>
            <a:noFill/>
          </a:ln>
        </p:spPr>
      </p:pic>
      <p:sp>
        <p:nvSpPr>
          <p:cNvPr id="160" name="Google Shape;160;p4"/>
          <p:cNvSpPr txBox="1"/>
          <p:nvPr/>
        </p:nvSpPr>
        <p:spPr>
          <a:xfrm>
            <a:off x="6095999" y="1331495"/>
            <a:ext cx="260073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accent2"/>
                </a:solidFill>
                <a:latin typeface="Barlow"/>
                <a:ea typeface="Barlow"/>
                <a:cs typeface="Barlow"/>
                <a:sym typeface="Barlow"/>
              </a:rPr>
              <a:t>46%</a:t>
            </a:r>
            <a:r>
              <a:rPr lang="en-US" sz="1600" b="0" i="0" u="none" strike="noStrike" cap="none" dirty="0">
                <a:solidFill>
                  <a:schemeClr val="accent2"/>
                </a:solidFill>
                <a:latin typeface="Barlow"/>
                <a:ea typeface="Barlow"/>
                <a:cs typeface="Barlow"/>
                <a:sym typeface="Barlow"/>
              </a:rPr>
              <a:t> of health workers experienced </a:t>
            </a:r>
            <a:r>
              <a:rPr lang="en-US" sz="1600" b="1" i="0" u="none" strike="noStrike" cap="none" dirty="0">
                <a:solidFill>
                  <a:schemeClr val="accent2"/>
                </a:solidFill>
                <a:latin typeface="Barlow"/>
                <a:ea typeface="Barlow"/>
                <a:cs typeface="Barlow"/>
                <a:sym typeface="Barlow"/>
              </a:rPr>
              <a:t>burnout</a:t>
            </a:r>
            <a:r>
              <a:rPr lang="en-US" sz="1600" b="0" i="0" u="none" strike="noStrike" cap="none" dirty="0">
                <a:solidFill>
                  <a:schemeClr val="accent2"/>
                </a:solidFill>
                <a:latin typeface="Barlow"/>
                <a:ea typeface="Barlow"/>
                <a:cs typeface="Barlow"/>
                <a:sym typeface="Barlow"/>
              </a:rPr>
              <a:t> in 2022 (up from 32% in 2018)</a:t>
            </a:r>
            <a:endParaRPr sz="1600" b="0" i="0" u="none" strike="noStrike" cap="none" dirty="0">
              <a:solidFill>
                <a:schemeClr val="accent2"/>
              </a:solidFill>
              <a:latin typeface="Arial"/>
              <a:ea typeface="Arial"/>
              <a:cs typeface="Arial"/>
              <a:sym typeface="Arial"/>
            </a:endParaRPr>
          </a:p>
        </p:txBody>
      </p:sp>
      <p:sp>
        <p:nvSpPr>
          <p:cNvPr id="161" name="Google Shape;161;p4"/>
          <p:cNvSpPr txBox="1"/>
          <p:nvPr/>
        </p:nvSpPr>
        <p:spPr>
          <a:xfrm>
            <a:off x="6095999" y="2497908"/>
            <a:ext cx="260073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accent2"/>
                </a:solidFill>
                <a:latin typeface="Barlow"/>
                <a:ea typeface="Barlow"/>
                <a:cs typeface="Barlow"/>
                <a:sym typeface="Barlow"/>
              </a:rPr>
              <a:t>44% </a:t>
            </a:r>
            <a:r>
              <a:rPr lang="en-US" sz="1600" b="0" i="0" u="none" strike="noStrike" cap="none" dirty="0">
                <a:solidFill>
                  <a:schemeClr val="accent2"/>
                </a:solidFill>
                <a:latin typeface="Barlow"/>
                <a:ea typeface="Barlow"/>
                <a:cs typeface="Barlow"/>
                <a:sym typeface="Barlow"/>
              </a:rPr>
              <a:t>of health workers intend to </a:t>
            </a:r>
            <a:r>
              <a:rPr lang="en-US" sz="1600" b="1" i="0" u="none" strike="noStrike" cap="none" dirty="0">
                <a:solidFill>
                  <a:schemeClr val="accent2"/>
                </a:solidFill>
                <a:latin typeface="Barlow"/>
                <a:ea typeface="Barlow"/>
                <a:cs typeface="Barlow"/>
                <a:sym typeface="Barlow"/>
              </a:rPr>
              <a:t>leave their job </a:t>
            </a:r>
            <a:r>
              <a:rPr lang="en-US" sz="1600" b="0" i="0" u="none" strike="noStrike" cap="none" dirty="0">
                <a:solidFill>
                  <a:schemeClr val="accent2"/>
                </a:solidFill>
                <a:latin typeface="Barlow"/>
                <a:ea typeface="Barlow"/>
                <a:cs typeface="Barlow"/>
                <a:sym typeface="Barlow"/>
              </a:rPr>
              <a:t>(up from 33% in 2018)</a:t>
            </a:r>
            <a:endParaRPr sz="1600" b="0" i="0" u="none" strike="noStrike" cap="none" dirty="0">
              <a:solidFill>
                <a:schemeClr val="accent2"/>
              </a:solidFill>
              <a:latin typeface="Arial"/>
              <a:ea typeface="Arial"/>
              <a:cs typeface="Arial"/>
              <a:sym typeface="Arial"/>
            </a:endParaRPr>
          </a:p>
        </p:txBody>
      </p:sp>
      <p:sp>
        <p:nvSpPr>
          <p:cNvPr id="162" name="Google Shape;162;p4"/>
          <p:cNvSpPr txBox="1"/>
          <p:nvPr/>
        </p:nvSpPr>
        <p:spPr>
          <a:xfrm>
            <a:off x="6095999" y="3664321"/>
            <a:ext cx="2600739"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accent2"/>
                </a:solidFill>
                <a:latin typeface="Barlow"/>
                <a:ea typeface="Barlow"/>
                <a:cs typeface="Barlow"/>
                <a:sym typeface="Barlow"/>
              </a:rPr>
              <a:t>Higher levels of </a:t>
            </a:r>
            <a:r>
              <a:rPr lang="en-US" sz="1600" b="1" i="0" u="none" strike="noStrike" cap="none" dirty="0">
                <a:solidFill>
                  <a:schemeClr val="accent2"/>
                </a:solidFill>
                <a:latin typeface="Barlow"/>
                <a:ea typeface="Barlow"/>
                <a:cs typeface="Barlow"/>
                <a:sym typeface="Barlow"/>
              </a:rPr>
              <a:t>poor mental health</a:t>
            </a:r>
            <a:r>
              <a:rPr lang="en-US" sz="1600" b="0" i="0" u="none" strike="noStrike" cap="none" dirty="0">
                <a:solidFill>
                  <a:schemeClr val="accent2"/>
                </a:solidFill>
                <a:latin typeface="Barlow"/>
                <a:ea typeface="Barlow"/>
                <a:cs typeface="Barlow"/>
                <a:sym typeface="Barlow"/>
              </a:rPr>
              <a:t> days and </a:t>
            </a:r>
            <a:r>
              <a:rPr lang="en-US" sz="1600" b="1" i="0" u="none" strike="noStrike" cap="none" dirty="0">
                <a:solidFill>
                  <a:schemeClr val="accent2"/>
                </a:solidFill>
                <a:latin typeface="Barlow"/>
                <a:ea typeface="Barlow"/>
                <a:cs typeface="Barlow"/>
                <a:sym typeface="Barlow"/>
              </a:rPr>
              <a:t>being harassed </a:t>
            </a:r>
            <a:r>
              <a:rPr lang="en-US" sz="1600" b="0" i="0" u="none" strike="noStrike" cap="none" dirty="0">
                <a:solidFill>
                  <a:schemeClr val="accent2"/>
                </a:solidFill>
                <a:latin typeface="Barlow"/>
                <a:ea typeface="Barlow"/>
                <a:cs typeface="Barlow"/>
                <a:sym typeface="Barlow"/>
              </a:rPr>
              <a:t>compared to all other type of workers</a:t>
            </a:r>
            <a:endParaRPr sz="1600" b="0" i="0" u="none" strike="noStrike" cap="none" dirty="0">
              <a:solidFill>
                <a:schemeClr val="accent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7"/>
          <p:cNvSpPr txBox="1">
            <a:spLocks noGrp="1"/>
          </p:cNvSpPr>
          <p:nvPr>
            <p:ph type="title"/>
          </p:nvPr>
        </p:nvSpPr>
        <p:spPr>
          <a:xfrm>
            <a:off x="447261" y="309672"/>
            <a:ext cx="7626696" cy="572341"/>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Clr>
                <a:schemeClr val="lt2"/>
              </a:buClr>
              <a:buSzPts val="4800"/>
              <a:buFont typeface="Barlow"/>
              <a:buNone/>
            </a:pPr>
            <a:r>
              <a:rPr lang="en-US" sz="3000" dirty="0"/>
              <a:t>3 Primary Drivers of Suicide in the Healthcare Workforce</a:t>
            </a:r>
            <a:endParaRPr sz="3000" dirty="0"/>
          </a:p>
        </p:txBody>
      </p:sp>
      <p:sp>
        <p:nvSpPr>
          <p:cNvPr id="351" name="Google Shape;351;p67"/>
          <p:cNvSpPr txBox="1"/>
          <p:nvPr/>
        </p:nvSpPr>
        <p:spPr>
          <a:xfrm>
            <a:off x="1624168" y="4416310"/>
            <a:ext cx="5895663"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1200" b="0" i="1" u="none" strike="noStrike" cap="none" dirty="0">
                <a:solidFill>
                  <a:srgbClr val="000000"/>
                </a:solidFill>
                <a:latin typeface="Barlow"/>
                <a:ea typeface="Barlow"/>
                <a:cs typeface="Barlow"/>
                <a:sym typeface="Barlow"/>
                <a:hlinkClick r:id="rId3"/>
              </a:rPr>
              <a:t>www.aha.org/suicideprevention/health-care-workforce/suicide-prevention-guide</a:t>
            </a:r>
            <a:r>
              <a:rPr lang="en-US" sz="1200" b="0" i="1" u="none" strike="noStrike" cap="none" dirty="0">
                <a:solidFill>
                  <a:srgbClr val="000000"/>
                </a:solidFill>
                <a:latin typeface="Barlow"/>
                <a:ea typeface="Barlow"/>
                <a:cs typeface="Barlow"/>
                <a:sym typeface="Barlow"/>
              </a:rPr>
              <a:t> </a:t>
            </a:r>
            <a:endParaRPr sz="1200" b="0" i="0" u="none" strike="noStrike" cap="none" dirty="0">
              <a:solidFill>
                <a:srgbClr val="000000"/>
              </a:solidFill>
              <a:latin typeface="Arial"/>
              <a:ea typeface="Arial"/>
              <a:cs typeface="Arial"/>
              <a:sym typeface="Arial"/>
            </a:endParaRPr>
          </a:p>
        </p:txBody>
      </p:sp>
      <p:sp>
        <p:nvSpPr>
          <p:cNvPr id="352" name="Google Shape;352;p67"/>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353" name="Google Shape;353;p67"/>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6</a:t>
            </a:fld>
            <a:endParaRPr dirty="0"/>
          </a:p>
        </p:txBody>
      </p:sp>
      <p:pic>
        <p:nvPicPr>
          <p:cNvPr id="2" name="Google Shape;340;p40" descr="A group of people wearing masks&#10;&#10;Description automatically generated">
            <a:extLst>
              <a:ext uri="{FF2B5EF4-FFF2-40B4-BE49-F238E27FC236}">
                <a16:creationId xmlns:a16="http://schemas.microsoft.com/office/drawing/2014/main" id="{90C32A3B-EADC-5C43-D88C-025F3595E0C6}"/>
              </a:ext>
            </a:extLst>
          </p:cNvPr>
          <p:cNvPicPr preferRelativeResize="0"/>
          <p:nvPr/>
        </p:nvPicPr>
        <p:blipFill rotWithShape="1">
          <a:blip r:embed="rId4">
            <a:alphaModFix/>
          </a:blip>
          <a:srcRect t="16166"/>
          <a:stretch>
            <a:fillRect/>
          </a:stretch>
        </p:blipFill>
        <p:spPr>
          <a:xfrm>
            <a:off x="0" y="1334233"/>
            <a:ext cx="9144000" cy="27939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66"/>
          <p:cNvSpPr txBox="1">
            <a:spLocks noGrp="1"/>
          </p:cNvSpPr>
          <p:nvPr>
            <p:ph type="title"/>
          </p:nvPr>
        </p:nvSpPr>
        <p:spPr>
          <a:xfrm>
            <a:off x="447261" y="132346"/>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60606"/>
              <a:buFont typeface="Barlow"/>
              <a:buNone/>
            </a:pPr>
            <a:r>
              <a:rPr lang="en-US" dirty="0"/>
              <a:t>Administrative Burden is the </a:t>
            </a:r>
            <a:br>
              <a:rPr lang="en-US" dirty="0"/>
            </a:br>
            <a:r>
              <a:rPr lang="en-US" dirty="0"/>
              <a:t>#1 Driver of Burnout</a:t>
            </a:r>
            <a:endParaRPr dirty="0"/>
          </a:p>
        </p:txBody>
      </p:sp>
      <p:pic>
        <p:nvPicPr>
          <p:cNvPr id="338" name="Google Shape;338;p66"/>
          <p:cNvPicPr preferRelativeResize="0"/>
          <p:nvPr/>
        </p:nvPicPr>
        <p:blipFill rotWithShape="1">
          <a:blip r:embed="rId3">
            <a:alphaModFix/>
          </a:blip>
          <a:srcRect/>
          <a:stretch/>
        </p:blipFill>
        <p:spPr>
          <a:xfrm>
            <a:off x="1968276" y="1105999"/>
            <a:ext cx="5084536" cy="3460903"/>
          </a:xfrm>
          <a:prstGeom prst="rect">
            <a:avLst/>
          </a:prstGeom>
          <a:noFill/>
          <a:ln w="19050" cap="flat" cmpd="sng">
            <a:solidFill>
              <a:schemeClr val="dk2"/>
            </a:solidFill>
            <a:prstDash val="solid"/>
            <a:round/>
            <a:headEnd type="none" w="sm" len="sm"/>
            <a:tailEnd type="none" w="sm" len="sm"/>
          </a:ln>
        </p:spPr>
      </p:pic>
      <p:sp>
        <p:nvSpPr>
          <p:cNvPr id="339" name="Google Shape;339;p66"/>
          <p:cNvSpPr txBox="1"/>
          <p:nvPr/>
        </p:nvSpPr>
        <p:spPr>
          <a:xfrm>
            <a:off x="1421468" y="4566902"/>
            <a:ext cx="6178151"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1" u="none" strike="noStrike" cap="none" dirty="0">
                <a:solidFill>
                  <a:srgbClr val="333132"/>
                </a:solidFill>
                <a:latin typeface="Barlow"/>
                <a:ea typeface="Barlow"/>
                <a:cs typeface="Barlow"/>
                <a:sym typeface="Barlow"/>
              </a:rPr>
              <a:t>Medscape Physician Burnout &amp; Depression Report 2024: 'We Have Much Work to Do'</a:t>
            </a:r>
            <a:endParaRPr sz="800" b="0" i="0" u="none" strike="noStrike" cap="none" dirty="0">
              <a:solidFill>
                <a:srgbClr val="000000"/>
              </a:solidFill>
              <a:latin typeface="Arial"/>
              <a:ea typeface="Arial"/>
              <a:cs typeface="Arial"/>
              <a:sym typeface="Arial"/>
            </a:endParaRPr>
          </a:p>
        </p:txBody>
      </p:sp>
      <p:sp>
        <p:nvSpPr>
          <p:cNvPr id="340" name="Google Shape;340;p66"/>
          <p:cNvSpPr/>
          <p:nvPr/>
        </p:nvSpPr>
        <p:spPr>
          <a:xfrm>
            <a:off x="682166" y="1329338"/>
            <a:ext cx="1112598" cy="445674"/>
          </a:xfrm>
          <a:prstGeom prst="rightArrow">
            <a:avLst>
              <a:gd name="adj1" fmla="val 50000"/>
              <a:gd name="adj2" fmla="val 50000"/>
            </a:avLst>
          </a:prstGeom>
          <a:solidFill>
            <a:schemeClr val="dk2"/>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341" name="Google Shape;341;p66"/>
          <p:cNvSpPr/>
          <p:nvPr/>
        </p:nvSpPr>
        <p:spPr>
          <a:xfrm>
            <a:off x="770266" y="3670613"/>
            <a:ext cx="1112700" cy="445800"/>
          </a:xfrm>
          <a:prstGeom prst="rightArrow">
            <a:avLst>
              <a:gd name="adj1" fmla="val 50000"/>
              <a:gd name="adj2" fmla="val 50000"/>
            </a:avLst>
          </a:prstGeom>
          <a:solidFill>
            <a:schemeClr val="dk2"/>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342" name="Google Shape;342;p66"/>
          <p:cNvSpPr/>
          <p:nvPr/>
        </p:nvSpPr>
        <p:spPr>
          <a:xfrm>
            <a:off x="770266" y="3024313"/>
            <a:ext cx="1112700" cy="445800"/>
          </a:xfrm>
          <a:prstGeom prst="rightArrow">
            <a:avLst>
              <a:gd name="adj1" fmla="val 50000"/>
              <a:gd name="adj2" fmla="val 50000"/>
            </a:avLst>
          </a:prstGeom>
          <a:solidFill>
            <a:schemeClr val="dk2"/>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343" name="Google Shape;343;p66"/>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344" name="Google Shape;344;p6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7</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7"/>
          <p:cNvSpPr txBox="1">
            <a:spLocks noGrp="1"/>
          </p:cNvSpPr>
          <p:nvPr>
            <p:ph type="title"/>
          </p:nvPr>
        </p:nvSpPr>
        <p:spPr>
          <a:xfrm>
            <a:off x="447261" y="38901"/>
            <a:ext cx="7626696" cy="572341"/>
          </a:xfrm>
          <a:prstGeom prst="rect">
            <a:avLst/>
          </a:prstGeom>
          <a:noFill/>
          <a:ln>
            <a:noFill/>
          </a:ln>
        </p:spPr>
        <p:txBody>
          <a:bodyPr spcFirstLastPara="1" wrap="square" lIns="91425" tIns="91425" rIns="91425" bIns="91425" anchor="t" anchorCtr="0">
            <a:normAutofit fontScale="90000"/>
          </a:bodyPr>
          <a:lstStyle/>
          <a:p>
            <a:pPr lvl="0" algn="ctr">
              <a:buSzPct val="60606"/>
            </a:pPr>
            <a:r>
              <a:rPr lang="en-US" dirty="0"/>
              <a:t>Building a Thriving, Sustainable Workforce Where Health Workers Have the Support, Structures, and Culture they Need</a:t>
            </a:r>
            <a:endParaRPr dirty="0"/>
          </a:p>
        </p:txBody>
      </p:sp>
      <p:sp>
        <p:nvSpPr>
          <p:cNvPr id="329" name="Google Shape;329;p47"/>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1" i="0" u="none" strike="noStrike" cap="none">
                <a:solidFill>
                  <a:schemeClr val="bg1"/>
                </a:solidFill>
                <a:latin typeface="Arial"/>
                <a:ea typeface="Arial"/>
                <a:cs typeface="Arial"/>
                <a:sym typeface="Arial"/>
              </a:rPr>
              <a:t>8</a:t>
            </a:fld>
            <a:endParaRPr sz="900" b="1" i="0" u="none" strike="noStrike" cap="none" dirty="0">
              <a:solidFill>
                <a:schemeClr val="bg1"/>
              </a:solidFill>
              <a:latin typeface="Arial"/>
              <a:ea typeface="Arial"/>
              <a:cs typeface="Arial"/>
              <a:sym typeface="Arial"/>
            </a:endParaRPr>
          </a:p>
        </p:txBody>
      </p:sp>
      <p:sp>
        <p:nvSpPr>
          <p:cNvPr id="331" name="Google Shape;331;p47"/>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pic>
        <p:nvPicPr>
          <p:cNvPr id="3" name="Picture 2" descr="A diagram of a diagram&#10;&#10;AI-generated content may be incorrect.">
            <a:extLst>
              <a:ext uri="{FF2B5EF4-FFF2-40B4-BE49-F238E27FC236}">
                <a16:creationId xmlns:a16="http://schemas.microsoft.com/office/drawing/2014/main" id="{8ABDFD65-B160-169A-0114-C2E477A0E76A}"/>
              </a:ext>
            </a:extLst>
          </p:cNvPr>
          <p:cNvPicPr>
            <a:picLocks noChangeAspect="1"/>
          </p:cNvPicPr>
          <p:nvPr/>
        </p:nvPicPr>
        <p:blipFill>
          <a:blip r:embed="rId3"/>
          <a:srcRect l="10009" t="5154" r="13209" b="4430"/>
          <a:stretch>
            <a:fillRect/>
          </a:stretch>
        </p:blipFill>
        <p:spPr>
          <a:xfrm>
            <a:off x="2048236" y="1384577"/>
            <a:ext cx="5047528" cy="33433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
          <p:cNvSpPr txBox="1">
            <a:spLocks noGrp="1"/>
          </p:cNvSpPr>
          <p:nvPr>
            <p:ph type="title"/>
          </p:nvPr>
        </p:nvSpPr>
        <p:spPr>
          <a:xfrm>
            <a:off x="447261" y="142920"/>
            <a:ext cx="7626696" cy="57234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2"/>
              </a:buClr>
              <a:buSzPct val="100000"/>
              <a:buFont typeface="Barlow"/>
              <a:buNone/>
            </a:pPr>
            <a:r>
              <a:rPr lang="en-US" dirty="0"/>
              <a:t>Putting our Healthcare Workforces’ </a:t>
            </a:r>
            <a:br>
              <a:rPr lang="en-US" dirty="0"/>
            </a:br>
            <a:r>
              <a:rPr lang="en-US" dirty="0"/>
              <a:t>Wellbeing First</a:t>
            </a:r>
            <a:endParaRPr dirty="0"/>
          </a:p>
        </p:txBody>
      </p:sp>
      <p:sp>
        <p:nvSpPr>
          <p:cNvPr id="359" name="Google Shape;359;p6"/>
          <p:cNvSpPr txBox="1">
            <a:spLocks noGrp="1"/>
          </p:cNvSpPr>
          <p:nvPr>
            <p:ph type="ftr" idx="11"/>
          </p:nvPr>
        </p:nvSpPr>
        <p:spPr>
          <a:xfrm>
            <a:off x="769831" y="4836271"/>
            <a:ext cx="308610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Dr. Lorna Breen Foundation</a:t>
            </a:r>
            <a:endParaRPr dirty="0"/>
          </a:p>
        </p:txBody>
      </p:sp>
      <p:sp>
        <p:nvSpPr>
          <p:cNvPr id="360" name="Google Shape;360;p6"/>
          <p:cNvSpPr txBox="1">
            <a:spLocks noGrp="1"/>
          </p:cNvSpPr>
          <p:nvPr>
            <p:ph type="sldNum" idx="12"/>
          </p:nvPr>
        </p:nvSpPr>
        <p:spPr>
          <a:xfrm>
            <a:off x="447261" y="4836271"/>
            <a:ext cx="322570"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9</a:t>
            </a:fld>
            <a:endParaRPr dirty="0"/>
          </a:p>
        </p:txBody>
      </p:sp>
      <p:sp>
        <p:nvSpPr>
          <p:cNvPr id="361" name="Google Shape;361;p6"/>
          <p:cNvSpPr txBox="1">
            <a:spLocks noGrp="1"/>
          </p:cNvSpPr>
          <p:nvPr>
            <p:ph type="body" idx="1"/>
          </p:nvPr>
        </p:nvSpPr>
        <p:spPr>
          <a:xfrm>
            <a:off x="447261" y="1106905"/>
            <a:ext cx="8249478" cy="3421694"/>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SzPts val="2000"/>
              <a:buNone/>
            </a:pPr>
            <a:r>
              <a:rPr lang="en-US" dirty="0"/>
              <a:t>As the leading nonprofit exclusively focused on health worker wellbeing and mental health, we: </a:t>
            </a:r>
            <a:endParaRPr dirty="0"/>
          </a:p>
        </p:txBody>
      </p:sp>
      <p:grpSp>
        <p:nvGrpSpPr>
          <p:cNvPr id="362" name="Google Shape;362;p6"/>
          <p:cNvGrpSpPr/>
          <p:nvPr/>
        </p:nvGrpSpPr>
        <p:grpSpPr>
          <a:xfrm>
            <a:off x="6583238" y="2131952"/>
            <a:ext cx="1371600" cy="1371600"/>
            <a:chOff x="608546" y="3067395"/>
            <a:chExt cx="1371600" cy="1371600"/>
          </a:xfrm>
        </p:grpSpPr>
        <p:sp>
          <p:nvSpPr>
            <p:cNvPr id="363" name="Google Shape;363;p6"/>
            <p:cNvSpPr/>
            <p:nvPr/>
          </p:nvSpPr>
          <p:spPr>
            <a:xfrm>
              <a:off x="608546" y="3067395"/>
              <a:ext cx="1371600" cy="1371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364" name="Google Shape;364;p6" descr="A blue line drawing of two hands holding a puzzle piece&#10;&#10;Description automatically generated"/>
            <p:cNvPicPr preferRelativeResize="0"/>
            <p:nvPr/>
          </p:nvPicPr>
          <p:blipFill rotWithShape="1">
            <a:blip r:embed="rId3">
              <a:alphaModFix/>
            </a:blip>
            <a:srcRect/>
            <a:stretch/>
          </p:blipFill>
          <p:spPr>
            <a:xfrm>
              <a:off x="799251" y="3250275"/>
              <a:ext cx="990189" cy="1005840"/>
            </a:xfrm>
            <a:prstGeom prst="rect">
              <a:avLst/>
            </a:prstGeom>
            <a:noFill/>
            <a:ln>
              <a:noFill/>
            </a:ln>
          </p:spPr>
        </p:pic>
      </p:grpSp>
      <p:grpSp>
        <p:nvGrpSpPr>
          <p:cNvPr id="365" name="Google Shape;365;p6"/>
          <p:cNvGrpSpPr/>
          <p:nvPr/>
        </p:nvGrpSpPr>
        <p:grpSpPr>
          <a:xfrm>
            <a:off x="1189162" y="2135189"/>
            <a:ext cx="1371600" cy="1371600"/>
            <a:chOff x="3766107" y="3174542"/>
            <a:chExt cx="1371600" cy="1371600"/>
          </a:xfrm>
        </p:grpSpPr>
        <p:sp>
          <p:nvSpPr>
            <p:cNvPr id="366" name="Google Shape;366;p6"/>
            <p:cNvSpPr/>
            <p:nvPr/>
          </p:nvSpPr>
          <p:spPr>
            <a:xfrm>
              <a:off x="3766107" y="3174542"/>
              <a:ext cx="1371600" cy="1371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367" name="Google Shape;367;p6" descr="A blue line drawing of a rocket&#10;&#10;Description automatically generated"/>
            <p:cNvPicPr preferRelativeResize="0"/>
            <p:nvPr/>
          </p:nvPicPr>
          <p:blipFill rotWithShape="1">
            <a:blip r:embed="rId4">
              <a:alphaModFix/>
            </a:blip>
            <a:srcRect/>
            <a:stretch/>
          </p:blipFill>
          <p:spPr>
            <a:xfrm>
              <a:off x="4078087" y="3403142"/>
              <a:ext cx="747639" cy="914400"/>
            </a:xfrm>
            <a:prstGeom prst="rect">
              <a:avLst/>
            </a:prstGeom>
            <a:noFill/>
            <a:ln>
              <a:noFill/>
            </a:ln>
          </p:spPr>
        </p:pic>
      </p:grpSp>
      <p:grpSp>
        <p:nvGrpSpPr>
          <p:cNvPr id="368" name="Google Shape;368;p6"/>
          <p:cNvGrpSpPr/>
          <p:nvPr/>
        </p:nvGrpSpPr>
        <p:grpSpPr>
          <a:xfrm>
            <a:off x="3886200" y="2131952"/>
            <a:ext cx="1371600" cy="1371600"/>
            <a:chOff x="6237868" y="3162074"/>
            <a:chExt cx="1371600" cy="1371600"/>
          </a:xfrm>
        </p:grpSpPr>
        <p:sp>
          <p:nvSpPr>
            <p:cNvPr id="369" name="Google Shape;369;p6"/>
            <p:cNvSpPr/>
            <p:nvPr/>
          </p:nvSpPr>
          <p:spPr>
            <a:xfrm>
              <a:off x="6237868" y="3162074"/>
              <a:ext cx="1371600" cy="1371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370" name="Google Shape;370;p6" descr="A blue and black megaphone&#10;&#10;Description automatically generated"/>
            <p:cNvPicPr preferRelativeResize="0"/>
            <p:nvPr/>
          </p:nvPicPr>
          <p:blipFill rotWithShape="1">
            <a:blip r:embed="rId5">
              <a:alphaModFix/>
            </a:blip>
            <a:srcRect/>
            <a:stretch/>
          </p:blipFill>
          <p:spPr>
            <a:xfrm>
              <a:off x="6399911" y="3341715"/>
              <a:ext cx="1047513" cy="914400"/>
            </a:xfrm>
            <a:prstGeom prst="rect">
              <a:avLst/>
            </a:prstGeom>
            <a:noFill/>
            <a:ln>
              <a:noFill/>
            </a:ln>
          </p:spPr>
        </p:pic>
      </p:grpSp>
      <p:sp>
        <p:nvSpPr>
          <p:cNvPr id="371" name="Google Shape;371;p6"/>
          <p:cNvSpPr txBox="1"/>
          <p:nvPr/>
        </p:nvSpPr>
        <p:spPr>
          <a:xfrm>
            <a:off x="559076" y="3503552"/>
            <a:ext cx="260073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Barlow"/>
                <a:ea typeface="Barlow"/>
                <a:cs typeface="Barlow"/>
                <a:sym typeface="Barlow"/>
              </a:rPr>
              <a:t>Accelerate Solutions</a:t>
            </a:r>
            <a:endParaRPr sz="2400" b="0" i="0" u="none" strike="noStrike" cap="none" dirty="0">
              <a:solidFill>
                <a:schemeClr val="accent1"/>
              </a:solidFill>
              <a:latin typeface="Arial"/>
              <a:ea typeface="Arial"/>
              <a:cs typeface="Arial"/>
              <a:sym typeface="Arial"/>
            </a:endParaRPr>
          </a:p>
        </p:txBody>
      </p:sp>
      <p:sp>
        <p:nvSpPr>
          <p:cNvPr id="372" name="Google Shape;372;p6"/>
          <p:cNvSpPr txBox="1"/>
          <p:nvPr/>
        </p:nvSpPr>
        <p:spPr>
          <a:xfrm>
            <a:off x="3271629" y="3523152"/>
            <a:ext cx="260073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Barlow"/>
                <a:ea typeface="Barlow"/>
                <a:cs typeface="Barlow"/>
                <a:sym typeface="Barlow"/>
              </a:rPr>
              <a:t>Advocate for Health Workers</a:t>
            </a:r>
            <a:endParaRPr sz="2400" b="0" i="0" u="none" strike="noStrike" cap="none" dirty="0">
              <a:solidFill>
                <a:schemeClr val="accent1"/>
              </a:solidFill>
              <a:latin typeface="Arial"/>
              <a:ea typeface="Arial"/>
              <a:cs typeface="Arial"/>
              <a:sym typeface="Arial"/>
            </a:endParaRPr>
          </a:p>
        </p:txBody>
      </p:sp>
      <p:sp>
        <p:nvSpPr>
          <p:cNvPr id="373" name="Google Shape;373;p6"/>
          <p:cNvSpPr txBox="1"/>
          <p:nvPr/>
        </p:nvSpPr>
        <p:spPr>
          <a:xfrm>
            <a:off x="5968670" y="3487581"/>
            <a:ext cx="260073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Barlow"/>
                <a:ea typeface="Barlow"/>
                <a:cs typeface="Barlow"/>
                <a:sym typeface="Barlow"/>
              </a:rPr>
              <a:t>Advance Collaboration</a:t>
            </a:r>
            <a:endParaRPr sz="2400" b="0" i="0" u="none" strike="noStrike" cap="none" dirty="0">
              <a:solidFill>
                <a:schemeClr val="accen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DLBHF">
      <a:dk1>
        <a:srgbClr val="000000"/>
      </a:dk1>
      <a:lt1>
        <a:srgbClr val="FFFFFF"/>
      </a:lt1>
      <a:dk2>
        <a:srgbClr val="F0483D"/>
      </a:dk2>
      <a:lt2>
        <a:srgbClr val="FAAB5F"/>
      </a:lt2>
      <a:accent1>
        <a:srgbClr val="152745"/>
      </a:accent1>
      <a:accent2>
        <a:srgbClr val="4C4C4C"/>
      </a:accent2>
      <a:accent3>
        <a:srgbClr val="FFE6CF"/>
      </a:accent3>
      <a:accent4>
        <a:srgbClr val="FFF4EC"/>
      </a:accent4>
      <a:accent5>
        <a:srgbClr val="FFE6CF"/>
      </a:accent5>
      <a:accent6>
        <a:srgbClr val="DBDBDB"/>
      </a:accent6>
      <a:hlink>
        <a:srgbClr val="F0483D"/>
      </a:hlink>
      <a:folHlink>
        <a:srgbClr val="1527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DLBHF">
      <a:dk1>
        <a:srgbClr val="000000"/>
      </a:dk1>
      <a:lt1>
        <a:srgbClr val="FFFFFF"/>
      </a:lt1>
      <a:dk2>
        <a:srgbClr val="F0483D"/>
      </a:dk2>
      <a:lt2>
        <a:srgbClr val="FAAB5F"/>
      </a:lt2>
      <a:accent1>
        <a:srgbClr val="152745"/>
      </a:accent1>
      <a:accent2>
        <a:srgbClr val="4C4C4C"/>
      </a:accent2>
      <a:accent3>
        <a:srgbClr val="FFE6CF"/>
      </a:accent3>
      <a:accent4>
        <a:srgbClr val="FFF4EC"/>
      </a:accent4>
      <a:accent5>
        <a:srgbClr val="FFE6CF"/>
      </a:accent5>
      <a:accent6>
        <a:srgbClr val="DBDBDB"/>
      </a:accent6>
      <a:hlink>
        <a:srgbClr val="F0483D"/>
      </a:hlink>
      <a:folHlink>
        <a:srgbClr val="1527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DLBHF">
      <a:dk1>
        <a:srgbClr val="000000"/>
      </a:dk1>
      <a:lt1>
        <a:srgbClr val="FFFFFF"/>
      </a:lt1>
      <a:dk2>
        <a:srgbClr val="F0483D"/>
      </a:dk2>
      <a:lt2>
        <a:srgbClr val="FAAB5F"/>
      </a:lt2>
      <a:accent1>
        <a:srgbClr val="152745"/>
      </a:accent1>
      <a:accent2>
        <a:srgbClr val="4C4C4C"/>
      </a:accent2>
      <a:accent3>
        <a:srgbClr val="FFE6CF"/>
      </a:accent3>
      <a:accent4>
        <a:srgbClr val="FFF4EC"/>
      </a:accent4>
      <a:accent5>
        <a:srgbClr val="FFE6CF"/>
      </a:accent5>
      <a:accent6>
        <a:srgbClr val="DBDBDB"/>
      </a:accent6>
      <a:hlink>
        <a:srgbClr val="F0483D"/>
      </a:hlink>
      <a:folHlink>
        <a:srgbClr val="1527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4172</Words>
  <Application>Microsoft Macintosh PowerPoint</Application>
  <PresentationFormat>On-screen Show (16:9)</PresentationFormat>
  <Paragraphs>350</Paragraphs>
  <Slides>45</Slides>
  <Notes>39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45</vt:i4>
      </vt:variant>
    </vt:vector>
  </HeadingPairs>
  <TitlesOfParts>
    <vt:vector size="53" baseType="lpstr">
      <vt:lpstr>Arial</vt:lpstr>
      <vt:lpstr>Barlow Medium</vt:lpstr>
      <vt:lpstr>Calibri</vt:lpstr>
      <vt:lpstr>Barlow</vt:lpstr>
      <vt:lpstr>Trebuchet MS</vt:lpstr>
      <vt:lpstr>Office Theme</vt:lpstr>
      <vt:lpstr>1_Office Theme</vt:lpstr>
      <vt:lpstr>2_Office Theme</vt:lpstr>
      <vt:lpstr>The Systemic Crisis: Reporting and Humanizing the Realities of Health Workers’ Mental Health</vt:lpstr>
      <vt:lpstr>Wellbeing First for Healthcare</vt:lpstr>
      <vt:lpstr>Why We Protect Health Workers’ Professional Wellbeing and Mental Health</vt:lpstr>
      <vt:lpstr>‘A Letter to my Abuser’ “Ever since I was young, I expressed interest in healthcare and becoming a nurse, so I began my study. I gave my heart. My body, and my mind to you; dedicated long hours and days and gave you all my all. I have cried with patients, with their families, and for them. I held their hands, and they held mine as I moved forward in my nursing career….  I no longer feel like you care about me or the people you say you serve...when we dare to think we are finally going to get the love and support we deserve, we get a pizza party and free pens for the “healthcare heroes”...   I so desperately want to continue to help people, but I cannot stay in this abusive relationship…  Each day, you ask me to do more with less.” </vt:lpstr>
      <vt:lpstr>Why We Protect Health Workers’ Professional Wellbeing and Mental Health</vt:lpstr>
      <vt:lpstr>3 Primary Drivers of Suicide in the Healthcare Workforce</vt:lpstr>
      <vt:lpstr>Administrative Burden is the  #1 Driver of Burnout</vt:lpstr>
      <vt:lpstr>Building a Thriving, Sustainable Workforce Where Health Workers Have the Support, Structures, and Culture they Need</vt:lpstr>
      <vt:lpstr>Putting our Healthcare Workforces’  Wellbeing First</vt:lpstr>
      <vt:lpstr>Our Collaborators</vt:lpstr>
      <vt:lpstr>Our Collaborators Our Ambassador Community brings individuals together to harness our collective strength and make a lasting impact for our healthcare workforces’ mental health and wellbeing.  </vt:lpstr>
      <vt:lpstr>March 18, 2022</vt:lpstr>
      <vt:lpstr>Programs Created by the Lorna Breen Act</vt:lpstr>
      <vt:lpstr>National Framework </vt:lpstr>
      <vt:lpstr>Strategies: Creating Better Working &amp; Learning Environments </vt:lpstr>
      <vt:lpstr>Strategies In Action Across 24 States</vt:lpstr>
      <vt:lpstr>GAO Report </vt:lpstr>
      <vt:lpstr>Innovative Education &amp; Training Program</vt:lpstr>
      <vt:lpstr>Using the Impact Wellbeing Guide</vt:lpstr>
      <vt:lpstr>PowerPoint Presentation</vt:lpstr>
      <vt:lpstr>Is An Organization Building a Thriving, Sustainable Workforce? </vt:lpstr>
      <vt:lpstr>The Breen Scale ™ Assessing Organizational Wellbeing</vt:lpstr>
      <vt:lpstr>Caring for Caregivers (C4C)</vt:lpstr>
      <vt:lpstr>Our C4C Communities</vt:lpstr>
      <vt:lpstr>Caring for Virginia’s Caregivers</vt:lpstr>
      <vt:lpstr>PowerPoint Presentation</vt:lpstr>
      <vt:lpstr>Caring for Virginia’s Caregivers</vt:lpstr>
      <vt:lpstr>PowerPoint Presentation</vt:lpstr>
      <vt:lpstr>Be ALL IN for Health Workers Mental Health</vt:lpstr>
      <vt:lpstr>Let’s Eliminate Systemic Barriers to  Mental Health Care for Health Workers</vt:lpstr>
      <vt:lpstr>Be ALL IN for Health Workers’ Mental Health</vt:lpstr>
      <vt:lpstr>PowerPoint Presentation</vt:lpstr>
      <vt:lpstr>Be ALL IN for Health Workers Mental Health</vt:lpstr>
      <vt:lpstr>PowerPoint Presentation</vt:lpstr>
      <vt:lpstr>Wellbeing First Champions for Medical Licensing</vt:lpstr>
      <vt:lpstr>Wellbeing First Champions for Pharmacy Licensing</vt:lpstr>
      <vt:lpstr>Wellbeing First Champions for Nurse Licensing</vt:lpstr>
      <vt:lpstr>Wellbeing First Champions for Dental Licensing</vt:lpstr>
      <vt:lpstr>Wellbeing First Champions for Credentialing</vt:lpstr>
      <vt:lpstr>Covering  Health Workers’ Mental Health</vt:lpstr>
      <vt:lpstr>Change the Culture of Silence</vt:lpstr>
      <vt:lpstr>Investigate Regulators</vt:lpstr>
      <vt:lpstr>Spotlight Local Impact</vt:lpstr>
      <vt:lpstr>Dive Deeper into Rural America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Kelsey Jones</dc:creator>
  <cp:lastModifiedBy>Rachel Jones</cp:lastModifiedBy>
  <cp:revision>3</cp:revision>
  <dcterms:created xsi:type="dcterms:W3CDTF">2024-05-14T17:55:58Z</dcterms:created>
  <dcterms:modified xsi:type="dcterms:W3CDTF">2026-05-13T17:58:12Z</dcterms:modified>
</cp:coreProperties>
</file>