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5143500" cy="9144000"/>
  <p:embeddedFontLst>
    <p:embeddedFont>
      <p:font typeface="Inter"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41" d="100"/>
          <a:sy n="141" d="100"/>
        </p:scale>
        <p:origin x="66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10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mailto:cvenable@smiletherapyservices.com"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Text 0"/>
          <p:cNvSpPr/>
          <p:nvPr/>
        </p:nvSpPr>
        <p:spPr>
          <a:xfrm>
            <a:off x="326786" y="1717625"/>
            <a:ext cx="3544119" cy="442987"/>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Inter Bold" pitchFamily="34" charset="0"/>
                <a:ea typeface="Inter Bold" pitchFamily="34" charset="-122"/>
                <a:cs typeface="Inter Bold" pitchFamily="34" charset="-120"/>
              </a:rPr>
              <a:t>The Mental Wellness Gap</a:t>
            </a:r>
            <a:endParaRPr lang="en-US" sz="2750" dirty="0"/>
          </a:p>
        </p:txBody>
      </p:sp>
      <p:sp>
        <p:nvSpPr>
          <p:cNvPr id="4" name="Text 1"/>
          <p:cNvSpPr/>
          <p:nvPr/>
        </p:nvSpPr>
        <p:spPr>
          <a:xfrm>
            <a:off x="421613" y="2592958"/>
            <a:ext cx="4722763" cy="453628"/>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What Good Employee Mental Health Looks Like, Who's Getting It Right, and the Stories That Need to Be Told</a:t>
            </a:r>
            <a:endParaRPr lang="en-US" sz="1100" dirty="0"/>
          </a:p>
        </p:txBody>
      </p:sp>
      <p:sp>
        <p:nvSpPr>
          <p:cNvPr id="5" name="Text 2"/>
          <p:cNvSpPr/>
          <p:nvPr/>
        </p:nvSpPr>
        <p:spPr>
          <a:xfrm>
            <a:off x="496119" y="2706365"/>
            <a:ext cx="4722763" cy="226814"/>
          </a:xfrm>
          <a:prstGeom prst="rect">
            <a:avLst/>
          </a:prstGeom>
          <a:noFill/>
          <a:ln/>
        </p:spPr>
        <p:txBody>
          <a:bodyPr wrap="none" lIns="0" tIns="0" rIns="0" bIns="0" rtlCol="0" anchor="t"/>
          <a:lstStyle/>
          <a:p>
            <a:pPr marL="0" indent="0" algn="l">
              <a:lnSpc>
                <a:spcPts val="1750"/>
              </a:lnSpc>
              <a:buNone/>
            </a:pPr>
            <a:endParaRPr lang="en-US" sz="1100" dirty="0"/>
          </a:p>
        </p:txBody>
      </p:sp>
      <p:sp>
        <p:nvSpPr>
          <p:cNvPr id="6" name="Text 3"/>
          <p:cNvSpPr/>
          <p:nvPr/>
        </p:nvSpPr>
        <p:spPr>
          <a:xfrm>
            <a:off x="496119" y="3092648"/>
            <a:ext cx="4722763" cy="226814"/>
          </a:xfrm>
          <a:prstGeom prst="rect">
            <a:avLst/>
          </a:prstGeom>
          <a:noFill/>
          <a:ln/>
        </p:spPr>
        <p:txBody>
          <a:bodyPr wrap="none" lIns="0" tIns="0" rIns="0" bIns="0" rtlCol="0" anchor="t"/>
          <a:lstStyle/>
          <a:p>
            <a:pPr marL="0" indent="0" algn="l">
              <a:lnSpc>
                <a:spcPts val="1750"/>
              </a:lnSpc>
              <a:buNone/>
            </a:pPr>
            <a:endParaRPr lang="en-US" sz="1100" dirty="0"/>
          </a:p>
        </p:txBody>
      </p:sp>
      <p:sp>
        <p:nvSpPr>
          <p:cNvPr id="7" name="Text 4"/>
          <p:cNvSpPr/>
          <p:nvPr/>
        </p:nvSpPr>
        <p:spPr>
          <a:xfrm>
            <a:off x="326786" y="3716731"/>
            <a:ext cx="4722763" cy="226814"/>
          </a:xfrm>
          <a:prstGeom prst="rect">
            <a:avLst/>
          </a:prstGeom>
          <a:noFill/>
          <a:ln/>
        </p:spPr>
        <p:txBody>
          <a:bodyPr wrap="none" lIns="0" tIns="0" rIns="0" bIns="0" rtlCol="0" anchor="t"/>
          <a:lstStyle/>
          <a:p>
            <a:pPr marL="0" indent="0" algn="l">
              <a:lnSpc>
                <a:spcPts val="1750"/>
              </a:lnSpc>
              <a:buNone/>
            </a:pPr>
            <a:r>
              <a:rPr lang="en-US" sz="1100" b="1" dirty="0">
                <a:solidFill>
                  <a:srgbClr val="272525"/>
                </a:solidFill>
                <a:latin typeface="Inter" pitchFamily="34" charset="0"/>
                <a:ea typeface="Inter" pitchFamily="34" charset="-122"/>
                <a:cs typeface="Inter" pitchFamily="34" charset="-120"/>
              </a:rPr>
              <a:t>Christi Venable, LPC, LCPC, NCC</a:t>
            </a:r>
            <a:r>
              <a:rPr lang="en-US" sz="1100" dirty="0">
                <a:solidFill>
                  <a:srgbClr val="272525"/>
                </a:solidFill>
                <a:latin typeface="Inter" pitchFamily="34" charset="0"/>
                <a:ea typeface="Inter" pitchFamily="34" charset="-122"/>
                <a:cs typeface="Inter" pitchFamily="34" charset="-120"/>
              </a:rPr>
              <a:t> | CEO, SMILE Therapy Services LLC</a:t>
            </a:r>
            <a:endParaRPr lang="en-US" sz="1100" dirty="0"/>
          </a:p>
        </p:txBody>
      </p:sp>
      <p:pic>
        <p:nvPicPr>
          <p:cNvPr id="8" name="Picture 7" descr="A black and orange text&#10;&#10;AI-generated content may be incorrect.">
            <a:extLst>
              <a:ext uri="{FF2B5EF4-FFF2-40B4-BE49-F238E27FC236}">
                <a16:creationId xmlns:a16="http://schemas.microsoft.com/office/drawing/2014/main" id="{AE7CB508-DD8C-35F2-3E30-7631A934AFCA}"/>
              </a:ext>
            </a:extLst>
          </p:cNvPr>
          <p:cNvPicPr>
            <a:picLocks noChangeAspect="1"/>
          </p:cNvPicPr>
          <p:nvPr/>
        </p:nvPicPr>
        <p:blipFill>
          <a:blip r:embed="rId4"/>
          <a:stretch>
            <a:fillRect/>
          </a:stretch>
        </p:blipFill>
        <p:spPr>
          <a:xfrm>
            <a:off x="215039" y="241338"/>
            <a:ext cx="4260983" cy="10439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96119" y="960313"/>
            <a:ext cx="7034808" cy="442987"/>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Inter Bold" pitchFamily="34" charset="0"/>
                <a:ea typeface="Inter Bold" pitchFamily="34" charset="-122"/>
                <a:cs typeface="Inter Bold" pitchFamily="34" charset="-120"/>
              </a:rPr>
              <a:t>Red Flags &amp; Green Flags When Reporting</a:t>
            </a:r>
            <a:endParaRPr lang="en-US" sz="2750" dirty="0"/>
          </a:p>
        </p:txBody>
      </p:sp>
      <p:sp>
        <p:nvSpPr>
          <p:cNvPr id="3" name="Text 1"/>
          <p:cNvSpPr/>
          <p:nvPr/>
        </p:nvSpPr>
        <p:spPr>
          <a:xfrm>
            <a:off x="496119" y="1757660"/>
            <a:ext cx="2545779" cy="221456"/>
          </a:xfrm>
          <a:prstGeom prst="rect">
            <a:avLst/>
          </a:prstGeom>
          <a:noFill/>
          <a:ln/>
        </p:spPr>
        <p:txBody>
          <a:bodyPr wrap="none" lIns="0" tIns="0" rIns="0" bIns="0" rtlCol="0" anchor="t"/>
          <a:lstStyle/>
          <a:p>
            <a:pPr marL="0" indent="0" algn="l">
              <a:lnSpc>
                <a:spcPts val="1700"/>
              </a:lnSpc>
              <a:buNone/>
            </a:pPr>
            <a:r>
              <a:rPr lang="en-US" sz="1350" b="1" dirty="0">
                <a:solidFill>
                  <a:srgbClr val="000000"/>
                </a:solidFill>
                <a:latin typeface="Inter Bold" pitchFamily="34" charset="0"/>
                <a:ea typeface="Inter Bold" pitchFamily="34" charset="-122"/>
                <a:cs typeface="Inter Bold" pitchFamily="34" charset="-120"/>
              </a:rPr>
              <a:t>🚩 Red Flags When Reporting</a:t>
            </a:r>
            <a:endParaRPr lang="en-US" sz="1350" dirty="0"/>
          </a:p>
        </p:txBody>
      </p:sp>
      <p:sp>
        <p:nvSpPr>
          <p:cNvPr id="4" name="Text 2"/>
          <p:cNvSpPr/>
          <p:nvPr/>
        </p:nvSpPr>
        <p:spPr>
          <a:xfrm>
            <a:off x="496119" y="2120875"/>
            <a:ext cx="3902943" cy="1559123"/>
          </a:xfrm>
          <a:prstGeom prst="rect">
            <a:avLst/>
          </a:prstGeom>
          <a:noFill/>
          <a:ln/>
        </p:spPr>
        <p:txBody>
          <a:bodyPr wrap="square" lIns="0" tIns="0" rIns="0" bIns="0" rtlCol="0" anchor="t"/>
          <a:lstStyle/>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Programs launched only during Mental Health Awareness Month</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EAP session limits of 6 or fewer</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No manager training on mental health response</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Benefits described in jargon employees can't navigate</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Zero data on utilization or outcomes</a:t>
            </a:r>
            <a:endParaRPr lang="en-US" sz="1100" dirty="0"/>
          </a:p>
        </p:txBody>
      </p:sp>
      <p:sp>
        <p:nvSpPr>
          <p:cNvPr id="5" name="Text 3"/>
          <p:cNvSpPr/>
          <p:nvPr/>
        </p:nvSpPr>
        <p:spPr>
          <a:xfrm>
            <a:off x="4749701" y="1757660"/>
            <a:ext cx="2736503" cy="221456"/>
          </a:xfrm>
          <a:prstGeom prst="rect">
            <a:avLst/>
          </a:prstGeom>
          <a:noFill/>
          <a:ln/>
        </p:spPr>
        <p:txBody>
          <a:bodyPr wrap="none" lIns="0" tIns="0" rIns="0" bIns="0" rtlCol="0" anchor="t"/>
          <a:lstStyle/>
          <a:p>
            <a:pPr marL="0" indent="0" algn="l">
              <a:lnSpc>
                <a:spcPts val="1700"/>
              </a:lnSpc>
              <a:buNone/>
            </a:pPr>
            <a:r>
              <a:rPr lang="en-US" sz="1350" b="1" dirty="0">
                <a:solidFill>
                  <a:srgbClr val="000000"/>
                </a:solidFill>
                <a:latin typeface="Inter Bold" pitchFamily="34" charset="0"/>
                <a:ea typeface="Inter Bold" pitchFamily="34" charset="-122"/>
                <a:cs typeface="Inter Bold" pitchFamily="34" charset="-120"/>
              </a:rPr>
              <a:t>✅ Green Flags When Reporting</a:t>
            </a:r>
            <a:endParaRPr lang="en-US" sz="1350" dirty="0"/>
          </a:p>
        </p:txBody>
      </p:sp>
      <p:sp>
        <p:nvSpPr>
          <p:cNvPr id="6" name="Text 4"/>
          <p:cNvSpPr/>
          <p:nvPr/>
        </p:nvSpPr>
        <p:spPr>
          <a:xfrm>
            <a:off x="4749701" y="2120875"/>
            <a:ext cx="3902943" cy="2012752"/>
          </a:xfrm>
          <a:prstGeom prst="rect">
            <a:avLst/>
          </a:prstGeom>
          <a:noFill/>
          <a:ln/>
        </p:spPr>
        <p:txBody>
          <a:bodyPr wrap="square" lIns="0" tIns="0" rIns="0" bIns="0" rtlCol="0" anchor="t"/>
          <a:lstStyle/>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Leadership publicly models help-seeking behavior</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Therapy access with no session caps or minimal cost barriers</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Dedicated mental health days — not lumped into PTO</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Regular employee surveys with published results and action plans</a:t>
            </a:r>
            <a:endParaRPr lang="en-US" sz="1100" dirty="0"/>
          </a:p>
          <a:p>
            <a:pPr marL="342900" indent="-342900" algn="l">
              <a:lnSpc>
                <a:spcPts val="1750"/>
              </a:lnSpc>
              <a:buSzPct val="100000"/>
              <a:buChar char="•"/>
            </a:pPr>
            <a:r>
              <a:rPr lang="en-US" sz="1100" dirty="0">
                <a:solidFill>
                  <a:srgbClr val="272525"/>
                </a:solidFill>
                <a:latin typeface="Inter" pitchFamily="34" charset="0"/>
                <a:ea typeface="Inter" pitchFamily="34" charset="-122"/>
                <a:cs typeface="Inter" pitchFamily="34" charset="-120"/>
              </a:rPr>
              <a:t>Third-party wellness audits and accountability structures</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6119" y="511001"/>
            <a:ext cx="4006379" cy="287982"/>
          </a:xfrm>
          <a:prstGeom prst="rect">
            <a:avLst/>
          </a:prstGeom>
          <a:noFill/>
          <a:ln/>
        </p:spPr>
        <p:txBody>
          <a:bodyPr wrap="none" lIns="0" tIns="0" rIns="0" bIns="0" rtlCol="0" anchor="t"/>
          <a:lstStyle/>
          <a:p>
            <a:pPr marL="0" indent="0" algn="l">
              <a:lnSpc>
                <a:spcPts val="2250"/>
              </a:lnSpc>
              <a:buNone/>
            </a:pPr>
            <a:r>
              <a:rPr lang="en-US" sz="1800" b="1" dirty="0">
                <a:solidFill>
                  <a:srgbClr val="000000"/>
                </a:solidFill>
                <a:latin typeface="Inter Bold" pitchFamily="34" charset="0"/>
                <a:ea typeface="Inter Bold" pitchFamily="34" charset="-122"/>
                <a:cs typeface="Inter Bold" pitchFamily="34" charset="-120"/>
              </a:rPr>
              <a:t>Sourcing Your Story: Where to Look</a:t>
            </a:r>
            <a:endParaRPr lang="en-US" sz="1800" dirty="0"/>
          </a:p>
        </p:txBody>
      </p:sp>
      <p:sp>
        <p:nvSpPr>
          <p:cNvPr id="3" name="Text 1"/>
          <p:cNvSpPr/>
          <p:nvPr/>
        </p:nvSpPr>
        <p:spPr>
          <a:xfrm>
            <a:off x="496119" y="918716"/>
            <a:ext cx="8151763" cy="152028"/>
          </a:xfrm>
          <a:prstGeom prst="rect">
            <a:avLst/>
          </a:prstGeom>
          <a:noFill/>
          <a:ln/>
        </p:spPr>
        <p:txBody>
          <a:bodyPr wrap="none" lIns="0" tIns="0" rIns="0" bIns="0" rtlCol="0" anchor="t"/>
          <a:lstStyle/>
          <a:p>
            <a:pPr marL="0" indent="0" algn="l">
              <a:lnSpc>
                <a:spcPts val="1150"/>
              </a:lnSpc>
              <a:buNone/>
            </a:pPr>
            <a:r>
              <a:rPr lang="en-US" sz="900" dirty="0">
                <a:solidFill>
                  <a:srgbClr val="272525"/>
                </a:solidFill>
                <a:latin typeface="Inter" pitchFamily="34" charset="0"/>
                <a:ea typeface="Inter" pitchFamily="34" charset="-122"/>
                <a:cs typeface="Inter" pitchFamily="34" charset="-120"/>
              </a:rPr>
              <a:t>The data exists. The people exist. Here is how to find them and what to do with what you find.</a:t>
            </a:r>
            <a:endParaRPr lang="en-US" sz="900" dirty="0"/>
          </a:p>
        </p:txBody>
      </p:sp>
      <p:sp>
        <p:nvSpPr>
          <p:cNvPr id="4" name="Shape 2"/>
          <p:cNvSpPr/>
          <p:nvPr/>
        </p:nvSpPr>
        <p:spPr>
          <a:xfrm>
            <a:off x="496119" y="1205433"/>
            <a:ext cx="3963516" cy="956221"/>
          </a:xfrm>
          <a:prstGeom prst="roundRect">
            <a:avLst>
              <a:gd name="adj" fmla="val 4047"/>
            </a:avLst>
          </a:prstGeom>
          <a:solidFill>
            <a:srgbClr val="FFFFFF"/>
          </a:solidFill>
          <a:ln w="9525">
            <a:solidFill>
              <a:srgbClr val="C0C1D7"/>
            </a:solidFill>
            <a:prstDash val="solid"/>
          </a:ln>
        </p:spPr>
        <p:txBody>
          <a:bodyPr/>
          <a:lstStyle/>
          <a:p>
            <a:endParaRPr lang="en-US"/>
          </a:p>
        </p:txBody>
      </p:sp>
      <p:sp>
        <p:nvSpPr>
          <p:cNvPr id="5" name="Text 3"/>
          <p:cNvSpPr/>
          <p:nvPr/>
        </p:nvSpPr>
        <p:spPr>
          <a:xfrm>
            <a:off x="597768" y="1307083"/>
            <a:ext cx="1151855" cy="143991"/>
          </a:xfrm>
          <a:prstGeom prst="rect">
            <a:avLst/>
          </a:prstGeom>
          <a:noFill/>
          <a:ln/>
        </p:spPr>
        <p:txBody>
          <a:bodyPr wrap="none" lIns="0" tIns="0" rIns="0" bIns="0" rtlCol="0" anchor="t"/>
          <a:lstStyle/>
          <a:p>
            <a:pPr marL="0" indent="0" algn="l">
              <a:lnSpc>
                <a:spcPts val="1100"/>
              </a:lnSpc>
              <a:buNone/>
            </a:pPr>
            <a:r>
              <a:rPr lang="en-US" sz="900" b="1" dirty="0">
                <a:solidFill>
                  <a:srgbClr val="272525"/>
                </a:solidFill>
                <a:latin typeface="Inter Bold" pitchFamily="34" charset="0"/>
                <a:ea typeface="Inter Bold" pitchFamily="34" charset="-122"/>
                <a:cs typeface="Inter Bold" pitchFamily="34" charset="-120"/>
              </a:rPr>
              <a:t>Public Data Sources</a:t>
            </a:r>
            <a:endParaRPr lang="en-US" sz="900" dirty="0"/>
          </a:p>
        </p:txBody>
      </p:sp>
      <p:sp>
        <p:nvSpPr>
          <p:cNvPr id="6" name="Text 4"/>
          <p:cNvSpPr/>
          <p:nvPr/>
        </p:nvSpPr>
        <p:spPr>
          <a:xfrm>
            <a:off x="597768" y="1510903"/>
            <a:ext cx="3760217" cy="549101"/>
          </a:xfrm>
          <a:prstGeom prst="rect">
            <a:avLst/>
          </a:prstGeom>
          <a:noFill/>
          <a:ln/>
        </p:spPr>
        <p:txBody>
          <a:bodyPr wrap="square" lIns="0" tIns="0" rIns="0" bIns="0" rtlCol="0" anchor="t"/>
          <a:lstStyle/>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EEOC complaint filings</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OSHA workplace injury records</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Bureau of Labor Statistics turnover data</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State insurance commission reports</a:t>
            </a:r>
            <a:endParaRPr lang="en-US" sz="700" dirty="0"/>
          </a:p>
        </p:txBody>
      </p:sp>
      <p:sp>
        <p:nvSpPr>
          <p:cNvPr id="7" name="Shape 5"/>
          <p:cNvSpPr/>
          <p:nvPr/>
        </p:nvSpPr>
        <p:spPr>
          <a:xfrm>
            <a:off x="496119" y="2221483"/>
            <a:ext cx="3963516" cy="956221"/>
          </a:xfrm>
          <a:prstGeom prst="roundRect">
            <a:avLst>
              <a:gd name="adj" fmla="val 4047"/>
            </a:avLst>
          </a:prstGeom>
          <a:solidFill>
            <a:srgbClr val="FFFFFF"/>
          </a:solidFill>
          <a:ln w="9525">
            <a:solidFill>
              <a:srgbClr val="C0C1D7"/>
            </a:solidFill>
            <a:prstDash val="solid"/>
          </a:ln>
        </p:spPr>
        <p:txBody>
          <a:bodyPr/>
          <a:lstStyle/>
          <a:p>
            <a:endParaRPr lang="en-US"/>
          </a:p>
        </p:txBody>
      </p:sp>
      <p:sp>
        <p:nvSpPr>
          <p:cNvPr id="8" name="Text 6"/>
          <p:cNvSpPr/>
          <p:nvPr/>
        </p:nvSpPr>
        <p:spPr>
          <a:xfrm>
            <a:off x="597768" y="2323133"/>
            <a:ext cx="1311399" cy="143991"/>
          </a:xfrm>
          <a:prstGeom prst="rect">
            <a:avLst/>
          </a:prstGeom>
          <a:noFill/>
          <a:ln/>
        </p:spPr>
        <p:txBody>
          <a:bodyPr wrap="none" lIns="0" tIns="0" rIns="0" bIns="0" rtlCol="0" anchor="t"/>
          <a:lstStyle/>
          <a:p>
            <a:pPr marL="0" indent="0" algn="l">
              <a:lnSpc>
                <a:spcPts val="1100"/>
              </a:lnSpc>
              <a:buNone/>
            </a:pPr>
            <a:r>
              <a:rPr lang="en-US" sz="900" b="1" dirty="0">
                <a:solidFill>
                  <a:srgbClr val="272525"/>
                </a:solidFill>
                <a:latin typeface="Inter Bold" pitchFamily="34" charset="0"/>
                <a:ea typeface="Inter Bold" pitchFamily="34" charset="-122"/>
                <a:cs typeface="Inter Bold" pitchFamily="34" charset="-120"/>
              </a:rPr>
              <a:t>Organizational Sources</a:t>
            </a:r>
            <a:endParaRPr lang="en-US" sz="900" dirty="0"/>
          </a:p>
        </p:txBody>
      </p:sp>
      <p:sp>
        <p:nvSpPr>
          <p:cNvPr id="9" name="Text 7"/>
          <p:cNvSpPr/>
          <p:nvPr/>
        </p:nvSpPr>
        <p:spPr>
          <a:xfrm>
            <a:off x="597768" y="2526953"/>
            <a:ext cx="3760217" cy="549101"/>
          </a:xfrm>
          <a:prstGeom prst="rect">
            <a:avLst/>
          </a:prstGeom>
          <a:noFill/>
          <a:ln/>
        </p:spPr>
        <p:txBody>
          <a:bodyPr wrap="square" lIns="0" tIns="0" rIns="0" bIns="0" rtlCol="0" anchor="t"/>
          <a:lstStyle/>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HR directors and Chief People Officers</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Benefits managers and EAP administrators</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Union representatives and employee resource groups</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DEI officers and occupational health staff</a:t>
            </a:r>
            <a:endParaRPr lang="en-US" sz="700" dirty="0"/>
          </a:p>
        </p:txBody>
      </p:sp>
      <p:sp>
        <p:nvSpPr>
          <p:cNvPr id="10" name="Shape 8"/>
          <p:cNvSpPr/>
          <p:nvPr/>
        </p:nvSpPr>
        <p:spPr>
          <a:xfrm>
            <a:off x="496119" y="3237533"/>
            <a:ext cx="3963516" cy="956221"/>
          </a:xfrm>
          <a:prstGeom prst="roundRect">
            <a:avLst>
              <a:gd name="adj" fmla="val 4047"/>
            </a:avLst>
          </a:prstGeom>
          <a:solidFill>
            <a:srgbClr val="FFFFFF"/>
          </a:solidFill>
          <a:ln w="9525">
            <a:solidFill>
              <a:srgbClr val="C0C1D7"/>
            </a:solidFill>
            <a:prstDash val="solid"/>
          </a:ln>
        </p:spPr>
        <p:txBody>
          <a:bodyPr/>
          <a:lstStyle/>
          <a:p>
            <a:endParaRPr lang="en-US"/>
          </a:p>
        </p:txBody>
      </p:sp>
      <p:sp>
        <p:nvSpPr>
          <p:cNvPr id="11" name="Text 9"/>
          <p:cNvSpPr/>
          <p:nvPr/>
        </p:nvSpPr>
        <p:spPr>
          <a:xfrm>
            <a:off x="597768" y="3339182"/>
            <a:ext cx="1566193" cy="143991"/>
          </a:xfrm>
          <a:prstGeom prst="rect">
            <a:avLst/>
          </a:prstGeom>
          <a:noFill/>
          <a:ln/>
        </p:spPr>
        <p:txBody>
          <a:bodyPr wrap="none" lIns="0" tIns="0" rIns="0" bIns="0" rtlCol="0" anchor="t"/>
          <a:lstStyle/>
          <a:p>
            <a:pPr marL="0" indent="0" algn="l">
              <a:lnSpc>
                <a:spcPts val="1100"/>
              </a:lnSpc>
              <a:buNone/>
            </a:pPr>
            <a:r>
              <a:rPr lang="en-US" sz="900" b="1" dirty="0">
                <a:solidFill>
                  <a:srgbClr val="272525"/>
                </a:solidFill>
                <a:latin typeface="Inter Bold" pitchFamily="34" charset="0"/>
                <a:ea typeface="Inter Bold" pitchFamily="34" charset="-122"/>
                <a:cs typeface="Inter Bold" pitchFamily="34" charset="-120"/>
              </a:rPr>
              <a:t>Clinical &amp; Research Sources</a:t>
            </a:r>
            <a:endParaRPr lang="en-US" sz="900" dirty="0"/>
          </a:p>
        </p:txBody>
      </p:sp>
      <p:sp>
        <p:nvSpPr>
          <p:cNvPr id="12" name="Text 10"/>
          <p:cNvSpPr/>
          <p:nvPr/>
        </p:nvSpPr>
        <p:spPr>
          <a:xfrm>
            <a:off x="597768" y="3543002"/>
            <a:ext cx="3760217" cy="549101"/>
          </a:xfrm>
          <a:prstGeom prst="rect">
            <a:avLst/>
          </a:prstGeom>
          <a:noFill/>
          <a:ln/>
        </p:spPr>
        <p:txBody>
          <a:bodyPr wrap="square" lIns="0" tIns="0" rIns="0" bIns="0" rtlCol="0" anchor="t"/>
          <a:lstStyle/>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Licensed therapists and workplace psychologists</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Academic researchers in occupational health</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National Alliance on Mental Illness (NAMI)</a:t>
            </a:r>
            <a:endParaRPr lang="en-US" sz="700" dirty="0"/>
          </a:p>
          <a:p>
            <a:pPr marL="342900" indent="-342900" algn="l">
              <a:lnSpc>
                <a:spcPts val="950"/>
              </a:lnSpc>
              <a:buSzPct val="100000"/>
              <a:buChar char="•"/>
            </a:pPr>
            <a:r>
              <a:rPr lang="en-US" sz="700" dirty="0">
                <a:solidFill>
                  <a:srgbClr val="272525"/>
                </a:solidFill>
                <a:latin typeface="Inter" pitchFamily="34" charset="0"/>
                <a:ea typeface="Inter" pitchFamily="34" charset="-122"/>
                <a:cs typeface="Inter" pitchFamily="34" charset="-120"/>
              </a:rPr>
              <a:t>Springhealth workforce reports</a:t>
            </a:r>
            <a:endParaRPr lang="en-US" sz="700" dirty="0"/>
          </a:p>
        </p:txBody>
      </p:sp>
      <p:pic>
        <p:nvPicPr>
          <p:cNvPr id="13" name="Image 0" descr="preencoded.png"/>
          <p:cNvPicPr>
            <a:picLocks noChangeAspect="1"/>
          </p:cNvPicPr>
          <p:nvPr/>
        </p:nvPicPr>
        <p:blipFill>
          <a:blip r:embed="rId3"/>
          <a:stretch>
            <a:fillRect/>
          </a:stretch>
        </p:blipFill>
        <p:spPr>
          <a:xfrm>
            <a:off x="4690095" y="1091802"/>
            <a:ext cx="3961581" cy="1936403"/>
          </a:xfrm>
          <a:prstGeom prst="rect">
            <a:avLst/>
          </a:prstGeom>
        </p:spPr>
      </p:pic>
      <p:sp>
        <p:nvSpPr>
          <p:cNvPr id="14" name="Text 11"/>
          <p:cNvSpPr/>
          <p:nvPr/>
        </p:nvSpPr>
        <p:spPr>
          <a:xfrm>
            <a:off x="4990036" y="1871685"/>
            <a:ext cx="923548" cy="115444"/>
          </a:xfrm>
          <a:prstGeom prst="rect">
            <a:avLst/>
          </a:prstGeom>
          <a:noFill/>
          <a:ln/>
        </p:spPr>
        <p:txBody>
          <a:bodyPr wrap="none" lIns="0" tIns="0" rIns="0" bIns="0" rtlCol="0" anchor="t"/>
          <a:lstStyle/>
          <a:p>
            <a:pPr marL="0" indent="0" algn="ctr">
              <a:lnSpc>
                <a:spcPts val="900"/>
              </a:lnSpc>
              <a:buNone/>
            </a:pPr>
            <a:r>
              <a:rPr lang="en-US" sz="700" b="1" dirty="0">
                <a:solidFill>
                  <a:srgbClr val="272525"/>
                </a:solidFill>
                <a:latin typeface="Inter Bold" pitchFamily="34" charset="0"/>
                <a:ea typeface="Inter Bold" pitchFamily="34" charset="-122"/>
                <a:cs typeface="Inter Bold" pitchFamily="34" charset="-120"/>
              </a:rPr>
              <a:t>Public Data</a:t>
            </a:r>
            <a:endParaRPr lang="en-US" sz="700" dirty="0"/>
          </a:p>
        </p:txBody>
      </p:sp>
      <p:sp>
        <p:nvSpPr>
          <p:cNvPr id="15" name="Text 12"/>
          <p:cNvSpPr/>
          <p:nvPr/>
        </p:nvSpPr>
        <p:spPr>
          <a:xfrm>
            <a:off x="6972587" y="1428381"/>
            <a:ext cx="923548" cy="115444"/>
          </a:xfrm>
          <a:prstGeom prst="rect">
            <a:avLst/>
          </a:prstGeom>
          <a:noFill/>
          <a:ln/>
        </p:spPr>
        <p:txBody>
          <a:bodyPr wrap="none" lIns="0" tIns="0" rIns="0" bIns="0" rtlCol="0" anchor="t"/>
          <a:lstStyle/>
          <a:p>
            <a:pPr marL="0" indent="0" algn="ctr">
              <a:lnSpc>
                <a:spcPts val="900"/>
              </a:lnSpc>
              <a:buNone/>
            </a:pPr>
            <a:r>
              <a:rPr lang="en-US" sz="700" b="1" dirty="0">
                <a:solidFill>
                  <a:srgbClr val="272525"/>
                </a:solidFill>
                <a:latin typeface="Inter Bold" pitchFamily="34" charset="0"/>
                <a:ea typeface="Inter Bold" pitchFamily="34" charset="-122"/>
                <a:cs typeface="Inter Bold" pitchFamily="34" charset="-120"/>
              </a:rPr>
              <a:t>HR Interviews</a:t>
            </a:r>
            <a:endParaRPr lang="en-US" sz="700" dirty="0"/>
          </a:p>
        </p:txBody>
      </p:sp>
      <p:sp>
        <p:nvSpPr>
          <p:cNvPr id="16" name="Text 13"/>
          <p:cNvSpPr/>
          <p:nvPr/>
        </p:nvSpPr>
        <p:spPr>
          <a:xfrm>
            <a:off x="7428140" y="2339616"/>
            <a:ext cx="923548" cy="115444"/>
          </a:xfrm>
          <a:prstGeom prst="rect">
            <a:avLst/>
          </a:prstGeom>
          <a:noFill/>
          <a:ln/>
        </p:spPr>
        <p:txBody>
          <a:bodyPr wrap="none" lIns="0" tIns="0" rIns="0" bIns="0" rtlCol="0" anchor="t"/>
          <a:lstStyle/>
          <a:p>
            <a:pPr marL="0" indent="0" algn="ctr">
              <a:lnSpc>
                <a:spcPts val="900"/>
              </a:lnSpc>
              <a:buNone/>
            </a:pPr>
            <a:r>
              <a:rPr lang="en-US" sz="700" b="1" dirty="0">
                <a:solidFill>
                  <a:srgbClr val="272525"/>
                </a:solidFill>
                <a:latin typeface="Inter Bold" pitchFamily="34" charset="0"/>
                <a:ea typeface="Inter Bold" pitchFamily="34" charset="-122"/>
                <a:cs typeface="Inter Bold" pitchFamily="34" charset="-120"/>
              </a:rPr>
              <a:t>Employee &amp; Union</a:t>
            </a:r>
            <a:endParaRPr lang="en-US" sz="700" dirty="0"/>
          </a:p>
        </p:txBody>
      </p:sp>
      <p:sp>
        <p:nvSpPr>
          <p:cNvPr id="17" name="Text 14"/>
          <p:cNvSpPr/>
          <p:nvPr/>
        </p:nvSpPr>
        <p:spPr>
          <a:xfrm>
            <a:off x="5441549" y="2791128"/>
            <a:ext cx="923548" cy="115444"/>
          </a:xfrm>
          <a:prstGeom prst="rect">
            <a:avLst/>
          </a:prstGeom>
          <a:noFill/>
          <a:ln/>
        </p:spPr>
        <p:txBody>
          <a:bodyPr wrap="none" lIns="0" tIns="0" rIns="0" bIns="0" rtlCol="0" anchor="t"/>
          <a:lstStyle/>
          <a:p>
            <a:pPr marL="0" indent="0" algn="ctr">
              <a:lnSpc>
                <a:spcPts val="900"/>
              </a:lnSpc>
              <a:buNone/>
            </a:pPr>
            <a:r>
              <a:rPr lang="en-US" sz="700" b="1" dirty="0">
                <a:solidFill>
                  <a:srgbClr val="272525"/>
                </a:solidFill>
                <a:latin typeface="Inter Bold" pitchFamily="34" charset="0"/>
                <a:ea typeface="Inter Bold" pitchFamily="34" charset="-122"/>
                <a:cs typeface="Inter Bold" pitchFamily="34" charset="-120"/>
              </a:rPr>
              <a:t>Clinical Experts</a:t>
            </a:r>
            <a:endParaRPr lang="en-US" sz="700" dirty="0"/>
          </a:p>
        </p:txBody>
      </p:sp>
      <p:sp>
        <p:nvSpPr>
          <p:cNvPr id="18" name="Text 15"/>
          <p:cNvSpPr/>
          <p:nvPr/>
        </p:nvSpPr>
        <p:spPr>
          <a:xfrm>
            <a:off x="496119" y="4328443"/>
            <a:ext cx="8151763" cy="304056"/>
          </a:xfrm>
          <a:prstGeom prst="rect">
            <a:avLst/>
          </a:prstGeom>
          <a:noFill/>
          <a:ln/>
        </p:spPr>
        <p:txBody>
          <a:bodyPr wrap="square" lIns="0" tIns="0" rIns="0" bIns="0" rtlCol="0" anchor="t"/>
          <a:lstStyle/>
          <a:p>
            <a:pPr marL="0" indent="0" algn="l">
              <a:lnSpc>
                <a:spcPts val="1150"/>
              </a:lnSpc>
              <a:buNone/>
            </a:pPr>
            <a:r>
              <a:rPr lang="en-US" sz="900" dirty="0">
                <a:solidFill>
                  <a:srgbClr val="272525"/>
                </a:solidFill>
                <a:latin typeface="Inter" pitchFamily="34" charset="0"/>
                <a:ea typeface="Inter" pitchFamily="34" charset="-122"/>
                <a:cs typeface="Inter" pitchFamily="34" charset="-120"/>
              </a:rPr>
              <a:t>The most powerful workplace mental health stories combine hard data with human testimony and expert clinical framing. No single source tells the full story — but together, they create an account that is both undeniable and deeply human.</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96119" y="540321"/>
            <a:ext cx="5274618" cy="420886"/>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The Story That Needs to Be Told</a:t>
            </a:r>
            <a:endParaRPr lang="en-US" sz="2650" dirty="0"/>
          </a:p>
        </p:txBody>
      </p:sp>
      <p:sp>
        <p:nvSpPr>
          <p:cNvPr id="3" name="Text 1"/>
          <p:cNvSpPr/>
          <p:nvPr/>
        </p:nvSpPr>
        <p:spPr>
          <a:xfrm>
            <a:off x="496119" y="1217042"/>
            <a:ext cx="8151763" cy="420142"/>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The workplace mental health story is not one story — it is thousands of them, hiding inside turnover reports, exit interviews, disability claims, and the quiet resignation of workers who stopped asking for help because no one came the first time.</a:t>
            </a:r>
            <a:endParaRPr lang="en-US" sz="1050" dirty="0"/>
          </a:p>
        </p:txBody>
      </p:sp>
      <p:sp>
        <p:nvSpPr>
          <p:cNvPr id="4" name="Text 2"/>
          <p:cNvSpPr/>
          <p:nvPr/>
        </p:nvSpPr>
        <p:spPr>
          <a:xfrm>
            <a:off x="698078" y="1925017"/>
            <a:ext cx="7949803" cy="210071"/>
          </a:xfrm>
          <a:prstGeom prst="rect">
            <a:avLst/>
          </a:prstGeom>
          <a:noFill/>
          <a:ln/>
        </p:spPr>
        <p:txBody>
          <a:bodyPr wrap="non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"The wellness gap is not a secret. It is a silence. And journalists are the ones who break silences."</a:t>
            </a:r>
            <a:endParaRPr lang="en-US" sz="1050" dirty="0"/>
          </a:p>
        </p:txBody>
      </p:sp>
      <p:sp>
        <p:nvSpPr>
          <p:cNvPr id="5" name="Text 3"/>
          <p:cNvSpPr/>
          <p:nvPr/>
        </p:nvSpPr>
        <p:spPr>
          <a:xfrm>
            <a:off x="698078" y="2279005"/>
            <a:ext cx="7949803" cy="210071"/>
          </a:xfrm>
          <a:prstGeom prst="rect">
            <a:avLst/>
          </a:prstGeom>
          <a:noFill/>
          <a:ln/>
        </p:spPr>
        <p:txBody>
          <a:bodyPr wrap="non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 Christi Venable</a:t>
            </a:r>
            <a:endParaRPr lang="en-US" sz="1050" dirty="0"/>
          </a:p>
        </p:txBody>
      </p:sp>
      <p:sp>
        <p:nvSpPr>
          <p:cNvPr id="6" name="Shape 4"/>
          <p:cNvSpPr/>
          <p:nvPr/>
        </p:nvSpPr>
        <p:spPr>
          <a:xfrm>
            <a:off x="496119" y="1781101"/>
            <a:ext cx="19050" cy="851892"/>
          </a:xfrm>
          <a:prstGeom prst="rect">
            <a:avLst/>
          </a:prstGeom>
          <a:solidFill>
            <a:srgbClr val="4950BC"/>
          </a:solidFill>
          <a:ln/>
        </p:spPr>
        <p:txBody>
          <a:bodyPr/>
          <a:lstStyle/>
          <a:p>
            <a:endParaRPr lang="en-US"/>
          </a:p>
        </p:txBody>
      </p:sp>
      <p:sp>
        <p:nvSpPr>
          <p:cNvPr id="7" name="Shape 5"/>
          <p:cNvSpPr/>
          <p:nvPr/>
        </p:nvSpPr>
        <p:spPr>
          <a:xfrm>
            <a:off x="496119" y="2776910"/>
            <a:ext cx="2631951" cy="1826270"/>
          </a:xfrm>
          <a:prstGeom prst="roundRect">
            <a:avLst>
              <a:gd name="adj" fmla="val 17699"/>
            </a:avLst>
          </a:prstGeom>
          <a:solidFill>
            <a:srgbClr val="DADBF1"/>
          </a:solidFill>
          <a:ln w="4763">
            <a:solidFill>
              <a:srgbClr val="C0C1D7"/>
            </a:solidFill>
            <a:prstDash val="solid"/>
          </a:ln>
        </p:spPr>
        <p:txBody>
          <a:bodyPr/>
          <a:lstStyle/>
          <a:p>
            <a:endParaRPr lang="en-US"/>
          </a:p>
        </p:txBody>
      </p:sp>
      <p:sp>
        <p:nvSpPr>
          <p:cNvPr id="8" name="Text 6"/>
          <p:cNvSpPr/>
          <p:nvPr/>
        </p:nvSpPr>
        <p:spPr>
          <a:xfrm>
            <a:off x="635496" y="2916287"/>
            <a:ext cx="1683469" cy="210369"/>
          </a:xfrm>
          <a:prstGeom prst="rect">
            <a:avLst/>
          </a:prstGeom>
          <a:noFill/>
          <a:ln/>
        </p:spPr>
        <p:txBody>
          <a:bodyPr wrap="none" lIns="0" tIns="0" rIns="0" bIns="0" rtlCol="0" anchor="t"/>
          <a:lstStyle/>
          <a:p>
            <a:pPr marL="0" indent="0" algn="l">
              <a:lnSpc>
                <a:spcPts val="1650"/>
              </a:lnSpc>
              <a:buNone/>
            </a:pPr>
            <a:r>
              <a:rPr lang="en-US" sz="1300" b="1" dirty="0">
                <a:solidFill>
                  <a:srgbClr val="272525"/>
                </a:solidFill>
                <a:latin typeface="Inter Bold" pitchFamily="34" charset="0"/>
                <a:ea typeface="Inter Bold" pitchFamily="34" charset="-122"/>
                <a:cs typeface="Inter Bold" pitchFamily="34" charset="-120"/>
              </a:rPr>
              <a:t>The Human Story</a:t>
            </a:r>
            <a:endParaRPr lang="en-US" sz="1300" dirty="0"/>
          </a:p>
        </p:txBody>
      </p:sp>
      <p:sp>
        <p:nvSpPr>
          <p:cNvPr id="9" name="Text 7"/>
          <p:cNvSpPr/>
          <p:nvPr/>
        </p:nvSpPr>
        <p:spPr>
          <a:xfrm>
            <a:off x="635496" y="3203377"/>
            <a:ext cx="2353196" cy="1050354"/>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Find the employee who tried to use their benefits and couldn't. Find the one who stayed because their company showed up. Both stories are true. Both need to be told.</a:t>
            </a:r>
            <a:endParaRPr lang="en-US" sz="1050" dirty="0"/>
          </a:p>
        </p:txBody>
      </p:sp>
      <p:sp>
        <p:nvSpPr>
          <p:cNvPr id="10" name="Shape 8"/>
          <p:cNvSpPr/>
          <p:nvPr/>
        </p:nvSpPr>
        <p:spPr>
          <a:xfrm>
            <a:off x="3255987" y="2776910"/>
            <a:ext cx="2631951" cy="1826270"/>
          </a:xfrm>
          <a:prstGeom prst="roundRect">
            <a:avLst>
              <a:gd name="adj" fmla="val 17699"/>
            </a:avLst>
          </a:prstGeom>
          <a:solidFill>
            <a:srgbClr val="DADBF1"/>
          </a:solidFill>
          <a:ln w="4763">
            <a:solidFill>
              <a:srgbClr val="C0C1D7"/>
            </a:solidFill>
            <a:prstDash val="solid"/>
          </a:ln>
        </p:spPr>
        <p:txBody>
          <a:bodyPr/>
          <a:lstStyle/>
          <a:p>
            <a:endParaRPr lang="en-US"/>
          </a:p>
        </p:txBody>
      </p:sp>
      <p:sp>
        <p:nvSpPr>
          <p:cNvPr id="11" name="Text 9"/>
          <p:cNvSpPr/>
          <p:nvPr/>
        </p:nvSpPr>
        <p:spPr>
          <a:xfrm>
            <a:off x="3395365" y="2916287"/>
            <a:ext cx="2044750" cy="210369"/>
          </a:xfrm>
          <a:prstGeom prst="rect">
            <a:avLst/>
          </a:prstGeom>
          <a:noFill/>
          <a:ln/>
        </p:spPr>
        <p:txBody>
          <a:bodyPr wrap="none" lIns="0" tIns="0" rIns="0" bIns="0" rtlCol="0" anchor="t"/>
          <a:lstStyle/>
          <a:p>
            <a:pPr marL="0" indent="0" algn="l">
              <a:lnSpc>
                <a:spcPts val="1650"/>
              </a:lnSpc>
              <a:buNone/>
            </a:pPr>
            <a:r>
              <a:rPr lang="en-US" sz="1300" b="1" dirty="0">
                <a:solidFill>
                  <a:srgbClr val="272525"/>
                </a:solidFill>
                <a:latin typeface="Inter Bold" pitchFamily="34" charset="0"/>
                <a:ea typeface="Inter Bold" pitchFamily="34" charset="-122"/>
                <a:cs typeface="Inter Bold" pitchFamily="34" charset="-120"/>
              </a:rPr>
              <a:t>The Accountability Story</a:t>
            </a:r>
            <a:endParaRPr lang="en-US" sz="1300" dirty="0"/>
          </a:p>
        </p:txBody>
      </p:sp>
      <p:sp>
        <p:nvSpPr>
          <p:cNvPr id="12" name="Text 10"/>
          <p:cNvSpPr/>
          <p:nvPr/>
        </p:nvSpPr>
        <p:spPr>
          <a:xfrm>
            <a:off x="3395365" y="3203377"/>
            <a:ext cx="2353196" cy="1260425"/>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Hold companies to their own stated commitments. Compare what the press release says to what the utilization data shows. The gap between those two things is your headline.</a:t>
            </a:r>
            <a:endParaRPr lang="en-US" sz="1050" dirty="0"/>
          </a:p>
        </p:txBody>
      </p:sp>
      <p:sp>
        <p:nvSpPr>
          <p:cNvPr id="13" name="Shape 11"/>
          <p:cNvSpPr/>
          <p:nvPr/>
        </p:nvSpPr>
        <p:spPr>
          <a:xfrm>
            <a:off x="6015856" y="2776910"/>
            <a:ext cx="2631951" cy="1826270"/>
          </a:xfrm>
          <a:prstGeom prst="roundRect">
            <a:avLst>
              <a:gd name="adj" fmla="val 17699"/>
            </a:avLst>
          </a:prstGeom>
          <a:solidFill>
            <a:srgbClr val="DADBF1"/>
          </a:solidFill>
          <a:ln w="4763">
            <a:solidFill>
              <a:srgbClr val="C0C1D7"/>
            </a:solidFill>
            <a:prstDash val="solid"/>
          </a:ln>
        </p:spPr>
        <p:txBody>
          <a:bodyPr/>
          <a:lstStyle/>
          <a:p>
            <a:endParaRPr lang="en-US"/>
          </a:p>
        </p:txBody>
      </p:sp>
      <p:sp>
        <p:nvSpPr>
          <p:cNvPr id="14" name="Text 12"/>
          <p:cNvSpPr/>
          <p:nvPr/>
        </p:nvSpPr>
        <p:spPr>
          <a:xfrm>
            <a:off x="6155234" y="2916287"/>
            <a:ext cx="1683469" cy="210369"/>
          </a:xfrm>
          <a:prstGeom prst="rect">
            <a:avLst/>
          </a:prstGeom>
          <a:noFill/>
          <a:ln/>
        </p:spPr>
        <p:txBody>
          <a:bodyPr wrap="none" lIns="0" tIns="0" rIns="0" bIns="0" rtlCol="0" anchor="t"/>
          <a:lstStyle/>
          <a:p>
            <a:pPr marL="0" indent="0" algn="l">
              <a:lnSpc>
                <a:spcPts val="1650"/>
              </a:lnSpc>
              <a:buNone/>
            </a:pPr>
            <a:r>
              <a:rPr lang="en-US" sz="1300" b="1" dirty="0">
                <a:solidFill>
                  <a:srgbClr val="272525"/>
                </a:solidFill>
                <a:latin typeface="Inter Bold" pitchFamily="34" charset="0"/>
                <a:ea typeface="Inter Bold" pitchFamily="34" charset="-122"/>
                <a:cs typeface="Inter Bold" pitchFamily="34" charset="-120"/>
              </a:rPr>
              <a:t>The Solutions Story</a:t>
            </a:r>
            <a:endParaRPr lang="en-US" sz="1300" dirty="0"/>
          </a:p>
        </p:txBody>
      </p:sp>
      <p:sp>
        <p:nvSpPr>
          <p:cNvPr id="15" name="Text 13"/>
          <p:cNvSpPr/>
          <p:nvPr/>
        </p:nvSpPr>
        <p:spPr>
          <a:xfrm>
            <a:off x="6155234" y="3203377"/>
            <a:ext cx="2353196" cy="1050354"/>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Don't just report the problem. Find the organizations doing it right and ask them to show their work. Solutions journalism in mental health saves lives.</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6119" y="1082501"/>
            <a:ext cx="3544119" cy="442987"/>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Inter Bold" pitchFamily="34" charset="0"/>
                <a:ea typeface="Inter Bold" pitchFamily="34" charset="-122"/>
                <a:cs typeface="Inter Bold" pitchFamily="34" charset="-120"/>
              </a:rPr>
              <a:t>Conversation &amp; Q&amp;A</a:t>
            </a:r>
            <a:endParaRPr lang="en-US" sz="2750" dirty="0"/>
          </a:p>
        </p:txBody>
      </p:sp>
      <p:sp>
        <p:nvSpPr>
          <p:cNvPr id="3" name="Text 1"/>
          <p:cNvSpPr/>
          <p:nvPr/>
        </p:nvSpPr>
        <p:spPr>
          <a:xfrm>
            <a:off x="496119" y="1809006"/>
            <a:ext cx="8151763" cy="226814"/>
          </a:xfrm>
          <a:prstGeom prst="rect">
            <a:avLst/>
          </a:prstGeom>
          <a:noFill/>
          <a:ln/>
        </p:spPr>
        <p:txBody>
          <a:bodyPr wrap="non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The floor is yours. Welcoming questions, challenges, and the stories you are already working on.</a:t>
            </a:r>
            <a:endParaRPr lang="en-US" sz="1100" dirty="0"/>
          </a:p>
        </p:txBody>
      </p:sp>
      <p:sp>
        <p:nvSpPr>
          <p:cNvPr id="4" name="Text 2"/>
          <p:cNvSpPr/>
          <p:nvPr/>
        </p:nvSpPr>
        <p:spPr>
          <a:xfrm>
            <a:off x="496119" y="2337048"/>
            <a:ext cx="1772022" cy="221456"/>
          </a:xfrm>
          <a:prstGeom prst="rect">
            <a:avLst/>
          </a:prstGeom>
          <a:noFill/>
          <a:ln/>
        </p:spPr>
        <p:txBody>
          <a:bodyPr wrap="none" lIns="0" tIns="0" rIns="0" bIns="0" rtlCol="0" anchor="t"/>
          <a:lstStyle/>
          <a:p>
            <a:pPr marL="0" indent="0" algn="l">
              <a:lnSpc>
                <a:spcPts val="1700"/>
              </a:lnSpc>
              <a:buNone/>
            </a:pPr>
            <a:r>
              <a:rPr lang="en-US" sz="1350" b="1" dirty="0">
                <a:solidFill>
                  <a:srgbClr val="000000"/>
                </a:solidFill>
                <a:latin typeface="Inter Bold" pitchFamily="34" charset="0"/>
                <a:ea typeface="Inter Bold" pitchFamily="34" charset="-122"/>
                <a:cs typeface="Inter Bold" pitchFamily="34" charset="-120"/>
              </a:rPr>
              <a:t>Thank You!</a:t>
            </a:r>
            <a:endParaRPr lang="en-US" sz="1350" dirty="0"/>
          </a:p>
        </p:txBody>
      </p:sp>
      <p:sp>
        <p:nvSpPr>
          <p:cNvPr id="5" name="Shape 3"/>
          <p:cNvSpPr/>
          <p:nvPr/>
        </p:nvSpPr>
        <p:spPr>
          <a:xfrm>
            <a:off x="496119" y="2717974"/>
            <a:ext cx="3902943" cy="1056010"/>
          </a:xfrm>
          <a:prstGeom prst="roundRect">
            <a:avLst>
              <a:gd name="adj" fmla="val 5638"/>
            </a:avLst>
          </a:prstGeom>
          <a:solidFill>
            <a:srgbClr val="C7C9EA"/>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637877" y="2933030"/>
            <a:ext cx="177180" cy="141759"/>
          </a:xfrm>
          <a:prstGeom prst="rect">
            <a:avLst/>
          </a:prstGeom>
        </p:spPr>
      </p:pic>
      <p:sp>
        <p:nvSpPr>
          <p:cNvPr id="7" name="Text 4"/>
          <p:cNvSpPr/>
          <p:nvPr/>
        </p:nvSpPr>
        <p:spPr>
          <a:xfrm>
            <a:off x="956816" y="2895154"/>
            <a:ext cx="3300487" cy="680442"/>
          </a:xfrm>
          <a:prstGeom prst="rect">
            <a:avLst/>
          </a:prstGeom>
          <a:noFill/>
          <a:ln/>
        </p:spPr>
        <p:txBody>
          <a:bodyPr wrap="square" lIns="0" tIns="0" rIns="0" bIns="0" rtlCol="0" anchor="t"/>
          <a:lstStyle/>
          <a:p>
            <a:pPr marL="0" indent="0" algn="l">
              <a:lnSpc>
                <a:spcPts val="1750"/>
              </a:lnSpc>
              <a:buNone/>
            </a:pPr>
            <a:r>
              <a:rPr lang="en-US" sz="1100" dirty="0">
                <a:solidFill>
                  <a:srgbClr val="000000"/>
                </a:solidFill>
                <a:latin typeface="Inter" pitchFamily="34" charset="0"/>
                <a:ea typeface="Inter" pitchFamily="34" charset="-122"/>
                <a:cs typeface="Inter" pitchFamily="34" charset="-120"/>
              </a:rPr>
              <a:t>If you are working on a workplace mental health story and need a licensed clinical expert to go on record,I am</a:t>
            </a:r>
            <a:r>
              <a:rPr lang="en-US" sz="1100" b="1" dirty="0">
                <a:solidFill>
                  <a:srgbClr val="000000"/>
                </a:solidFill>
                <a:latin typeface="Inter" pitchFamily="34" charset="0"/>
                <a:ea typeface="Inter" pitchFamily="34" charset="-122"/>
                <a:cs typeface="Inter" pitchFamily="34" charset="-120"/>
              </a:rPr>
              <a:t> available to you</a:t>
            </a:r>
            <a:r>
              <a:rPr lang="en-US" sz="1100" dirty="0">
                <a:solidFill>
                  <a:srgbClr val="000000"/>
                </a:solidFill>
                <a:latin typeface="Inter" pitchFamily="34" charset="0"/>
                <a:ea typeface="Inter" pitchFamily="34" charset="-122"/>
                <a:cs typeface="Inter" pitchFamily="34" charset="-120"/>
              </a:rPr>
              <a:t>. Reach out directly.</a:t>
            </a:r>
            <a:endParaRPr lang="en-US" sz="1100" dirty="0"/>
          </a:p>
        </p:txBody>
      </p:sp>
      <p:sp>
        <p:nvSpPr>
          <p:cNvPr id="8" name="Shape 5"/>
          <p:cNvSpPr/>
          <p:nvPr/>
        </p:nvSpPr>
        <p:spPr>
          <a:xfrm>
            <a:off x="4749701" y="2354759"/>
            <a:ext cx="3902943" cy="1546771"/>
          </a:xfrm>
          <a:prstGeom prst="roundRect">
            <a:avLst>
              <a:gd name="adj" fmla="val 3849"/>
            </a:avLst>
          </a:prstGeom>
          <a:solidFill>
            <a:srgbClr val="B6FCB8"/>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4891460" y="2548310"/>
            <a:ext cx="221456" cy="177180"/>
          </a:xfrm>
          <a:prstGeom prst="rect">
            <a:avLst/>
          </a:prstGeom>
        </p:spPr>
      </p:pic>
      <p:sp>
        <p:nvSpPr>
          <p:cNvPr id="10" name="Text 6"/>
          <p:cNvSpPr/>
          <p:nvPr/>
        </p:nvSpPr>
        <p:spPr>
          <a:xfrm>
            <a:off x="5254675" y="2531938"/>
            <a:ext cx="2460947" cy="221456"/>
          </a:xfrm>
          <a:prstGeom prst="rect">
            <a:avLst/>
          </a:prstGeom>
          <a:noFill/>
          <a:ln/>
        </p:spPr>
        <p:txBody>
          <a:bodyPr wrap="none" lIns="0" tIns="0" rIns="0" bIns="0" rtlCol="0" anchor="t"/>
          <a:lstStyle/>
          <a:p>
            <a:pPr marL="0" indent="0" algn="l">
              <a:lnSpc>
                <a:spcPts val="1700"/>
              </a:lnSpc>
              <a:buNone/>
            </a:pPr>
            <a:r>
              <a:rPr lang="en-US" sz="1350" b="1" dirty="0">
                <a:solidFill>
                  <a:srgbClr val="000000"/>
                </a:solidFill>
                <a:latin typeface="Inter Bold" pitchFamily="34" charset="0"/>
                <a:ea typeface="Inter Bold" pitchFamily="34" charset="-122"/>
                <a:cs typeface="Inter Bold" pitchFamily="34" charset="-120"/>
              </a:rPr>
              <a:t>Contact me:  Christi Venable</a:t>
            </a:r>
            <a:endParaRPr lang="en-US" sz="1350" dirty="0"/>
          </a:p>
        </p:txBody>
      </p:sp>
      <p:sp>
        <p:nvSpPr>
          <p:cNvPr id="11" name="Text 7"/>
          <p:cNvSpPr/>
          <p:nvPr/>
        </p:nvSpPr>
        <p:spPr>
          <a:xfrm>
            <a:off x="5254675" y="2895154"/>
            <a:ext cx="3256211" cy="453628"/>
          </a:xfrm>
          <a:prstGeom prst="rect">
            <a:avLst/>
          </a:prstGeom>
          <a:noFill/>
          <a:ln/>
        </p:spPr>
        <p:txBody>
          <a:bodyPr wrap="square" lIns="0" tIns="0" rIns="0" bIns="0" rtlCol="0" anchor="t"/>
          <a:lstStyle/>
          <a:p>
            <a:pPr marL="0" indent="0" algn="l">
              <a:lnSpc>
                <a:spcPts val="1750"/>
              </a:lnSpc>
              <a:buNone/>
            </a:pPr>
            <a:r>
              <a:rPr lang="en-US" sz="1100" b="1" u="sng" dirty="0">
                <a:solidFill>
                  <a:srgbClr val="4950BC"/>
                </a:solidFill>
                <a:latin typeface="Inter" pitchFamily="34" charset="0"/>
                <a:ea typeface="Inter" pitchFamily="34" charset="-122"/>
                <a:cs typeface="Inter" pitchFamily="34" charset="-120"/>
                <a:hlinkClick r:id="rId5">
                  <a:extLst>
                    <a:ext uri="{A12FA001-AC4F-418D-AE19-62706E023703}">
                      <ahyp:hlinkClr xmlns:ahyp="http://schemas.microsoft.com/office/drawing/2018/hyperlinkcolor" val="tx"/>
                    </a:ext>
                  </a:extLst>
                </a:hlinkClick>
              </a:rPr>
              <a:t>cvenable@smiletherapyservices.com</a:t>
            </a:r>
            <a:r>
              <a:rPr lang="en-US" sz="1100" b="1" dirty="0">
                <a:solidFill>
                  <a:srgbClr val="000000"/>
                </a:solidFill>
                <a:latin typeface="Inter" pitchFamily="34" charset="0"/>
                <a:ea typeface="Inter" pitchFamily="34" charset="-122"/>
                <a:cs typeface="Inter" pitchFamily="34" charset="-120"/>
              </a:rPr>
              <a:t>240-324-6524</a:t>
            </a:r>
            <a:endParaRPr lang="en-US" sz="1100" dirty="0"/>
          </a:p>
        </p:txBody>
      </p:sp>
      <p:sp>
        <p:nvSpPr>
          <p:cNvPr id="12" name="Text 8"/>
          <p:cNvSpPr/>
          <p:nvPr/>
        </p:nvSpPr>
        <p:spPr>
          <a:xfrm>
            <a:off x="5254675" y="3476327"/>
            <a:ext cx="3256211" cy="226814"/>
          </a:xfrm>
          <a:prstGeom prst="rect">
            <a:avLst/>
          </a:prstGeom>
          <a:noFill/>
          <a:ln/>
        </p:spPr>
        <p:txBody>
          <a:bodyPr wrap="none" lIns="0" tIns="0" rIns="0" bIns="0" rtlCol="0" anchor="t"/>
          <a:lstStyle/>
          <a:p>
            <a:pPr marL="0" indent="0" algn="l">
              <a:lnSpc>
                <a:spcPts val="1750"/>
              </a:lnSpc>
              <a:buNone/>
            </a:pPr>
            <a:r>
              <a:rPr lang="en-US" sz="1100" b="1" dirty="0">
                <a:solidFill>
                  <a:srgbClr val="000000"/>
                </a:solidFill>
                <a:latin typeface="Inter" pitchFamily="34" charset="0"/>
                <a:ea typeface="Inter" pitchFamily="34" charset="-122"/>
                <a:cs typeface="Inter" pitchFamily="34" charset="-120"/>
              </a:rPr>
              <a:t>Connect with me on Linkedin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91356" y="118393"/>
            <a:ext cx="3339554" cy="4030489"/>
          </a:xfrm>
          <a:prstGeom prst="rect">
            <a:avLst/>
          </a:prstGeom>
        </p:spPr>
      </p:pic>
      <p:sp>
        <p:nvSpPr>
          <p:cNvPr id="3" name="Text 0"/>
          <p:cNvSpPr/>
          <p:nvPr/>
        </p:nvSpPr>
        <p:spPr>
          <a:xfrm>
            <a:off x="4723731" y="787449"/>
            <a:ext cx="3012504" cy="376535"/>
          </a:xfrm>
          <a:prstGeom prst="rect">
            <a:avLst/>
          </a:prstGeom>
          <a:noFill/>
          <a:ln/>
        </p:spPr>
        <p:txBody>
          <a:bodyPr wrap="none" lIns="0" tIns="0" rIns="0" bIns="0" rtlCol="0" anchor="t"/>
          <a:lstStyle/>
          <a:p>
            <a:pPr defTabSz="571500">
              <a:lnSpc>
                <a:spcPts val="2938"/>
              </a:lnSpc>
              <a:defRPr/>
            </a:pPr>
            <a:r>
              <a:rPr lang="en-US" sz="2344" b="1" dirty="0">
                <a:solidFill>
                  <a:srgbClr val="2C2926"/>
                </a:solidFill>
                <a:latin typeface="Bricolage Grotesque Semi Bold" pitchFamily="34" charset="0"/>
                <a:ea typeface="Bricolage Grotesque Semi Bold" pitchFamily="34" charset="-122"/>
                <a:cs typeface="Bricolage Grotesque Semi Bold" pitchFamily="34" charset="-120"/>
              </a:rPr>
              <a:t>WHO AM I?</a:t>
            </a:r>
            <a:endParaRPr lang="en-US" sz="2344" dirty="0">
              <a:solidFill>
                <a:prstClr val="black"/>
              </a:solidFill>
              <a:latin typeface="Calibri" panose="020F0502020204030204"/>
            </a:endParaRPr>
          </a:p>
        </p:txBody>
      </p:sp>
      <p:sp>
        <p:nvSpPr>
          <p:cNvPr id="4" name="Text 1"/>
          <p:cNvSpPr/>
          <p:nvPr/>
        </p:nvSpPr>
        <p:spPr>
          <a:xfrm>
            <a:off x="4723730" y="1284461"/>
            <a:ext cx="3928914" cy="192733"/>
          </a:xfrm>
          <a:prstGeom prst="rect">
            <a:avLst/>
          </a:prstGeom>
          <a:noFill/>
          <a:ln/>
        </p:spPr>
        <p:txBody>
          <a:bodyPr wrap="none" lIns="0" tIns="0" rIns="0" bIns="0" rtlCol="0" anchor="t"/>
          <a:lstStyle/>
          <a:p>
            <a:pPr defTabSz="571500">
              <a:lnSpc>
                <a:spcPts val="1500"/>
              </a:lnSpc>
              <a:defRPr/>
            </a:pPr>
            <a:endParaRPr lang="en-US" sz="938" dirty="0">
              <a:solidFill>
                <a:prstClr val="black"/>
              </a:solidFill>
              <a:latin typeface="Calibri" panose="020F0502020204030204"/>
            </a:endParaRPr>
          </a:p>
        </p:txBody>
      </p:sp>
      <p:sp>
        <p:nvSpPr>
          <p:cNvPr id="5" name="Text 2"/>
          <p:cNvSpPr/>
          <p:nvPr/>
        </p:nvSpPr>
        <p:spPr>
          <a:xfrm>
            <a:off x="4723730" y="1585615"/>
            <a:ext cx="3928914" cy="578198"/>
          </a:xfrm>
          <a:prstGeom prst="rect">
            <a:avLst/>
          </a:prstGeom>
          <a:noFill/>
          <a:ln/>
        </p:spPr>
        <p:txBody>
          <a:bodyPr wrap="square" lIns="0" tIns="0" rIns="0" bIns="0" rtlCol="0" anchor="t"/>
          <a:lstStyle/>
          <a:p>
            <a:pPr defTabSz="571500">
              <a:lnSpc>
                <a:spcPts val="1500"/>
              </a:lnSpc>
              <a:defRPr/>
            </a:pPr>
            <a:r>
              <a:rPr lang="en-US" sz="938" dirty="0">
                <a:solidFill>
                  <a:srgbClr val="2C2926"/>
                </a:solidFill>
                <a:latin typeface="Inter" pitchFamily="34" charset="0"/>
                <a:ea typeface="Inter" pitchFamily="34" charset="-122"/>
                <a:cs typeface="Inter" pitchFamily="34" charset="-120"/>
              </a:rPr>
              <a:t>      Licensed Professional Counselor, Corporate Wellness Expert, Resiliency and Strengths Wellness Coach, Business Coach</a:t>
            </a:r>
            <a:endParaRPr lang="en-US" sz="938" dirty="0">
              <a:solidFill>
                <a:prstClr val="black"/>
              </a:solidFill>
              <a:latin typeface="Calibri" panose="020F0502020204030204"/>
            </a:endParaRPr>
          </a:p>
        </p:txBody>
      </p:sp>
      <p:sp>
        <p:nvSpPr>
          <p:cNvPr id="6" name="Shape 3"/>
          <p:cNvSpPr/>
          <p:nvPr/>
        </p:nvSpPr>
        <p:spPr>
          <a:xfrm>
            <a:off x="4723730" y="1621706"/>
            <a:ext cx="120476" cy="120476"/>
          </a:xfrm>
          <a:prstGeom prst="roundRect">
            <a:avLst>
              <a:gd name="adj" fmla="val 42009"/>
            </a:avLst>
          </a:prstGeom>
          <a:noFill/>
          <a:ln w="22860">
            <a:solidFill>
              <a:srgbClr val="D4A33A"/>
            </a:solidFill>
            <a:prstDash val="solid"/>
          </a:ln>
        </p:spPr>
        <p:txBody>
          <a:bodyPr/>
          <a:lstStyle/>
          <a:p>
            <a:pPr defTabSz="571500">
              <a:defRPr/>
            </a:pPr>
            <a:endParaRPr lang="en-US" sz="1125">
              <a:solidFill>
                <a:prstClr val="black"/>
              </a:solidFill>
              <a:latin typeface="Calibri" panose="020F0502020204030204"/>
            </a:endParaRPr>
          </a:p>
        </p:txBody>
      </p:sp>
      <p:sp>
        <p:nvSpPr>
          <p:cNvPr id="7" name="Text 4"/>
          <p:cNvSpPr/>
          <p:nvPr/>
        </p:nvSpPr>
        <p:spPr>
          <a:xfrm>
            <a:off x="4776935" y="3218601"/>
            <a:ext cx="3928914" cy="770929"/>
          </a:xfrm>
          <a:prstGeom prst="rect">
            <a:avLst/>
          </a:prstGeom>
          <a:noFill/>
          <a:ln/>
        </p:spPr>
        <p:txBody>
          <a:bodyPr wrap="square" lIns="0" tIns="0" rIns="0" bIns="0" rtlCol="0" anchor="t"/>
          <a:lstStyle/>
          <a:p>
            <a:pPr defTabSz="571500">
              <a:lnSpc>
                <a:spcPts val="1500"/>
              </a:lnSpc>
              <a:defRPr/>
            </a:pPr>
            <a:r>
              <a:rPr lang="en-US" sz="938" dirty="0">
                <a:solidFill>
                  <a:srgbClr val="2C2926"/>
                </a:solidFill>
                <a:latin typeface="Inter" pitchFamily="34" charset="0"/>
                <a:ea typeface="Inter" pitchFamily="34" charset="-122"/>
                <a:cs typeface="Inter" pitchFamily="34" charset="-120"/>
              </a:rPr>
              <a:t>       SMILE Therapy is an Award-winning </a:t>
            </a:r>
            <a:r>
              <a:rPr lang="en-US" sz="938" b="1" dirty="0">
                <a:solidFill>
                  <a:srgbClr val="2C2926"/>
                </a:solidFill>
                <a:latin typeface="Inter" pitchFamily="34" charset="0"/>
                <a:ea typeface="Inter" pitchFamily="34" charset="-122"/>
                <a:cs typeface="Inter" pitchFamily="34" charset="-120"/>
              </a:rPr>
              <a:t>Mental Health and Wellness Consulting Agency and an Inc 5000 awardee </a:t>
            </a:r>
            <a:r>
              <a:rPr lang="en-US" sz="938" dirty="0">
                <a:solidFill>
                  <a:srgbClr val="2C2926"/>
                </a:solidFill>
                <a:latin typeface="Inter" pitchFamily="34" charset="0"/>
                <a:ea typeface="Inter" pitchFamily="34" charset="-122"/>
                <a:cs typeface="Inter" pitchFamily="34" charset="-120"/>
              </a:rPr>
              <a:t>we help organizations like, Microsoft, Unilever, T. Rowe Price, DC Government and Aetna build thriving workplace cultures through preventative leadership development, mental health wellness workshops, Trauma Informed professional development and consulting. And now, we’re integrating AI to streamline operations and eliminate time-draining tasks.</a:t>
            </a:r>
          </a:p>
          <a:p>
            <a:pPr defTabSz="571500">
              <a:lnSpc>
                <a:spcPts val="1500"/>
              </a:lnSpc>
              <a:defRPr/>
            </a:pPr>
            <a:endParaRPr lang="en-US" sz="938" dirty="0">
              <a:solidFill>
                <a:prstClr val="black"/>
              </a:solidFill>
              <a:latin typeface="Calibri" panose="020F0502020204030204"/>
            </a:endParaRPr>
          </a:p>
        </p:txBody>
      </p:sp>
      <p:sp>
        <p:nvSpPr>
          <p:cNvPr id="8" name="Shape 5"/>
          <p:cNvSpPr/>
          <p:nvPr/>
        </p:nvSpPr>
        <p:spPr>
          <a:xfrm>
            <a:off x="4706428" y="2073400"/>
            <a:ext cx="120476" cy="120476"/>
          </a:xfrm>
          <a:prstGeom prst="roundRect">
            <a:avLst>
              <a:gd name="adj" fmla="val 34103"/>
            </a:avLst>
          </a:prstGeom>
          <a:noFill/>
          <a:ln w="22860">
            <a:solidFill>
              <a:srgbClr val="D4A33A"/>
            </a:solidFill>
            <a:prstDash val="solid"/>
          </a:ln>
        </p:spPr>
        <p:txBody>
          <a:bodyPr/>
          <a:lstStyle/>
          <a:p>
            <a:pPr defTabSz="571500">
              <a:defRPr/>
            </a:pPr>
            <a:endParaRPr lang="en-US" sz="1125">
              <a:solidFill>
                <a:prstClr val="black"/>
              </a:solidFill>
              <a:latin typeface="Calibri" panose="020F0502020204030204"/>
            </a:endParaRPr>
          </a:p>
        </p:txBody>
      </p:sp>
      <p:sp>
        <p:nvSpPr>
          <p:cNvPr id="9" name="Text 6"/>
          <p:cNvSpPr/>
          <p:nvPr/>
        </p:nvSpPr>
        <p:spPr>
          <a:xfrm>
            <a:off x="4856746" y="2049958"/>
            <a:ext cx="3694995" cy="385465"/>
          </a:xfrm>
          <a:prstGeom prst="rect">
            <a:avLst/>
          </a:prstGeom>
          <a:noFill/>
          <a:ln/>
        </p:spPr>
        <p:txBody>
          <a:bodyPr wrap="square" lIns="0" tIns="0" rIns="0" bIns="0" rtlCol="0" anchor="t"/>
          <a:lstStyle/>
          <a:p>
            <a:pPr defTabSz="571500">
              <a:lnSpc>
                <a:spcPts val="1500"/>
              </a:lnSpc>
              <a:defRPr/>
            </a:pPr>
            <a:r>
              <a:rPr lang="en-US" sz="938" dirty="0">
                <a:solidFill>
                  <a:srgbClr val="2C2926"/>
                </a:solidFill>
                <a:latin typeface="Inter" pitchFamily="34" charset="0"/>
                <a:ea typeface="Inter" pitchFamily="34" charset="-122"/>
                <a:cs typeface="Inter" pitchFamily="34" charset="-120"/>
              </a:rPr>
              <a:t> </a:t>
            </a:r>
            <a:r>
              <a:rPr lang="en-US" sz="1000" dirty="0">
                <a:solidFill>
                  <a:srgbClr val="272525"/>
                </a:solidFill>
                <a:latin typeface="Inter" pitchFamily="34" charset="0"/>
                <a:ea typeface="Inter" pitchFamily="34" charset="-122"/>
                <a:cs typeface="Inter" pitchFamily="34" charset="-120"/>
              </a:rPr>
              <a:t>Deep roots in School and Clinical mental health</a:t>
            </a:r>
            <a:endParaRPr lang="en-US" sz="938" dirty="0">
              <a:solidFill>
                <a:prstClr val="black"/>
              </a:solidFill>
              <a:latin typeface="Calibri" panose="020F0502020204030204"/>
            </a:endParaRPr>
          </a:p>
        </p:txBody>
      </p:sp>
      <p:sp>
        <p:nvSpPr>
          <p:cNvPr id="10" name="Shape 7"/>
          <p:cNvSpPr/>
          <p:nvPr/>
        </p:nvSpPr>
        <p:spPr>
          <a:xfrm>
            <a:off x="4716697" y="2447676"/>
            <a:ext cx="120476" cy="120476"/>
          </a:xfrm>
          <a:prstGeom prst="roundRect">
            <a:avLst>
              <a:gd name="adj" fmla="val 42009"/>
            </a:avLst>
          </a:prstGeom>
          <a:noFill/>
          <a:ln w="22860">
            <a:solidFill>
              <a:srgbClr val="D4A33A"/>
            </a:solidFill>
            <a:prstDash val="solid"/>
          </a:ln>
        </p:spPr>
        <p:txBody>
          <a:bodyPr/>
          <a:lstStyle/>
          <a:p>
            <a:pPr defTabSz="571500">
              <a:defRPr/>
            </a:pPr>
            <a:endParaRPr lang="en-US" sz="1125">
              <a:solidFill>
                <a:prstClr val="black"/>
              </a:solidFill>
              <a:latin typeface="Calibri" panose="020F0502020204030204"/>
            </a:endParaRPr>
          </a:p>
        </p:txBody>
      </p:sp>
      <p:sp>
        <p:nvSpPr>
          <p:cNvPr id="11" name="Text 8"/>
          <p:cNvSpPr/>
          <p:nvPr/>
        </p:nvSpPr>
        <p:spPr>
          <a:xfrm>
            <a:off x="4802703" y="2735003"/>
            <a:ext cx="3803079" cy="385465"/>
          </a:xfrm>
          <a:prstGeom prst="rect">
            <a:avLst/>
          </a:prstGeom>
          <a:noFill/>
          <a:ln/>
        </p:spPr>
        <p:txBody>
          <a:bodyPr wrap="square" lIns="0" tIns="0" rIns="0" bIns="0" rtlCol="0" anchor="t"/>
          <a:lstStyle/>
          <a:p>
            <a:pPr defTabSz="571500">
              <a:lnSpc>
                <a:spcPts val="1500"/>
              </a:lnSpc>
              <a:defRPr/>
            </a:pPr>
            <a:r>
              <a:rPr lang="en-US" sz="938" dirty="0">
                <a:solidFill>
                  <a:srgbClr val="2C2926"/>
                </a:solidFill>
                <a:latin typeface="Inter" pitchFamily="34" charset="0"/>
                <a:ea typeface="Inter" pitchFamily="34" charset="-122"/>
                <a:cs typeface="Inter" pitchFamily="34" charset="-120"/>
              </a:rPr>
              <a:t>   Specialized training in </a:t>
            </a:r>
            <a:r>
              <a:rPr lang="en-US" sz="938" b="1" dirty="0">
                <a:solidFill>
                  <a:srgbClr val="2C2926"/>
                </a:solidFill>
                <a:latin typeface="Inter" pitchFamily="34" charset="0"/>
                <a:ea typeface="Inter" pitchFamily="34" charset="-122"/>
                <a:cs typeface="Inter" pitchFamily="34" charset="-120"/>
              </a:rPr>
              <a:t>Trauma, Emotional Intelligence, Burnout Prevention and Self-Care, Psychological Safety</a:t>
            </a:r>
            <a:r>
              <a:rPr lang="en-US" sz="938" dirty="0">
                <a:solidFill>
                  <a:srgbClr val="2C2926"/>
                </a:solidFill>
                <a:latin typeface="Inter" pitchFamily="34" charset="0"/>
                <a:ea typeface="Inter" pitchFamily="34" charset="-122"/>
                <a:cs typeface="Inter" pitchFamily="34" charset="-120"/>
              </a:rPr>
              <a:t>.</a:t>
            </a:r>
            <a:endParaRPr lang="en-US" sz="938" dirty="0">
              <a:solidFill>
                <a:prstClr val="black"/>
              </a:solidFill>
              <a:latin typeface="Calibri" panose="020F0502020204030204"/>
            </a:endParaRPr>
          </a:p>
        </p:txBody>
      </p:sp>
      <p:sp>
        <p:nvSpPr>
          <p:cNvPr id="12" name="Shape 9"/>
          <p:cNvSpPr/>
          <p:nvPr/>
        </p:nvSpPr>
        <p:spPr>
          <a:xfrm>
            <a:off x="4721969" y="2808648"/>
            <a:ext cx="120476" cy="120476"/>
          </a:xfrm>
          <a:prstGeom prst="roundRect">
            <a:avLst>
              <a:gd name="adj" fmla="val 42009"/>
            </a:avLst>
          </a:prstGeom>
          <a:noFill/>
          <a:ln w="22860">
            <a:solidFill>
              <a:srgbClr val="D4A33A"/>
            </a:solidFill>
            <a:prstDash val="solid"/>
          </a:ln>
        </p:spPr>
        <p:txBody>
          <a:bodyPr/>
          <a:lstStyle/>
          <a:p>
            <a:pPr defTabSz="571500">
              <a:defRPr/>
            </a:pPr>
            <a:endParaRPr lang="en-US" sz="1125">
              <a:solidFill>
                <a:prstClr val="black"/>
              </a:solidFill>
              <a:latin typeface="Calibri" panose="020F0502020204030204"/>
            </a:endParaRPr>
          </a:p>
        </p:txBody>
      </p:sp>
      <p:sp>
        <p:nvSpPr>
          <p:cNvPr id="13" name="Text 10"/>
          <p:cNvSpPr/>
          <p:nvPr/>
        </p:nvSpPr>
        <p:spPr>
          <a:xfrm>
            <a:off x="4892500" y="2411547"/>
            <a:ext cx="3803080" cy="192733"/>
          </a:xfrm>
          <a:prstGeom prst="rect">
            <a:avLst/>
          </a:prstGeom>
          <a:noFill/>
          <a:ln/>
        </p:spPr>
        <p:txBody>
          <a:bodyPr wrap="none" lIns="0" tIns="0" rIns="0" bIns="0" rtlCol="0" anchor="t"/>
          <a:lstStyle/>
          <a:p>
            <a:pPr defTabSz="571500">
              <a:lnSpc>
                <a:spcPts val="1500"/>
              </a:lnSpc>
              <a:defRPr/>
            </a:pPr>
            <a:r>
              <a:rPr lang="en-US" sz="938" dirty="0">
                <a:solidFill>
                  <a:srgbClr val="2C2926"/>
                </a:solidFill>
                <a:latin typeface="Inter" pitchFamily="34" charset="0"/>
                <a:ea typeface="Inter" pitchFamily="34" charset="-122"/>
                <a:cs typeface="Inter" pitchFamily="34" charset="-120"/>
              </a:rPr>
              <a:t> Business owner for 10 years</a:t>
            </a:r>
            <a:endParaRPr lang="en-US" sz="938" dirty="0">
              <a:solidFill>
                <a:prstClr val="black"/>
              </a:solidFill>
              <a:latin typeface="Calibri" panose="020F0502020204030204"/>
            </a:endParaRPr>
          </a:p>
        </p:txBody>
      </p:sp>
      <p:sp>
        <p:nvSpPr>
          <p:cNvPr id="14" name="Shape 11"/>
          <p:cNvSpPr/>
          <p:nvPr/>
        </p:nvSpPr>
        <p:spPr>
          <a:xfrm>
            <a:off x="4711441" y="3251191"/>
            <a:ext cx="120476" cy="120476"/>
          </a:xfrm>
          <a:prstGeom prst="roundRect">
            <a:avLst>
              <a:gd name="adj" fmla="val 42009"/>
            </a:avLst>
          </a:prstGeom>
          <a:noFill/>
          <a:ln w="22860">
            <a:solidFill>
              <a:srgbClr val="D4A33A"/>
            </a:solidFill>
            <a:prstDash val="solid"/>
          </a:ln>
        </p:spPr>
        <p:txBody>
          <a:bodyPr/>
          <a:lstStyle/>
          <a:p>
            <a:pPr defTabSz="571500">
              <a:defRPr/>
            </a:pPr>
            <a:endParaRPr lang="en-US" sz="1125">
              <a:solidFill>
                <a:prstClr val="black"/>
              </a:solidFill>
              <a:latin typeface="Calibri" panose="020F0502020204030204"/>
            </a:endParaRPr>
          </a:p>
        </p:txBody>
      </p:sp>
      <p:sp>
        <p:nvSpPr>
          <p:cNvPr id="17" name="TextBox 16">
            <a:extLst>
              <a:ext uri="{FF2B5EF4-FFF2-40B4-BE49-F238E27FC236}">
                <a16:creationId xmlns:a16="http://schemas.microsoft.com/office/drawing/2014/main" id="{B6A61DCB-666D-C302-FD1F-3F79411FA851}"/>
              </a:ext>
            </a:extLst>
          </p:cNvPr>
          <p:cNvSpPr txBox="1"/>
          <p:nvPr/>
        </p:nvSpPr>
        <p:spPr>
          <a:xfrm>
            <a:off x="92109" y="4220649"/>
            <a:ext cx="4479891" cy="760273"/>
          </a:xfrm>
          <a:prstGeom prst="rect">
            <a:avLst/>
          </a:prstGeom>
          <a:noFill/>
        </p:spPr>
        <p:txBody>
          <a:bodyPr wrap="square">
            <a:spAutoFit/>
          </a:bodyPr>
          <a:lstStyle/>
          <a:p>
            <a:pPr marL="0" indent="0" algn="l">
              <a:lnSpc>
                <a:spcPts val="1750"/>
              </a:lnSpc>
              <a:buNone/>
            </a:pPr>
            <a:r>
              <a:rPr lang="en-US" sz="1000" dirty="0">
                <a:solidFill>
                  <a:srgbClr val="272525"/>
                </a:solidFill>
                <a:latin typeface="Inter" pitchFamily="34" charset="0"/>
                <a:ea typeface="Inter" pitchFamily="34" charset="-122"/>
                <a:cs typeface="Inter" pitchFamily="34" charset="-120"/>
              </a:rPr>
              <a:t>"The moment I realized the workplace was where the crisis lived, that's when everything changed for me. People weren't struggling at home and bringing it to work. They were struggling </a:t>
            </a:r>
            <a:r>
              <a:rPr lang="en-US" sz="1000" i="1" dirty="0">
                <a:solidFill>
                  <a:srgbClr val="272525"/>
                </a:solidFill>
                <a:latin typeface="Inter" pitchFamily="34" charset="0"/>
                <a:ea typeface="Inter" pitchFamily="34" charset="-122"/>
                <a:cs typeface="Inter" pitchFamily="34" charset="-120"/>
              </a:rPr>
              <a:t>because</a:t>
            </a:r>
            <a:r>
              <a:rPr lang="en-US" sz="1000" dirty="0">
                <a:solidFill>
                  <a:srgbClr val="272525"/>
                </a:solidFill>
                <a:latin typeface="Inter" pitchFamily="34" charset="0"/>
                <a:ea typeface="Inter" pitchFamily="34" charset="-122"/>
                <a:cs typeface="Inter" pitchFamily="34" charset="-120"/>
              </a:rPr>
              <a:t> of work."</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name="Slide 2">
    <p:spTree>
      <p:nvGrpSpPr>
        <p:cNvPr id="1" name=""/>
        <p:cNvGrpSpPr/>
        <p:nvPr/>
      </p:nvGrpSpPr>
      <p:grpSpPr>
        <a:xfrm>
          <a:off x="0" y="0"/>
          <a:ext cx="0" cy="0"/>
          <a:chOff x="0" y="0"/>
          <a:chExt cx="0" cy="0"/>
        </a:xfrm>
      </p:grpSpPr>
      <p:sp>
        <p:nvSpPr>
          <p:cNvPr id="2" name="Text 0"/>
          <p:cNvSpPr/>
          <p:nvPr/>
        </p:nvSpPr>
        <p:spPr>
          <a:xfrm>
            <a:off x="496119" y="475059"/>
            <a:ext cx="4113386" cy="442987"/>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Inter Bold" pitchFamily="34" charset="0"/>
                <a:ea typeface="Inter Bold" pitchFamily="34" charset="-122"/>
                <a:cs typeface="Inter Bold" pitchFamily="34" charset="-120"/>
              </a:rPr>
              <a:t>Who Is Christi Venable?</a:t>
            </a:r>
            <a:endParaRPr lang="en-US" sz="2750" dirty="0"/>
          </a:p>
        </p:txBody>
      </p:sp>
      <p:sp>
        <p:nvSpPr>
          <p:cNvPr id="3" name="Shape 1"/>
          <p:cNvSpPr/>
          <p:nvPr/>
        </p:nvSpPr>
        <p:spPr>
          <a:xfrm>
            <a:off x="496119" y="1201564"/>
            <a:ext cx="4004965" cy="1308571"/>
          </a:xfrm>
          <a:prstGeom prst="roundRect">
            <a:avLst>
              <a:gd name="adj" fmla="val 6988"/>
            </a:avLst>
          </a:prstGeom>
          <a:solidFill>
            <a:srgbClr val="FFFFFF"/>
          </a:solidFill>
          <a:ln w="19050">
            <a:solidFill>
              <a:srgbClr val="C0C1D7"/>
            </a:solidFill>
            <a:prstDash val="solid"/>
          </a:ln>
        </p:spPr>
        <p:txBody>
          <a:bodyPr/>
          <a:lstStyle/>
          <a:p>
            <a:endParaRPr lang="en-US"/>
          </a:p>
        </p:txBody>
      </p:sp>
      <p:sp>
        <p:nvSpPr>
          <p:cNvPr id="4" name="Shape 2"/>
          <p:cNvSpPr/>
          <p:nvPr/>
        </p:nvSpPr>
        <p:spPr>
          <a:xfrm>
            <a:off x="477069" y="1201564"/>
            <a:ext cx="76200" cy="1308571"/>
          </a:xfrm>
          <a:prstGeom prst="roundRect">
            <a:avLst>
              <a:gd name="adj" fmla="val 78140"/>
            </a:avLst>
          </a:prstGeom>
          <a:solidFill>
            <a:srgbClr val="4950BC"/>
          </a:solidFill>
          <a:ln/>
        </p:spPr>
        <p:txBody>
          <a:bodyPr/>
          <a:lstStyle/>
          <a:p>
            <a:endParaRPr lang="en-US"/>
          </a:p>
        </p:txBody>
      </p:sp>
      <p:sp>
        <p:nvSpPr>
          <p:cNvPr id="5" name="Text 3"/>
          <p:cNvSpPr/>
          <p:nvPr/>
        </p:nvSpPr>
        <p:spPr>
          <a:xfrm>
            <a:off x="714077" y="1362373"/>
            <a:ext cx="1772022" cy="221456"/>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Clinician &amp; Coach</a:t>
            </a:r>
            <a:endParaRPr lang="en-US" sz="1350" dirty="0"/>
          </a:p>
        </p:txBody>
      </p:sp>
      <p:sp>
        <p:nvSpPr>
          <p:cNvPr id="6" name="Text 4"/>
          <p:cNvSpPr/>
          <p:nvPr/>
        </p:nvSpPr>
        <p:spPr>
          <a:xfrm>
            <a:off x="714077" y="1668884"/>
            <a:ext cx="3626197" cy="680442"/>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Licensed Professional Counselor (LPC, LCPC, NCC) with deep roots in School and Clinical mental health — and a deliberate pivot into workplace wellness.</a:t>
            </a:r>
            <a:endParaRPr lang="en-US" sz="1100" dirty="0"/>
          </a:p>
        </p:txBody>
      </p:sp>
      <p:sp>
        <p:nvSpPr>
          <p:cNvPr id="7" name="Shape 5"/>
          <p:cNvSpPr/>
          <p:nvPr/>
        </p:nvSpPr>
        <p:spPr>
          <a:xfrm>
            <a:off x="4642842" y="1201564"/>
            <a:ext cx="4005039" cy="1308571"/>
          </a:xfrm>
          <a:prstGeom prst="roundRect">
            <a:avLst>
              <a:gd name="adj" fmla="val 6988"/>
            </a:avLst>
          </a:prstGeom>
          <a:solidFill>
            <a:srgbClr val="FFFFFF"/>
          </a:solidFill>
          <a:ln w="19050">
            <a:solidFill>
              <a:srgbClr val="C0C1D7"/>
            </a:solidFill>
            <a:prstDash val="solid"/>
          </a:ln>
        </p:spPr>
        <p:txBody>
          <a:bodyPr/>
          <a:lstStyle/>
          <a:p>
            <a:endParaRPr lang="en-US"/>
          </a:p>
        </p:txBody>
      </p:sp>
      <p:sp>
        <p:nvSpPr>
          <p:cNvPr id="8" name="Shape 6"/>
          <p:cNvSpPr/>
          <p:nvPr/>
        </p:nvSpPr>
        <p:spPr>
          <a:xfrm>
            <a:off x="4623792" y="1201564"/>
            <a:ext cx="76200" cy="1308571"/>
          </a:xfrm>
          <a:prstGeom prst="roundRect">
            <a:avLst>
              <a:gd name="adj" fmla="val 78140"/>
            </a:avLst>
          </a:prstGeom>
          <a:solidFill>
            <a:srgbClr val="4950BC"/>
          </a:solidFill>
          <a:ln/>
        </p:spPr>
        <p:txBody>
          <a:bodyPr/>
          <a:lstStyle/>
          <a:p>
            <a:endParaRPr lang="en-US"/>
          </a:p>
        </p:txBody>
      </p:sp>
      <p:sp>
        <p:nvSpPr>
          <p:cNvPr id="9" name="Text 7"/>
          <p:cNvSpPr/>
          <p:nvPr/>
        </p:nvSpPr>
        <p:spPr>
          <a:xfrm>
            <a:off x="4860801" y="1362373"/>
            <a:ext cx="3273400" cy="221456"/>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Founder, SMILE Therapy Services LLC</a:t>
            </a:r>
            <a:endParaRPr lang="en-US" sz="1350" dirty="0"/>
          </a:p>
        </p:txBody>
      </p:sp>
      <p:sp>
        <p:nvSpPr>
          <p:cNvPr id="10" name="Text 8"/>
          <p:cNvSpPr/>
          <p:nvPr/>
        </p:nvSpPr>
        <p:spPr>
          <a:xfrm>
            <a:off x="4860801" y="1668884"/>
            <a:ext cx="3626272" cy="680442"/>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Serves high-profile clients including Microsoft and DC Government, delivering organizational wellness programs that move the needle.</a:t>
            </a:r>
            <a:endParaRPr lang="en-US" sz="1100" dirty="0"/>
          </a:p>
        </p:txBody>
      </p:sp>
      <p:sp>
        <p:nvSpPr>
          <p:cNvPr id="11" name="Text 9"/>
          <p:cNvSpPr/>
          <p:nvPr/>
        </p:nvSpPr>
        <p:spPr>
          <a:xfrm>
            <a:off x="708720" y="2829074"/>
            <a:ext cx="7939162" cy="453628"/>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"The moment I realized the workplace was where the crisis lived, that's when everything changed for me. People weren't struggling at home and bringing it to work. They were struggling </a:t>
            </a:r>
            <a:r>
              <a:rPr lang="en-US" sz="1100" i="1" dirty="0">
                <a:solidFill>
                  <a:srgbClr val="272525"/>
                </a:solidFill>
                <a:latin typeface="Inter" pitchFamily="34" charset="0"/>
                <a:ea typeface="Inter" pitchFamily="34" charset="-122"/>
                <a:cs typeface="Inter" pitchFamily="34" charset="-120"/>
              </a:rPr>
              <a:t>because</a:t>
            </a:r>
            <a:r>
              <a:rPr lang="en-US" sz="1100" dirty="0">
                <a:solidFill>
                  <a:srgbClr val="272525"/>
                </a:solidFill>
                <a:latin typeface="Inter" pitchFamily="34" charset="0"/>
                <a:ea typeface="Inter" pitchFamily="34" charset="-122"/>
                <a:cs typeface="Inter" pitchFamily="34" charset="-120"/>
              </a:rPr>
              <a:t> of work."</a:t>
            </a:r>
            <a:endParaRPr lang="en-US" sz="1100" dirty="0"/>
          </a:p>
        </p:txBody>
      </p:sp>
      <p:sp>
        <p:nvSpPr>
          <p:cNvPr id="12" name="Text 10"/>
          <p:cNvSpPr/>
          <p:nvPr/>
        </p:nvSpPr>
        <p:spPr>
          <a:xfrm>
            <a:off x="708720" y="3442171"/>
            <a:ext cx="7939162" cy="226814"/>
          </a:xfrm>
          <a:prstGeom prst="rect">
            <a:avLst/>
          </a:prstGeom>
          <a:noFill/>
          <a:ln/>
        </p:spPr>
        <p:txBody>
          <a:bodyPr wrap="non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 Christi Venable</a:t>
            </a:r>
            <a:endParaRPr lang="en-US" sz="1100" dirty="0"/>
          </a:p>
        </p:txBody>
      </p:sp>
      <p:sp>
        <p:nvSpPr>
          <p:cNvPr id="13" name="Shape 11"/>
          <p:cNvSpPr/>
          <p:nvPr/>
        </p:nvSpPr>
        <p:spPr>
          <a:xfrm>
            <a:off x="496119" y="2669604"/>
            <a:ext cx="19050" cy="1158850"/>
          </a:xfrm>
          <a:prstGeom prst="rect">
            <a:avLst/>
          </a:prstGeom>
          <a:solidFill>
            <a:srgbClr val="4950BC"/>
          </a:solidFill>
          <a:ln/>
        </p:spPr>
        <p:txBody>
          <a:bodyPr/>
          <a:lstStyle/>
          <a:p>
            <a:endParaRPr lang="en-US"/>
          </a:p>
        </p:txBody>
      </p:sp>
      <p:sp>
        <p:nvSpPr>
          <p:cNvPr id="14" name="Text 12"/>
          <p:cNvSpPr/>
          <p:nvPr/>
        </p:nvSpPr>
        <p:spPr>
          <a:xfrm>
            <a:off x="496119" y="3987924"/>
            <a:ext cx="8151763" cy="680442"/>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My journey from the therapy room to the boardroom was driven by a single, undeniable observation: the mental health crisis in America has a workplace address and was exposed during covid. My mission is to change the way mental health and viewed and responded to in the workplace.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96119" y="501253"/>
            <a:ext cx="5854378" cy="354360"/>
          </a:xfrm>
          <a:prstGeom prst="rect">
            <a:avLst/>
          </a:prstGeom>
          <a:noFill/>
          <a:ln/>
        </p:spPr>
        <p:txBody>
          <a:bodyPr wrap="none" lIns="0" tIns="0" rIns="0" bIns="0" rtlCol="0" anchor="t"/>
          <a:lstStyle/>
          <a:p>
            <a:pPr marL="0" indent="0" algn="l">
              <a:lnSpc>
                <a:spcPts val="2750"/>
              </a:lnSpc>
              <a:buNone/>
            </a:pPr>
            <a:r>
              <a:rPr lang="en-US" sz="2200" b="1" dirty="0">
                <a:solidFill>
                  <a:srgbClr val="000000"/>
                </a:solidFill>
                <a:latin typeface="Inter Bold" pitchFamily="34" charset="0"/>
                <a:ea typeface="Inter Bold" pitchFamily="34" charset="-122"/>
                <a:cs typeface="Inter Bold" pitchFamily="34" charset="-120"/>
              </a:rPr>
              <a:t>Why This Conversation Matters Right Now</a:t>
            </a:r>
            <a:endParaRPr lang="en-US" sz="2200" dirty="0"/>
          </a:p>
        </p:txBody>
      </p:sp>
      <p:sp>
        <p:nvSpPr>
          <p:cNvPr id="3" name="Text 1"/>
          <p:cNvSpPr/>
          <p:nvPr/>
        </p:nvSpPr>
        <p:spPr>
          <a:xfrm>
            <a:off x="496119" y="1037034"/>
            <a:ext cx="8151763" cy="408236"/>
          </a:xfrm>
          <a:prstGeom prst="rect">
            <a:avLst/>
          </a:prstGeom>
          <a:noFill/>
          <a:ln/>
        </p:spPr>
        <p:txBody>
          <a:bodyPr wrap="square" lIns="0" tIns="0" rIns="0" bIns="0" rtlCol="0" anchor="t"/>
          <a:lstStyle/>
          <a:p>
            <a:pPr marL="0" indent="0" algn="l">
              <a:lnSpc>
                <a:spcPts val="1600"/>
              </a:lnSpc>
              <a:buNone/>
            </a:pPr>
            <a:r>
              <a:rPr lang="en-US" sz="1100" dirty="0">
                <a:solidFill>
                  <a:srgbClr val="272525"/>
                </a:solidFill>
                <a:latin typeface="Inter" pitchFamily="34" charset="0"/>
                <a:ea typeface="Inter" pitchFamily="34" charset="-122"/>
                <a:cs typeface="Inter" pitchFamily="34" charset="-120"/>
              </a:rPr>
              <a:t>Employee mental health is not a soft topic. It is a </a:t>
            </a:r>
            <a:r>
              <a:rPr lang="en-US" sz="1100" b="1" dirty="0">
                <a:solidFill>
                  <a:srgbClr val="272525"/>
                </a:solidFill>
                <a:latin typeface="Inter" pitchFamily="34" charset="0"/>
                <a:ea typeface="Inter" pitchFamily="34" charset="-122"/>
                <a:cs typeface="Inter" pitchFamily="34" charset="-120"/>
              </a:rPr>
              <a:t>business issue, a public safety issue, and a human dignity issue</a:t>
            </a:r>
            <a:r>
              <a:rPr lang="en-US" sz="1100" dirty="0">
                <a:solidFill>
                  <a:srgbClr val="272525"/>
                </a:solidFill>
                <a:latin typeface="Inter" pitchFamily="34" charset="0"/>
                <a:ea typeface="Inter" pitchFamily="34" charset="-122"/>
                <a:cs typeface="Inter" pitchFamily="34" charset="-120"/>
              </a:rPr>
              <a:t> , and the data makes that impossible to ignore.</a:t>
            </a:r>
            <a:endParaRPr lang="en-US" sz="1100" dirty="0"/>
          </a:p>
        </p:txBody>
      </p:sp>
      <p:sp>
        <p:nvSpPr>
          <p:cNvPr id="4" name="Text 2"/>
          <p:cNvSpPr/>
          <p:nvPr/>
        </p:nvSpPr>
        <p:spPr>
          <a:xfrm>
            <a:off x="898029" y="1603995"/>
            <a:ext cx="3215283" cy="374228"/>
          </a:xfrm>
          <a:prstGeom prst="rect">
            <a:avLst/>
          </a:prstGeom>
          <a:noFill/>
          <a:ln/>
        </p:spPr>
        <p:txBody>
          <a:bodyPr wrap="none" lIns="0" tIns="0" rIns="0" bIns="0" rtlCol="0" anchor="t"/>
          <a:lstStyle/>
          <a:p>
            <a:pPr marL="0" indent="0" algn="ctr">
              <a:lnSpc>
                <a:spcPts val="2900"/>
              </a:lnSpc>
              <a:buNone/>
            </a:pPr>
            <a:r>
              <a:rPr lang="en-US" sz="2900" b="1" dirty="0">
                <a:solidFill>
                  <a:srgbClr val="272525"/>
                </a:solidFill>
                <a:latin typeface="Inter Bold" pitchFamily="34" charset="0"/>
                <a:ea typeface="Inter Bold" pitchFamily="34" charset="-122"/>
                <a:cs typeface="Inter Bold" pitchFamily="34" charset="-120"/>
              </a:rPr>
              <a:t>76%</a:t>
            </a:r>
            <a:endParaRPr lang="en-US" sz="2900" dirty="0"/>
          </a:p>
        </p:txBody>
      </p:sp>
      <p:sp>
        <p:nvSpPr>
          <p:cNvPr id="5" name="Text 3"/>
          <p:cNvSpPr/>
          <p:nvPr/>
        </p:nvSpPr>
        <p:spPr>
          <a:xfrm>
            <a:off x="1796876" y="2102941"/>
            <a:ext cx="1417662" cy="177180"/>
          </a:xfrm>
          <a:prstGeom prst="rect">
            <a:avLst/>
          </a:prstGeom>
          <a:noFill/>
          <a:ln/>
        </p:spPr>
        <p:txBody>
          <a:bodyPr wrap="none" lIns="0" tIns="0" rIns="0" bIns="0" rtlCol="0" anchor="t"/>
          <a:lstStyle/>
          <a:p>
            <a:pPr marL="0" indent="0" algn="ctr">
              <a:lnSpc>
                <a:spcPts val="1350"/>
              </a:lnSpc>
              <a:buNone/>
            </a:pPr>
            <a:r>
              <a:rPr lang="en-US" sz="1100" b="1" dirty="0">
                <a:solidFill>
                  <a:srgbClr val="272525"/>
                </a:solidFill>
                <a:latin typeface="Inter Bold" pitchFamily="34" charset="0"/>
                <a:ea typeface="Inter Bold" pitchFamily="34" charset="-122"/>
                <a:cs typeface="Inter Bold" pitchFamily="34" charset="-120"/>
              </a:rPr>
              <a:t>Report Burnout</a:t>
            </a:r>
            <a:endParaRPr lang="en-US" sz="1100" dirty="0"/>
          </a:p>
        </p:txBody>
      </p:sp>
      <p:sp>
        <p:nvSpPr>
          <p:cNvPr id="6" name="Text 4"/>
          <p:cNvSpPr/>
          <p:nvPr/>
        </p:nvSpPr>
        <p:spPr>
          <a:xfrm>
            <a:off x="496119" y="2334518"/>
            <a:ext cx="4019178" cy="163264"/>
          </a:xfrm>
          <a:prstGeom prst="rect">
            <a:avLst/>
          </a:prstGeom>
          <a:noFill/>
          <a:ln/>
        </p:spPr>
        <p:txBody>
          <a:bodyPr wrap="none" lIns="0" tIns="0" rIns="0" bIns="0" rtlCol="0" anchor="t"/>
          <a:lstStyle/>
          <a:p>
            <a:pPr marL="0" indent="0" algn="ctr">
              <a:lnSpc>
                <a:spcPts val="1250"/>
              </a:lnSpc>
              <a:buNone/>
            </a:pPr>
            <a:r>
              <a:rPr lang="en-US" sz="850" dirty="0">
                <a:solidFill>
                  <a:srgbClr val="272525"/>
                </a:solidFill>
                <a:latin typeface="Inter" pitchFamily="34" charset="0"/>
                <a:ea typeface="Inter" pitchFamily="34" charset="-122"/>
                <a:cs typeface="Inter" pitchFamily="34" charset="-120"/>
              </a:rPr>
              <a:t>Of U.S. workers report at least one symptom of burnout in the past year.</a:t>
            </a:r>
            <a:endParaRPr lang="en-US" sz="850" dirty="0"/>
          </a:p>
        </p:txBody>
      </p:sp>
      <p:sp>
        <p:nvSpPr>
          <p:cNvPr id="7" name="Text 5"/>
          <p:cNvSpPr/>
          <p:nvPr/>
        </p:nvSpPr>
        <p:spPr>
          <a:xfrm>
            <a:off x="5030614" y="1603995"/>
            <a:ext cx="3215283" cy="374228"/>
          </a:xfrm>
          <a:prstGeom prst="rect">
            <a:avLst/>
          </a:prstGeom>
          <a:noFill/>
          <a:ln/>
        </p:spPr>
        <p:txBody>
          <a:bodyPr wrap="none" lIns="0" tIns="0" rIns="0" bIns="0" rtlCol="0" anchor="t"/>
          <a:lstStyle/>
          <a:p>
            <a:pPr marL="0" indent="0" algn="ctr">
              <a:lnSpc>
                <a:spcPts val="2900"/>
              </a:lnSpc>
              <a:buNone/>
            </a:pPr>
            <a:r>
              <a:rPr lang="en-US" sz="2900" b="1" dirty="0">
                <a:solidFill>
                  <a:srgbClr val="272525"/>
                </a:solidFill>
                <a:latin typeface="Inter Bold" pitchFamily="34" charset="0"/>
                <a:ea typeface="Inter Bold" pitchFamily="34" charset="-122"/>
                <a:cs typeface="Inter Bold" pitchFamily="34" charset="-120"/>
              </a:rPr>
              <a:t>$1T</a:t>
            </a:r>
            <a:endParaRPr lang="en-US" sz="2900" dirty="0"/>
          </a:p>
        </p:txBody>
      </p:sp>
      <p:sp>
        <p:nvSpPr>
          <p:cNvPr id="8" name="Text 6"/>
          <p:cNvSpPr/>
          <p:nvPr/>
        </p:nvSpPr>
        <p:spPr>
          <a:xfrm>
            <a:off x="5929461" y="2102941"/>
            <a:ext cx="1417662" cy="177180"/>
          </a:xfrm>
          <a:prstGeom prst="rect">
            <a:avLst/>
          </a:prstGeom>
          <a:noFill/>
          <a:ln/>
        </p:spPr>
        <p:txBody>
          <a:bodyPr wrap="none" lIns="0" tIns="0" rIns="0" bIns="0" rtlCol="0" anchor="t"/>
          <a:lstStyle/>
          <a:p>
            <a:pPr marL="0" indent="0" algn="ctr">
              <a:lnSpc>
                <a:spcPts val="1350"/>
              </a:lnSpc>
              <a:buNone/>
            </a:pPr>
            <a:r>
              <a:rPr lang="en-US" sz="1100" b="1" dirty="0">
                <a:solidFill>
                  <a:srgbClr val="272525"/>
                </a:solidFill>
                <a:latin typeface="Inter Bold" pitchFamily="34" charset="0"/>
                <a:ea typeface="Inter Bold" pitchFamily="34" charset="-122"/>
                <a:cs typeface="Inter Bold" pitchFamily="34" charset="-120"/>
              </a:rPr>
              <a:t>Lost Productivity</a:t>
            </a:r>
            <a:endParaRPr lang="en-US" sz="1100" dirty="0"/>
          </a:p>
        </p:txBody>
      </p:sp>
      <p:sp>
        <p:nvSpPr>
          <p:cNvPr id="9" name="Text 7"/>
          <p:cNvSpPr/>
          <p:nvPr/>
        </p:nvSpPr>
        <p:spPr>
          <a:xfrm>
            <a:off x="4628704" y="2334518"/>
            <a:ext cx="4019178" cy="326529"/>
          </a:xfrm>
          <a:prstGeom prst="rect">
            <a:avLst/>
          </a:prstGeom>
          <a:noFill/>
          <a:ln/>
        </p:spPr>
        <p:txBody>
          <a:bodyPr wrap="square" lIns="0" tIns="0" rIns="0" bIns="0" rtlCol="0" anchor="t"/>
          <a:lstStyle/>
          <a:p>
            <a:pPr marL="0" indent="0" algn="ctr">
              <a:lnSpc>
                <a:spcPts val="1250"/>
              </a:lnSpc>
              <a:buNone/>
            </a:pPr>
            <a:r>
              <a:rPr lang="en-US" sz="850" dirty="0">
                <a:solidFill>
                  <a:srgbClr val="272525"/>
                </a:solidFill>
                <a:latin typeface="Inter" pitchFamily="34" charset="0"/>
                <a:ea typeface="Inter" pitchFamily="34" charset="-122"/>
                <a:cs typeface="Inter" pitchFamily="34" charset="-120"/>
              </a:rPr>
              <a:t>The global economy loses over $1 trillion annually to depression and anxiety alone.</a:t>
            </a:r>
            <a:endParaRPr lang="en-US" sz="850" dirty="0"/>
          </a:p>
        </p:txBody>
      </p:sp>
      <p:sp>
        <p:nvSpPr>
          <p:cNvPr id="10" name="Text 8"/>
          <p:cNvSpPr/>
          <p:nvPr/>
        </p:nvSpPr>
        <p:spPr>
          <a:xfrm>
            <a:off x="898029" y="2899172"/>
            <a:ext cx="3215283" cy="374228"/>
          </a:xfrm>
          <a:prstGeom prst="rect">
            <a:avLst/>
          </a:prstGeom>
          <a:noFill/>
          <a:ln/>
        </p:spPr>
        <p:txBody>
          <a:bodyPr wrap="none" lIns="0" tIns="0" rIns="0" bIns="0" rtlCol="0" anchor="t"/>
          <a:lstStyle/>
          <a:p>
            <a:pPr marL="0" indent="0" algn="ctr">
              <a:lnSpc>
                <a:spcPts val="2900"/>
              </a:lnSpc>
              <a:buNone/>
            </a:pPr>
            <a:r>
              <a:rPr lang="en-US" sz="2900" b="1" dirty="0">
                <a:solidFill>
                  <a:srgbClr val="272525"/>
                </a:solidFill>
                <a:latin typeface="Inter Bold" pitchFamily="34" charset="0"/>
                <a:ea typeface="Inter Bold" pitchFamily="34" charset="-122"/>
                <a:cs typeface="Inter Bold" pitchFamily="34" charset="-120"/>
              </a:rPr>
              <a:t>40%</a:t>
            </a:r>
            <a:endParaRPr lang="en-US" sz="2900" dirty="0"/>
          </a:p>
        </p:txBody>
      </p:sp>
      <p:sp>
        <p:nvSpPr>
          <p:cNvPr id="11" name="Text 9"/>
          <p:cNvSpPr/>
          <p:nvPr/>
        </p:nvSpPr>
        <p:spPr>
          <a:xfrm>
            <a:off x="1796876" y="3398118"/>
            <a:ext cx="1417662" cy="177180"/>
          </a:xfrm>
          <a:prstGeom prst="rect">
            <a:avLst/>
          </a:prstGeom>
          <a:noFill/>
          <a:ln/>
        </p:spPr>
        <p:txBody>
          <a:bodyPr wrap="none" lIns="0" tIns="0" rIns="0" bIns="0" rtlCol="0" anchor="t"/>
          <a:lstStyle/>
          <a:p>
            <a:pPr marL="0" indent="0" algn="ctr">
              <a:lnSpc>
                <a:spcPts val="1350"/>
              </a:lnSpc>
              <a:buNone/>
            </a:pPr>
            <a:r>
              <a:rPr lang="en-US" sz="1100" b="1" dirty="0">
                <a:solidFill>
                  <a:srgbClr val="272525"/>
                </a:solidFill>
                <a:latin typeface="Inter Bold" pitchFamily="34" charset="0"/>
                <a:ea typeface="Inter Bold" pitchFamily="34" charset="-122"/>
                <a:cs typeface="Inter Bold" pitchFamily="34" charset="-120"/>
              </a:rPr>
              <a:t>Benefits Gap</a:t>
            </a:r>
            <a:endParaRPr lang="en-US" sz="1100" dirty="0"/>
          </a:p>
        </p:txBody>
      </p:sp>
      <p:sp>
        <p:nvSpPr>
          <p:cNvPr id="12" name="Text 10"/>
          <p:cNvSpPr/>
          <p:nvPr/>
        </p:nvSpPr>
        <p:spPr>
          <a:xfrm>
            <a:off x="496119" y="3629695"/>
            <a:ext cx="4019178" cy="326529"/>
          </a:xfrm>
          <a:prstGeom prst="rect">
            <a:avLst/>
          </a:prstGeom>
          <a:noFill/>
          <a:ln/>
        </p:spPr>
        <p:txBody>
          <a:bodyPr wrap="square" lIns="0" tIns="0" rIns="0" bIns="0" rtlCol="0" anchor="t"/>
          <a:lstStyle/>
          <a:p>
            <a:pPr marL="0" indent="0" algn="ctr">
              <a:lnSpc>
                <a:spcPts val="1250"/>
              </a:lnSpc>
              <a:buNone/>
            </a:pPr>
            <a:r>
              <a:rPr lang="en-US" sz="850" dirty="0">
                <a:solidFill>
                  <a:srgbClr val="272525"/>
                </a:solidFill>
                <a:latin typeface="Inter" pitchFamily="34" charset="0"/>
                <a:ea typeface="Inter" pitchFamily="34" charset="-122"/>
                <a:cs typeface="Inter" pitchFamily="34" charset="-120"/>
              </a:rPr>
              <a:t>Of employees say their company's mental health benefits do not meet their actual needs.</a:t>
            </a:r>
            <a:endParaRPr lang="en-US" sz="850" dirty="0"/>
          </a:p>
        </p:txBody>
      </p:sp>
      <p:sp>
        <p:nvSpPr>
          <p:cNvPr id="13" name="Text 11"/>
          <p:cNvSpPr/>
          <p:nvPr/>
        </p:nvSpPr>
        <p:spPr>
          <a:xfrm>
            <a:off x="5030614" y="2899172"/>
            <a:ext cx="3215283" cy="374228"/>
          </a:xfrm>
          <a:prstGeom prst="rect">
            <a:avLst/>
          </a:prstGeom>
          <a:noFill/>
          <a:ln/>
        </p:spPr>
        <p:txBody>
          <a:bodyPr wrap="none" lIns="0" tIns="0" rIns="0" bIns="0" rtlCol="0" anchor="t"/>
          <a:lstStyle/>
          <a:p>
            <a:pPr marL="0" indent="0" algn="ctr">
              <a:lnSpc>
                <a:spcPts val="2900"/>
              </a:lnSpc>
              <a:buNone/>
            </a:pPr>
            <a:r>
              <a:rPr lang="en-US" sz="2900" b="1" dirty="0">
                <a:solidFill>
                  <a:srgbClr val="272525"/>
                </a:solidFill>
                <a:latin typeface="Inter Bold" pitchFamily="34" charset="0"/>
                <a:ea typeface="Inter Bold" pitchFamily="34" charset="-122"/>
                <a:cs typeface="Inter Bold" pitchFamily="34" charset="-120"/>
              </a:rPr>
              <a:t>3x</a:t>
            </a:r>
            <a:endParaRPr lang="en-US" sz="2900" dirty="0"/>
          </a:p>
        </p:txBody>
      </p:sp>
      <p:sp>
        <p:nvSpPr>
          <p:cNvPr id="14" name="Text 12"/>
          <p:cNvSpPr/>
          <p:nvPr/>
        </p:nvSpPr>
        <p:spPr>
          <a:xfrm>
            <a:off x="5929461" y="3398118"/>
            <a:ext cx="1417662" cy="177180"/>
          </a:xfrm>
          <a:prstGeom prst="rect">
            <a:avLst/>
          </a:prstGeom>
          <a:noFill/>
          <a:ln/>
        </p:spPr>
        <p:txBody>
          <a:bodyPr wrap="none" lIns="0" tIns="0" rIns="0" bIns="0" rtlCol="0" anchor="t"/>
          <a:lstStyle/>
          <a:p>
            <a:pPr marL="0" indent="0" algn="ctr">
              <a:lnSpc>
                <a:spcPts val="1350"/>
              </a:lnSpc>
              <a:buNone/>
            </a:pPr>
            <a:r>
              <a:rPr lang="en-US" sz="1100" b="1" dirty="0">
                <a:solidFill>
                  <a:srgbClr val="272525"/>
                </a:solidFill>
                <a:latin typeface="Inter Bold" pitchFamily="34" charset="0"/>
                <a:ea typeface="Inter Bold" pitchFamily="34" charset="-122"/>
                <a:cs typeface="Inter Bold" pitchFamily="34" charset="-120"/>
              </a:rPr>
              <a:t>Turnover Risk</a:t>
            </a:r>
            <a:endParaRPr lang="en-US" sz="1100" dirty="0"/>
          </a:p>
        </p:txBody>
      </p:sp>
      <p:sp>
        <p:nvSpPr>
          <p:cNvPr id="15" name="Text 13"/>
          <p:cNvSpPr/>
          <p:nvPr/>
        </p:nvSpPr>
        <p:spPr>
          <a:xfrm>
            <a:off x="4628704" y="3629695"/>
            <a:ext cx="4019178" cy="326529"/>
          </a:xfrm>
          <a:prstGeom prst="rect">
            <a:avLst/>
          </a:prstGeom>
          <a:noFill/>
          <a:ln/>
        </p:spPr>
        <p:txBody>
          <a:bodyPr wrap="square" lIns="0" tIns="0" rIns="0" bIns="0" rtlCol="0" anchor="t"/>
          <a:lstStyle/>
          <a:p>
            <a:pPr marL="0" indent="0" algn="ctr">
              <a:lnSpc>
                <a:spcPts val="1250"/>
              </a:lnSpc>
              <a:buNone/>
            </a:pPr>
            <a:r>
              <a:rPr lang="en-US" sz="850" dirty="0">
                <a:solidFill>
                  <a:srgbClr val="272525"/>
                </a:solidFill>
                <a:latin typeface="Inter" pitchFamily="34" charset="0"/>
                <a:ea typeface="Inter" pitchFamily="34" charset="-122"/>
                <a:cs typeface="Inter" pitchFamily="34" charset="-120"/>
              </a:rPr>
              <a:t>Employees with unmet mental health needs are 3x more likely to leave within 12 months.</a:t>
            </a:r>
            <a:endParaRPr lang="en-US" sz="850" dirty="0"/>
          </a:p>
        </p:txBody>
      </p:sp>
      <p:sp>
        <p:nvSpPr>
          <p:cNvPr id="16" name="Shape 14"/>
          <p:cNvSpPr/>
          <p:nvPr/>
        </p:nvSpPr>
        <p:spPr>
          <a:xfrm>
            <a:off x="496119" y="4058245"/>
            <a:ext cx="8151763" cy="583927"/>
          </a:xfrm>
          <a:prstGeom prst="roundRect">
            <a:avLst>
              <a:gd name="adj" fmla="val 8157"/>
            </a:avLst>
          </a:prstGeom>
          <a:solidFill>
            <a:srgbClr val="B6D6FC"/>
          </a:solidFill>
          <a:ln/>
        </p:spPr>
        <p:txBody>
          <a:bodyPr/>
          <a:lstStyle/>
          <a:p>
            <a:endParaRPr lang="en-US"/>
          </a:p>
        </p:txBody>
      </p:sp>
      <p:pic>
        <p:nvPicPr>
          <p:cNvPr id="17" name="Image 0" descr="preencoded.png"/>
          <p:cNvPicPr>
            <a:picLocks noChangeAspect="1"/>
          </p:cNvPicPr>
          <p:nvPr/>
        </p:nvPicPr>
        <p:blipFill>
          <a:blip r:embed="rId3"/>
          <a:stretch>
            <a:fillRect/>
          </a:stretch>
        </p:blipFill>
        <p:spPr>
          <a:xfrm>
            <a:off x="609526" y="4219798"/>
            <a:ext cx="141759" cy="113407"/>
          </a:xfrm>
          <a:prstGeom prst="rect">
            <a:avLst/>
          </a:prstGeom>
        </p:spPr>
      </p:pic>
      <p:sp>
        <p:nvSpPr>
          <p:cNvPr id="18" name="Text 15"/>
          <p:cNvSpPr/>
          <p:nvPr/>
        </p:nvSpPr>
        <p:spPr>
          <a:xfrm>
            <a:off x="864691" y="4177308"/>
            <a:ext cx="7669783" cy="326529"/>
          </a:xfrm>
          <a:prstGeom prst="rect">
            <a:avLst/>
          </a:prstGeom>
          <a:noFill/>
          <a:ln/>
        </p:spPr>
        <p:txBody>
          <a:bodyPr wrap="square" lIns="0" tIns="0" rIns="0" bIns="0" rtlCol="0" anchor="t"/>
          <a:lstStyle/>
          <a:p>
            <a:pPr marL="0" indent="0" algn="l">
              <a:lnSpc>
                <a:spcPts val="1250"/>
              </a:lnSpc>
              <a:buNone/>
            </a:pPr>
            <a:r>
              <a:rPr lang="en-US" sz="850" dirty="0">
                <a:solidFill>
                  <a:srgbClr val="000000"/>
                </a:solidFill>
                <a:latin typeface="Inter" pitchFamily="34" charset="0"/>
                <a:ea typeface="Inter" pitchFamily="34" charset="-122"/>
                <a:cs typeface="Inter" pitchFamily="34" charset="-120"/>
              </a:rPr>
              <a:t>Journalists in this room are uniquely positioned to move this story forward, from corporate press releases to the lived experiences of real workers. The gap between what companies </a:t>
            </a:r>
            <a:r>
              <a:rPr lang="en-US" sz="850" i="1" dirty="0">
                <a:solidFill>
                  <a:srgbClr val="000000"/>
                </a:solidFill>
                <a:latin typeface="Inter" pitchFamily="34" charset="0"/>
                <a:ea typeface="Inter" pitchFamily="34" charset="-122"/>
                <a:cs typeface="Inter" pitchFamily="34" charset="-120"/>
              </a:rPr>
              <a:t>offer</a:t>
            </a:r>
            <a:r>
              <a:rPr lang="en-US" sz="850" dirty="0">
                <a:solidFill>
                  <a:srgbClr val="000000"/>
                </a:solidFill>
                <a:latin typeface="Inter" pitchFamily="34" charset="0"/>
                <a:ea typeface="Inter" pitchFamily="34" charset="-122"/>
                <a:cs typeface="Inter" pitchFamily="34" charset="-120"/>
              </a:rPr>
              <a:t> and what employees </a:t>
            </a:r>
            <a:r>
              <a:rPr lang="en-US" sz="850" i="1" dirty="0">
                <a:solidFill>
                  <a:srgbClr val="000000"/>
                </a:solidFill>
                <a:latin typeface="Inter" pitchFamily="34" charset="0"/>
                <a:ea typeface="Inter" pitchFamily="34" charset="-122"/>
                <a:cs typeface="Inter" pitchFamily="34" charset="-120"/>
              </a:rPr>
              <a:t>experience</a:t>
            </a:r>
            <a:r>
              <a:rPr lang="en-US" sz="850" dirty="0">
                <a:solidFill>
                  <a:srgbClr val="000000"/>
                </a:solidFill>
                <a:latin typeface="Inter" pitchFamily="34" charset="0"/>
                <a:ea typeface="Inter" pitchFamily="34" charset="-122"/>
                <a:cs typeface="Inter" pitchFamily="34" charset="-120"/>
              </a:rPr>
              <a:t> is the story waiting to be told.</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96119" y="773757"/>
            <a:ext cx="7926735" cy="442987"/>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Inter Bold" pitchFamily="34" charset="0"/>
                <a:ea typeface="Inter Bold" pitchFamily="34" charset="-122"/>
                <a:cs typeface="Inter Bold" pitchFamily="34" charset="-120"/>
              </a:rPr>
              <a:t>Additional Workplace Mental Health Statistics</a:t>
            </a:r>
            <a:endParaRPr lang="en-US" sz="2750" dirty="0"/>
          </a:p>
        </p:txBody>
      </p:sp>
      <p:sp>
        <p:nvSpPr>
          <p:cNvPr id="3" name="Text 1"/>
          <p:cNvSpPr/>
          <p:nvPr/>
        </p:nvSpPr>
        <p:spPr>
          <a:xfrm>
            <a:off x="496119" y="1500262"/>
            <a:ext cx="8151763" cy="226814"/>
          </a:xfrm>
          <a:prstGeom prst="rect">
            <a:avLst/>
          </a:prstGeom>
          <a:noFill/>
          <a:ln/>
        </p:spPr>
        <p:txBody>
          <a:bodyPr wrap="none" lIns="0" tIns="0" rIns="0" bIns="0" rtlCol="0" anchor="t"/>
          <a:lstStyle/>
          <a:p>
            <a:pPr marL="0" indent="0" algn="l">
              <a:lnSpc>
                <a:spcPts val="1750"/>
              </a:lnSpc>
              <a:buNone/>
            </a:pPr>
            <a:endParaRPr lang="en-US" sz="1100" dirty="0"/>
          </a:p>
        </p:txBody>
      </p:sp>
      <p:sp>
        <p:nvSpPr>
          <p:cNvPr id="4" name="Text 2"/>
          <p:cNvSpPr/>
          <p:nvPr/>
        </p:nvSpPr>
        <p:spPr>
          <a:xfrm>
            <a:off x="496119" y="1886545"/>
            <a:ext cx="8151763" cy="226814"/>
          </a:xfrm>
          <a:prstGeom prst="rect">
            <a:avLst/>
          </a:prstGeom>
          <a:noFill/>
          <a:ln/>
        </p:spPr>
        <p:txBody>
          <a:bodyPr wrap="none" lIns="0" tIns="0" rIns="0" bIns="0" rtlCol="0" anchor="t"/>
          <a:lstStyle/>
          <a:p>
            <a:pPr marL="0" indent="0" algn="l">
              <a:lnSpc>
                <a:spcPts val="1750"/>
              </a:lnSpc>
              <a:buNone/>
            </a:pPr>
            <a:endParaRPr lang="en-US" sz="1100" dirty="0"/>
          </a:p>
        </p:txBody>
      </p:sp>
      <p:sp>
        <p:nvSpPr>
          <p:cNvPr id="5" name="Shape 3"/>
          <p:cNvSpPr/>
          <p:nvPr/>
        </p:nvSpPr>
        <p:spPr>
          <a:xfrm>
            <a:off x="496119" y="2272829"/>
            <a:ext cx="8151763" cy="2096839"/>
          </a:xfrm>
          <a:prstGeom prst="roundRect">
            <a:avLst>
              <a:gd name="adj" fmla="val 2840"/>
            </a:avLst>
          </a:prstGeom>
          <a:solidFill>
            <a:srgbClr val="DADBF1"/>
          </a:solidFill>
          <a:ln w="4763">
            <a:solidFill>
              <a:srgbClr val="C0C1D7"/>
            </a:solidFill>
            <a:prstDash val="solid"/>
          </a:ln>
        </p:spPr>
        <p:txBody>
          <a:bodyPr/>
          <a:lstStyle/>
          <a:p>
            <a:endParaRPr lang="en-US"/>
          </a:p>
        </p:txBody>
      </p:sp>
      <p:sp>
        <p:nvSpPr>
          <p:cNvPr id="6" name="Shape 4"/>
          <p:cNvSpPr/>
          <p:nvPr/>
        </p:nvSpPr>
        <p:spPr>
          <a:xfrm>
            <a:off x="500881" y="2277591"/>
            <a:ext cx="4071119" cy="1043657"/>
          </a:xfrm>
          <a:prstGeom prst="roundRect">
            <a:avLst>
              <a:gd name="adj" fmla="val 5705"/>
            </a:avLst>
          </a:prstGeom>
          <a:solidFill>
            <a:srgbClr val="DADBF1"/>
          </a:solidFill>
          <a:ln/>
        </p:spPr>
        <p:txBody>
          <a:bodyPr/>
          <a:lstStyle/>
          <a:p>
            <a:endParaRPr lang="en-US"/>
          </a:p>
        </p:txBody>
      </p:sp>
      <p:sp>
        <p:nvSpPr>
          <p:cNvPr id="7" name="Text 5"/>
          <p:cNvSpPr/>
          <p:nvPr/>
        </p:nvSpPr>
        <p:spPr>
          <a:xfrm>
            <a:off x="642640" y="2419350"/>
            <a:ext cx="1772022" cy="221456"/>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Turnover Cost</a:t>
            </a:r>
            <a:endParaRPr lang="en-US" sz="1350" dirty="0"/>
          </a:p>
        </p:txBody>
      </p:sp>
      <p:sp>
        <p:nvSpPr>
          <p:cNvPr id="8" name="Text 6"/>
          <p:cNvSpPr/>
          <p:nvPr/>
        </p:nvSpPr>
        <p:spPr>
          <a:xfrm>
            <a:off x="642640" y="2725862"/>
            <a:ext cx="3787601" cy="453628"/>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Replacing one employee costs 50–200% of their annual salary.</a:t>
            </a:r>
            <a:endParaRPr lang="en-US" sz="1100" dirty="0"/>
          </a:p>
        </p:txBody>
      </p:sp>
      <p:sp>
        <p:nvSpPr>
          <p:cNvPr id="9" name="Shape 7"/>
          <p:cNvSpPr/>
          <p:nvPr/>
        </p:nvSpPr>
        <p:spPr>
          <a:xfrm>
            <a:off x="4572000" y="2277591"/>
            <a:ext cx="4071119" cy="1043657"/>
          </a:xfrm>
          <a:prstGeom prst="rect">
            <a:avLst/>
          </a:prstGeom>
          <a:solidFill>
            <a:srgbClr val="DADBF1"/>
          </a:solidFill>
          <a:ln/>
        </p:spPr>
        <p:txBody>
          <a:bodyPr/>
          <a:lstStyle/>
          <a:p>
            <a:endParaRPr lang="en-US"/>
          </a:p>
        </p:txBody>
      </p:sp>
      <p:sp>
        <p:nvSpPr>
          <p:cNvPr id="10" name="Shape 8"/>
          <p:cNvSpPr/>
          <p:nvPr/>
        </p:nvSpPr>
        <p:spPr>
          <a:xfrm>
            <a:off x="4572000" y="2277591"/>
            <a:ext cx="19050" cy="1043657"/>
          </a:xfrm>
          <a:prstGeom prst="roundRect">
            <a:avLst>
              <a:gd name="adj" fmla="val 312558"/>
            </a:avLst>
          </a:prstGeom>
          <a:solidFill>
            <a:srgbClr val="C0C1D7"/>
          </a:solidFill>
          <a:ln/>
        </p:spPr>
        <p:txBody>
          <a:bodyPr/>
          <a:lstStyle/>
          <a:p>
            <a:endParaRPr lang="en-US"/>
          </a:p>
        </p:txBody>
      </p:sp>
      <p:sp>
        <p:nvSpPr>
          <p:cNvPr id="11" name="Text 9"/>
          <p:cNvSpPr/>
          <p:nvPr/>
        </p:nvSpPr>
        <p:spPr>
          <a:xfrm>
            <a:off x="4713759" y="2419350"/>
            <a:ext cx="1772022" cy="221456"/>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Absenteeism</a:t>
            </a:r>
            <a:endParaRPr lang="en-US" sz="1350" dirty="0"/>
          </a:p>
        </p:txBody>
      </p:sp>
      <p:sp>
        <p:nvSpPr>
          <p:cNvPr id="12" name="Text 10"/>
          <p:cNvSpPr/>
          <p:nvPr/>
        </p:nvSpPr>
        <p:spPr>
          <a:xfrm>
            <a:off x="4713759" y="2725862"/>
            <a:ext cx="3787601" cy="453628"/>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Mental health conditions account for 200 million lost workdays per year in the U.S.</a:t>
            </a:r>
            <a:endParaRPr lang="en-US" sz="1100" dirty="0"/>
          </a:p>
        </p:txBody>
      </p:sp>
      <p:sp>
        <p:nvSpPr>
          <p:cNvPr id="13" name="Shape 11"/>
          <p:cNvSpPr/>
          <p:nvPr/>
        </p:nvSpPr>
        <p:spPr>
          <a:xfrm>
            <a:off x="500881" y="3321248"/>
            <a:ext cx="4071119" cy="1043657"/>
          </a:xfrm>
          <a:prstGeom prst="rect">
            <a:avLst/>
          </a:prstGeom>
          <a:solidFill>
            <a:srgbClr val="DADBF1"/>
          </a:solidFill>
          <a:ln/>
        </p:spPr>
        <p:txBody>
          <a:bodyPr/>
          <a:lstStyle/>
          <a:p>
            <a:endParaRPr lang="en-US"/>
          </a:p>
        </p:txBody>
      </p:sp>
      <p:sp>
        <p:nvSpPr>
          <p:cNvPr id="14" name="Shape 12"/>
          <p:cNvSpPr/>
          <p:nvPr/>
        </p:nvSpPr>
        <p:spPr>
          <a:xfrm>
            <a:off x="500881" y="3321248"/>
            <a:ext cx="4071119" cy="19050"/>
          </a:xfrm>
          <a:prstGeom prst="roundRect">
            <a:avLst>
              <a:gd name="adj" fmla="val 312558"/>
            </a:avLst>
          </a:prstGeom>
          <a:solidFill>
            <a:srgbClr val="C0C1D7"/>
          </a:solidFill>
          <a:ln/>
        </p:spPr>
        <p:txBody>
          <a:bodyPr/>
          <a:lstStyle/>
          <a:p>
            <a:endParaRPr lang="en-US"/>
          </a:p>
        </p:txBody>
      </p:sp>
      <p:sp>
        <p:nvSpPr>
          <p:cNvPr id="15" name="Text 13"/>
          <p:cNvSpPr/>
          <p:nvPr/>
        </p:nvSpPr>
        <p:spPr>
          <a:xfrm>
            <a:off x="642640" y="3463007"/>
            <a:ext cx="1772022" cy="221456"/>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Productivity Loss</a:t>
            </a:r>
            <a:endParaRPr lang="en-US" sz="1350" dirty="0"/>
          </a:p>
        </p:txBody>
      </p:sp>
      <p:sp>
        <p:nvSpPr>
          <p:cNvPr id="16" name="Text 14"/>
          <p:cNvSpPr/>
          <p:nvPr/>
        </p:nvSpPr>
        <p:spPr>
          <a:xfrm>
            <a:off x="642640" y="3769519"/>
            <a:ext cx="3787601" cy="453628"/>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Presenteeism:  showing up but not functioning. This costs more than absenteeism.</a:t>
            </a:r>
            <a:endParaRPr lang="en-US" sz="1100" dirty="0"/>
          </a:p>
        </p:txBody>
      </p:sp>
      <p:sp>
        <p:nvSpPr>
          <p:cNvPr id="17" name="Shape 15"/>
          <p:cNvSpPr/>
          <p:nvPr/>
        </p:nvSpPr>
        <p:spPr>
          <a:xfrm>
            <a:off x="4572000" y="3321248"/>
            <a:ext cx="4071119" cy="1043657"/>
          </a:xfrm>
          <a:prstGeom prst="rect">
            <a:avLst/>
          </a:prstGeom>
          <a:solidFill>
            <a:srgbClr val="DADBF1"/>
          </a:solidFill>
          <a:ln/>
        </p:spPr>
        <p:txBody>
          <a:bodyPr/>
          <a:lstStyle/>
          <a:p>
            <a:endParaRPr lang="en-US"/>
          </a:p>
        </p:txBody>
      </p:sp>
      <p:sp>
        <p:nvSpPr>
          <p:cNvPr id="18" name="Shape 16"/>
          <p:cNvSpPr/>
          <p:nvPr/>
        </p:nvSpPr>
        <p:spPr>
          <a:xfrm>
            <a:off x="4572000" y="3321248"/>
            <a:ext cx="19050" cy="1043657"/>
          </a:xfrm>
          <a:prstGeom prst="roundRect">
            <a:avLst>
              <a:gd name="adj" fmla="val 312558"/>
            </a:avLst>
          </a:prstGeom>
          <a:solidFill>
            <a:srgbClr val="C0C1D7"/>
          </a:solidFill>
          <a:ln/>
        </p:spPr>
        <p:txBody>
          <a:bodyPr/>
          <a:lstStyle/>
          <a:p>
            <a:endParaRPr lang="en-US"/>
          </a:p>
        </p:txBody>
      </p:sp>
      <p:sp>
        <p:nvSpPr>
          <p:cNvPr id="19" name="Shape 17"/>
          <p:cNvSpPr/>
          <p:nvPr/>
        </p:nvSpPr>
        <p:spPr>
          <a:xfrm>
            <a:off x="4572000" y="3321248"/>
            <a:ext cx="4071119" cy="19050"/>
          </a:xfrm>
          <a:prstGeom prst="roundRect">
            <a:avLst>
              <a:gd name="adj" fmla="val 312558"/>
            </a:avLst>
          </a:prstGeom>
          <a:solidFill>
            <a:srgbClr val="C0C1D7"/>
          </a:solidFill>
          <a:ln/>
        </p:spPr>
        <p:txBody>
          <a:bodyPr/>
          <a:lstStyle/>
          <a:p>
            <a:endParaRPr lang="en-US"/>
          </a:p>
        </p:txBody>
      </p:sp>
      <p:sp>
        <p:nvSpPr>
          <p:cNvPr id="20" name="Text 18"/>
          <p:cNvSpPr/>
          <p:nvPr/>
        </p:nvSpPr>
        <p:spPr>
          <a:xfrm>
            <a:off x="4713759" y="3463007"/>
            <a:ext cx="1772022" cy="221456"/>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Human Harm</a:t>
            </a:r>
            <a:endParaRPr lang="en-US" sz="1350" dirty="0"/>
          </a:p>
        </p:txBody>
      </p:sp>
      <p:sp>
        <p:nvSpPr>
          <p:cNvPr id="21" name="Text 19"/>
          <p:cNvSpPr/>
          <p:nvPr/>
        </p:nvSpPr>
        <p:spPr>
          <a:xfrm>
            <a:off x="4713759" y="3769519"/>
            <a:ext cx="3787601" cy="453628"/>
          </a:xfrm>
          <a:prstGeom prst="rect">
            <a:avLst/>
          </a:prstGeom>
          <a:noFill/>
          <a:ln/>
        </p:spPr>
        <p:txBody>
          <a:bodyPr wrap="square" lIns="0" tIns="0" rIns="0" bIns="0" rtlCol="0" anchor="t"/>
          <a:lstStyle/>
          <a:p>
            <a:pPr marL="0" indent="0" algn="l">
              <a:lnSpc>
                <a:spcPts val="1750"/>
              </a:lnSpc>
              <a:buNone/>
            </a:pPr>
            <a:r>
              <a:rPr lang="en-US" sz="1100" dirty="0">
                <a:solidFill>
                  <a:srgbClr val="272525"/>
                </a:solidFill>
                <a:latin typeface="Inter" pitchFamily="34" charset="0"/>
                <a:ea typeface="Inter" pitchFamily="34" charset="-122"/>
                <a:cs typeface="Inter" pitchFamily="34" charset="-120"/>
              </a:rPr>
              <a:t>Behind every statistic is a person whose life was made harder by a system that failed them. Toxic Workplaces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6119" y="498425"/>
            <a:ext cx="5046166" cy="420886"/>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When Companies Get It Wrong</a:t>
            </a:r>
            <a:endParaRPr lang="en-US" sz="2650" dirty="0"/>
          </a:p>
        </p:txBody>
      </p:sp>
      <p:sp>
        <p:nvSpPr>
          <p:cNvPr id="3" name="Text 1"/>
          <p:cNvSpPr/>
          <p:nvPr/>
        </p:nvSpPr>
        <p:spPr>
          <a:xfrm>
            <a:off x="496119" y="1175147"/>
            <a:ext cx="8151763" cy="210071"/>
          </a:xfrm>
          <a:prstGeom prst="rect">
            <a:avLst/>
          </a:prstGeom>
          <a:noFill/>
          <a:ln/>
        </p:spPr>
        <p:txBody>
          <a:bodyPr wrap="none" lIns="0" tIns="0" rIns="0" bIns="0" rtlCol="0" anchor="t"/>
          <a:lstStyle/>
          <a:p>
            <a:pPr marL="0" indent="0" algn="l">
              <a:lnSpc>
                <a:spcPts val="1650"/>
              </a:lnSpc>
              <a:buNone/>
            </a:pPr>
            <a:endParaRPr lang="en-US" sz="1050" dirty="0"/>
          </a:p>
        </p:txBody>
      </p:sp>
      <p:sp>
        <p:nvSpPr>
          <p:cNvPr id="4" name="Text 2"/>
          <p:cNvSpPr/>
          <p:nvPr/>
        </p:nvSpPr>
        <p:spPr>
          <a:xfrm>
            <a:off x="496119" y="1577132"/>
            <a:ext cx="2243733" cy="210369"/>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Inter Bold" pitchFamily="34" charset="0"/>
                <a:ea typeface="Inter Bold" pitchFamily="34" charset="-122"/>
                <a:cs typeface="Inter Bold" pitchFamily="34" charset="-120"/>
              </a:rPr>
              <a:t>The Most Common Failures</a:t>
            </a:r>
            <a:endParaRPr lang="en-US" sz="1300" dirty="0"/>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6646" y="1983507"/>
            <a:ext cx="201960" cy="201960"/>
          </a:xfrm>
          <a:prstGeom prst="rect">
            <a:avLst/>
          </a:prstGeom>
        </p:spPr>
      </p:pic>
      <p:sp>
        <p:nvSpPr>
          <p:cNvPr id="6" name="Text 3"/>
          <p:cNvSpPr/>
          <p:nvPr/>
        </p:nvSpPr>
        <p:spPr>
          <a:xfrm>
            <a:off x="933748" y="1979414"/>
            <a:ext cx="1877467" cy="210369"/>
          </a:xfrm>
          <a:prstGeom prst="rect">
            <a:avLst/>
          </a:prstGeom>
          <a:noFill/>
          <a:ln/>
        </p:spPr>
        <p:txBody>
          <a:bodyPr wrap="none" lIns="0" tIns="0" rIns="0" bIns="0" rtlCol="0" anchor="t"/>
          <a:lstStyle/>
          <a:p>
            <a:pPr marL="0" indent="0" algn="l">
              <a:lnSpc>
                <a:spcPts val="1650"/>
              </a:lnSpc>
              <a:buNone/>
            </a:pPr>
            <a:r>
              <a:rPr lang="en-US" sz="1300" b="1" dirty="0">
                <a:solidFill>
                  <a:srgbClr val="272525"/>
                </a:solidFill>
                <a:latin typeface="Inter Bold" pitchFamily="34" charset="0"/>
                <a:ea typeface="Inter Bold" pitchFamily="34" charset="-122"/>
                <a:cs typeface="Inter Bold" pitchFamily="34" charset="-120"/>
              </a:rPr>
              <a:t>Reactive-Only Support</a:t>
            </a:r>
            <a:endParaRPr lang="en-US" sz="1300" dirty="0"/>
          </a:p>
        </p:txBody>
      </p:sp>
      <p:sp>
        <p:nvSpPr>
          <p:cNvPr id="7" name="Text 4"/>
          <p:cNvSpPr/>
          <p:nvPr/>
        </p:nvSpPr>
        <p:spPr>
          <a:xfrm>
            <a:off x="933748" y="2266504"/>
            <a:ext cx="2172965" cy="1050354"/>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Companies wait for a crisis before acting: no proactive resources, no early intervention, no culture of prevention , only checking the box.</a:t>
            </a:r>
            <a:endParaRPr lang="en-US" sz="1050" dirty="0"/>
          </a:p>
        </p:txBody>
      </p:sp>
      <p:pic>
        <p:nvPicPr>
          <p:cNvPr id="8"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17156" y="1983507"/>
            <a:ext cx="201960" cy="201960"/>
          </a:xfrm>
          <a:prstGeom prst="rect">
            <a:avLst/>
          </a:prstGeom>
        </p:spPr>
      </p:pic>
      <p:sp>
        <p:nvSpPr>
          <p:cNvPr id="9" name="Text 5"/>
          <p:cNvSpPr/>
          <p:nvPr/>
        </p:nvSpPr>
        <p:spPr>
          <a:xfrm>
            <a:off x="3704258" y="1979414"/>
            <a:ext cx="1683469" cy="210369"/>
          </a:xfrm>
          <a:prstGeom prst="rect">
            <a:avLst/>
          </a:prstGeom>
          <a:noFill/>
          <a:ln/>
        </p:spPr>
        <p:txBody>
          <a:bodyPr wrap="none" lIns="0" tIns="0" rIns="0" bIns="0" rtlCol="0" anchor="t"/>
          <a:lstStyle/>
          <a:p>
            <a:pPr marL="0" indent="0" algn="l">
              <a:lnSpc>
                <a:spcPts val="1650"/>
              </a:lnSpc>
              <a:buNone/>
            </a:pPr>
            <a:r>
              <a:rPr lang="en-US" sz="1300" b="1" dirty="0">
                <a:solidFill>
                  <a:srgbClr val="272525"/>
                </a:solidFill>
                <a:latin typeface="Inter Bold" pitchFamily="34" charset="0"/>
                <a:ea typeface="Inter Bold" pitchFamily="34" charset="-122"/>
                <a:cs typeface="Inter Bold" pitchFamily="34" charset="-120"/>
              </a:rPr>
              <a:t>Benefit Deserts</a:t>
            </a:r>
            <a:endParaRPr lang="en-US" sz="1300" dirty="0"/>
          </a:p>
        </p:txBody>
      </p:sp>
      <p:sp>
        <p:nvSpPr>
          <p:cNvPr id="10" name="Text 6"/>
          <p:cNvSpPr/>
          <p:nvPr/>
        </p:nvSpPr>
        <p:spPr>
          <a:xfrm>
            <a:off x="3704258" y="2266504"/>
            <a:ext cx="2173039" cy="1260425"/>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EAP programs with 3- 6 sessions limits, therapist networks with no availability, and hotlines that go unanswered, overburdened process to receive support, reactive support.</a:t>
            </a:r>
            <a:endParaRPr lang="en-US" sz="1050" dirty="0"/>
          </a:p>
        </p:txBody>
      </p:sp>
      <p:pic>
        <p:nvPicPr>
          <p:cNvPr id="11" name="Image 2"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87740" y="1983507"/>
            <a:ext cx="201960" cy="201960"/>
          </a:xfrm>
          <a:prstGeom prst="rect">
            <a:avLst/>
          </a:prstGeom>
        </p:spPr>
      </p:pic>
      <p:sp>
        <p:nvSpPr>
          <p:cNvPr id="12" name="Text 7"/>
          <p:cNvSpPr/>
          <p:nvPr/>
        </p:nvSpPr>
        <p:spPr>
          <a:xfrm>
            <a:off x="6474842" y="1979414"/>
            <a:ext cx="1935138" cy="210369"/>
          </a:xfrm>
          <a:prstGeom prst="rect">
            <a:avLst/>
          </a:prstGeom>
          <a:noFill/>
          <a:ln/>
        </p:spPr>
        <p:txBody>
          <a:bodyPr wrap="none" lIns="0" tIns="0" rIns="0" bIns="0" rtlCol="0" anchor="t"/>
          <a:lstStyle/>
          <a:p>
            <a:pPr marL="0" indent="0" algn="l">
              <a:lnSpc>
                <a:spcPts val="1650"/>
              </a:lnSpc>
              <a:buNone/>
            </a:pPr>
            <a:r>
              <a:rPr lang="en-US" sz="1300" b="1" dirty="0">
                <a:solidFill>
                  <a:srgbClr val="272525"/>
                </a:solidFill>
                <a:latin typeface="Inter Bold" pitchFamily="34" charset="0"/>
                <a:ea typeface="Inter Bold" pitchFamily="34" charset="-122"/>
                <a:cs typeface="Inter Bold" pitchFamily="34" charset="-120"/>
              </a:rPr>
              <a:t>Stigma-Driven Cultures</a:t>
            </a:r>
            <a:endParaRPr lang="en-US" sz="1300" dirty="0"/>
          </a:p>
        </p:txBody>
      </p:sp>
      <p:sp>
        <p:nvSpPr>
          <p:cNvPr id="13" name="Text 8"/>
          <p:cNvSpPr/>
          <p:nvPr/>
        </p:nvSpPr>
        <p:spPr>
          <a:xfrm>
            <a:off x="6474842" y="2266504"/>
            <a:ext cx="2173039" cy="840284"/>
          </a:xfrm>
          <a:prstGeom prst="rect">
            <a:avLst/>
          </a:prstGeom>
          <a:noFill/>
          <a:ln/>
        </p:spPr>
        <p:txBody>
          <a:bodyPr wrap="square" lIns="0" tIns="0" rIns="0" bIns="0" rtlCol="0" anchor="t"/>
          <a:lstStyle/>
          <a:p>
            <a:pPr marL="0" indent="0" algn="l">
              <a:lnSpc>
                <a:spcPts val="1650"/>
              </a:lnSpc>
              <a:buNone/>
            </a:pPr>
            <a:r>
              <a:rPr lang="en-US" sz="1050" dirty="0">
                <a:solidFill>
                  <a:srgbClr val="272525"/>
                </a:solidFill>
                <a:latin typeface="Inter" pitchFamily="34" charset="0"/>
                <a:ea typeface="Inter" pitchFamily="34" charset="-122"/>
                <a:cs typeface="Inter" pitchFamily="34" charset="-120"/>
              </a:rPr>
              <a:t>Managers who penalize vulnerability. Promotions that reward overwork. Toxic managers.</a:t>
            </a:r>
            <a:endParaRPr lang="en-US" sz="1050" dirty="0"/>
          </a:p>
        </p:txBody>
      </p:sp>
      <p:sp>
        <p:nvSpPr>
          <p:cNvPr id="14" name="Shape 9"/>
          <p:cNvSpPr/>
          <p:nvPr/>
        </p:nvSpPr>
        <p:spPr>
          <a:xfrm>
            <a:off x="496119" y="3670846"/>
            <a:ext cx="8151763" cy="974154"/>
          </a:xfrm>
          <a:prstGeom prst="roundRect">
            <a:avLst>
              <a:gd name="adj" fmla="val 5807"/>
            </a:avLst>
          </a:prstGeom>
          <a:solidFill>
            <a:srgbClr val="FFB3B4"/>
          </a:solidFill>
          <a:ln/>
        </p:spPr>
        <p:txBody>
          <a:bodyPr/>
          <a:lstStyle/>
          <a:p>
            <a:endParaRPr lang="en-US"/>
          </a:p>
        </p:txBody>
      </p:sp>
      <p:pic>
        <p:nvPicPr>
          <p:cNvPr id="15" name="Image 3" descr="preencoded.png"/>
          <p:cNvPicPr>
            <a:picLocks noChangeAspect="1"/>
          </p:cNvPicPr>
          <p:nvPr/>
        </p:nvPicPr>
        <p:blipFill>
          <a:blip r:embed="rId4"/>
          <a:stretch>
            <a:fillRect/>
          </a:stretch>
        </p:blipFill>
        <p:spPr>
          <a:xfrm>
            <a:off x="630734" y="3873698"/>
            <a:ext cx="168325" cy="134615"/>
          </a:xfrm>
          <a:prstGeom prst="rect">
            <a:avLst/>
          </a:prstGeom>
        </p:spPr>
      </p:pic>
      <p:sp>
        <p:nvSpPr>
          <p:cNvPr id="16" name="Text 10"/>
          <p:cNvSpPr/>
          <p:nvPr/>
        </p:nvSpPr>
        <p:spPr>
          <a:xfrm>
            <a:off x="933673" y="3832399"/>
            <a:ext cx="7579593" cy="630213"/>
          </a:xfrm>
          <a:prstGeom prst="rect">
            <a:avLst/>
          </a:prstGeom>
          <a:noFill/>
          <a:ln/>
        </p:spPr>
        <p:txBody>
          <a:bodyPr wrap="square" lIns="0" tIns="0" rIns="0" bIns="0" rtlCol="0" anchor="t"/>
          <a:lstStyle/>
          <a:p>
            <a:pPr marL="0" indent="0" algn="l">
              <a:lnSpc>
                <a:spcPts val="1650"/>
              </a:lnSpc>
              <a:buNone/>
            </a:pPr>
            <a:r>
              <a:rPr lang="en-US" sz="1050" b="1" dirty="0">
                <a:solidFill>
                  <a:srgbClr val="000000"/>
                </a:solidFill>
                <a:latin typeface="Inter" pitchFamily="34" charset="0"/>
                <a:ea typeface="Inter" pitchFamily="34" charset="-122"/>
                <a:cs typeface="Inter" pitchFamily="34" charset="-120"/>
              </a:rPr>
              <a:t>Composite Client Story:</a:t>
            </a:r>
            <a:r>
              <a:rPr lang="en-US" sz="1050" dirty="0">
                <a:solidFill>
                  <a:srgbClr val="000000"/>
                </a:solidFill>
                <a:latin typeface="Inter" pitchFamily="34" charset="0"/>
                <a:ea typeface="Inter" pitchFamily="34" charset="-122"/>
                <a:cs typeface="Inter" pitchFamily="34" charset="-120"/>
              </a:rPr>
              <a:t> An employee in acute crisis reached out to their company's EAP — and was placed on a 6-week waitlist. Their manager was never trained to recognize warning signs. By the time HR responded, the employee had already resigned. The company lost a 7-year veteran and never understood why.</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96119" y="437480"/>
            <a:ext cx="4554364" cy="376535"/>
          </a:xfrm>
          <a:prstGeom prst="rect">
            <a:avLst/>
          </a:prstGeom>
          <a:noFill/>
          <a:ln/>
        </p:spPr>
        <p:txBody>
          <a:bodyPr wrap="none" lIns="0" tIns="0" rIns="0" bIns="0" rtlCol="0" anchor="t"/>
          <a:lstStyle/>
          <a:p>
            <a:pPr marL="0" indent="0" algn="l">
              <a:lnSpc>
                <a:spcPts val="2950"/>
              </a:lnSpc>
              <a:buNone/>
            </a:pPr>
            <a:r>
              <a:rPr lang="en-US" sz="2350" b="1" dirty="0">
                <a:solidFill>
                  <a:srgbClr val="000000"/>
                </a:solidFill>
                <a:latin typeface="Inter Bold" pitchFamily="34" charset="0"/>
                <a:ea typeface="Inter Bold" pitchFamily="34" charset="-122"/>
                <a:cs typeface="Inter Bold" pitchFamily="34" charset="-120"/>
              </a:rPr>
              <a:t>What Good Actually Looks Like</a:t>
            </a:r>
            <a:endParaRPr lang="en-US" sz="2350" dirty="0"/>
          </a:p>
        </p:txBody>
      </p:sp>
      <p:sp>
        <p:nvSpPr>
          <p:cNvPr id="3" name="Text 1"/>
          <p:cNvSpPr/>
          <p:nvPr/>
        </p:nvSpPr>
        <p:spPr>
          <a:xfrm>
            <a:off x="496119" y="1018803"/>
            <a:ext cx="8151763" cy="178296"/>
          </a:xfrm>
          <a:prstGeom prst="rect">
            <a:avLst/>
          </a:prstGeom>
          <a:noFill/>
          <a:ln/>
        </p:spPr>
        <p:txBody>
          <a:bodyPr wrap="non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A strong employee mental health program is not a poster in the break room. It is a living, breathing system built on these foundational pillars:</a:t>
            </a:r>
            <a:endParaRPr lang="en-US" sz="900" dirty="0"/>
          </a:p>
        </p:txBody>
      </p:sp>
      <p:sp>
        <p:nvSpPr>
          <p:cNvPr id="4" name="Shape 2"/>
          <p:cNvSpPr/>
          <p:nvPr/>
        </p:nvSpPr>
        <p:spPr>
          <a:xfrm>
            <a:off x="496119" y="1312292"/>
            <a:ext cx="4024685" cy="1498922"/>
          </a:xfrm>
          <a:prstGeom prst="roundRect">
            <a:avLst>
              <a:gd name="adj" fmla="val 3376"/>
            </a:avLst>
          </a:prstGeom>
          <a:solidFill>
            <a:srgbClr val="DADBF1"/>
          </a:solidFill>
          <a:ln w="4763">
            <a:solidFill>
              <a:srgbClr val="C0C1D7"/>
            </a:solidFill>
            <a:prstDash val="solid"/>
          </a:ln>
        </p:spPr>
        <p:txBody>
          <a:bodyPr/>
          <a:lstStyle/>
          <a:p>
            <a:endParaRPr lang="en-US"/>
          </a:p>
        </p:txBody>
      </p:sp>
      <p:sp>
        <p:nvSpPr>
          <p:cNvPr id="5" name="Shape 3"/>
          <p:cNvSpPr/>
          <p:nvPr/>
        </p:nvSpPr>
        <p:spPr>
          <a:xfrm>
            <a:off x="621357" y="1437531"/>
            <a:ext cx="361504" cy="361504"/>
          </a:xfrm>
          <a:prstGeom prst="roundRect">
            <a:avLst>
              <a:gd name="adj" fmla="val 15807373"/>
            </a:avLst>
          </a:prstGeom>
          <a:solidFill>
            <a:srgbClr val="4950BC"/>
          </a:solidFill>
          <a:ln/>
        </p:spPr>
        <p:txBody>
          <a:bodyPr/>
          <a:lstStyle/>
          <a:p>
            <a:endParaRPr lang="en-US"/>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0775" y="1536948"/>
            <a:ext cx="162669" cy="162669"/>
          </a:xfrm>
          <a:prstGeom prst="rect">
            <a:avLst/>
          </a:prstGeom>
        </p:spPr>
      </p:pic>
      <p:sp>
        <p:nvSpPr>
          <p:cNvPr id="7" name="Text 4"/>
          <p:cNvSpPr/>
          <p:nvPr/>
        </p:nvSpPr>
        <p:spPr>
          <a:xfrm>
            <a:off x="621357" y="1901428"/>
            <a:ext cx="1548705"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Psychological Safety</a:t>
            </a:r>
            <a:endParaRPr lang="en-US" sz="1150" dirty="0"/>
          </a:p>
        </p:txBody>
      </p:sp>
      <p:sp>
        <p:nvSpPr>
          <p:cNvPr id="8" name="Text 5"/>
          <p:cNvSpPr/>
          <p:nvPr/>
        </p:nvSpPr>
        <p:spPr>
          <a:xfrm>
            <a:off x="621357" y="2151087"/>
            <a:ext cx="3774207"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Employees can speak up, ask for help, and be vulnerable without fear of retaliation or judgment.</a:t>
            </a:r>
            <a:endParaRPr lang="en-US" sz="900" dirty="0"/>
          </a:p>
        </p:txBody>
      </p:sp>
      <p:sp>
        <p:nvSpPr>
          <p:cNvPr id="9" name="Shape 6"/>
          <p:cNvSpPr/>
          <p:nvPr/>
        </p:nvSpPr>
        <p:spPr>
          <a:xfrm>
            <a:off x="4623197" y="1312292"/>
            <a:ext cx="4024685" cy="1498922"/>
          </a:xfrm>
          <a:prstGeom prst="roundRect">
            <a:avLst>
              <a:gd name="adj" fmla="val 3376"/>
            </a:avLst>
          </a:prstGeom>
          <a:solidFill>
            <a:srgbClr val="DADBF1"/>
          </a:solidFill>
          <a:ln w="4763">
            <a:solidFill>
              <a:srgbClr val="C0C1D7"/>
            </a:solidFill>
            <a:prstDash val="solid"/>
          </a:ln>
        </p:spPr>
        <p:txBody>
          <a:bodyPr/>
          <a:lstStyle/>
          <a:p>
            <a:endParaRPr lang="en-US"/>
          </a:p>
        </p:txBody>
      </p:sp>
      <p:sp>
        <p:nvSpPr>
          <p:cNvPr id="10" name="Shape 7"/>
          <p:cNvSpPr/>
          <p:nvPr/>
        </p:nvSpPr>
        <p:spPr>
          <a:xfrm>
            <a:off x="4748436" y="1437531"/>
            <a:ext cx="361504" cy="361504"/>
          </a:xfrm>
          <a:prstGeom prst="roundRect">
            <a:avLst>
              <a:gd name="adj" fmla="val 15807373"/>
            </a:avLst>
          </a:prstGeom>
          <a:solidFill>
            <a:srgbClr val="4950BC"/>
          </a:solidFill>
          <a:ln/>
        </p:spPr>
        <p:txBody>
          <a:bodyPr/>
          <a:lstStyle/>
          <a:p>
            <a:endParaRPr lang="en-US"/>
          </a:p>
        </p:txBody>
      </p:sp>
      <p:pic>
        <p:nvPicPr>
          <p:cNvPr id="11"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47853" y="1536948"/>
            <a:ext cx="162669" cy="162669"/>
          </a:xfrm>
          <a:prstGeom prst="rect">
            <a:avLst/>
          </a:prstGeom>
        </p:spPr>
      </p:pic>
      <p:sp>
        <p:nvSpPr>
          <p:cNvPr id="12" name="Text 8"/>
          <p:cNvSpPr/>
          <p:nvPr/>
        </p:nvSpPr>
        <p:spPr>
          <a:xfrm>
            <a:off x="4748436" y="1901428"/>
            <a:ext cx="1506215"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Genuine Access</a:t>
            </a:r>
            <a:endParaRPr lang="en-US" sz="1150" dirty="0"/>
          </a:p>
        </p:txBody>
      </p:sp>
      <p:sp>
        <p:nvSpPr>
          <p:cNvPr id="13" name="Text 9"/>
          <p:cNvSpPr/>
          <p:nvPr/>
        </p:nvSpPr>
        <p:spPr>
          <a:xfrm>
            <a:off x="4748436" y="2151087"/>
            <a:ext cx="3774207" cy="534888"/>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Benefits are proactive, easy to find, affordable to use, and available when employees actually need them, not buried in a handbook.</a:t>
            </a:r>
            <a:endParaRPr lang="en-US" sz="900" dirty="0"/>
          </a:p>
        </p:txBody>
      </p:sp>
      <p:sp>
        <p:nvSpPr>
          <p:cNvPr id="14" name="Shape 10"/>
          <p:cNvSpPr/>
          <p:nvPr/>
        </p:nvSpPr>
        <p:spPr>
          <a:xfrm>
            <a:off x="496119" y="2913608"/>
            <a:ext cx="4024685" cy="1320626"/>
          </a:xfrm>
          <a:prstGeom prst="roundRect">
            <a:avLst>
              <a:gd name="adj" fmla="val 3832"/>
            </a:avLst>
          </a:prstGeom>
          <a:solidFill>
            <a:srgbClr val="DADBF1"/>
          </a:solidFill>
          <a:ln w="4763">
            <a:solidFill>
              <a:srgbClr val="C0C1D7"/>
            </a:solidFill>
            <a:prstDash val="solid"/>
          </a:ln>
        </p:spPr>
        <p:txBody>
          <a:bodyPr/>
          <a:lstStyle/>
          <a:p>
            <a:endParaRPr lang="en-US"/>
          </a:p>
        </p:txBody>
      </p:sp>
      <p:sp>
        <p:nvSpPr>
          <p:cNvPr id="15" name="Shape 11"/>
          <p:cNvSpPr/>
          <p:nvPr/>
        </p:nvSpPr>
        <p:spPr>
          <a:xfrm>
            <a:off x="621357" y="3038847"/>
            <a:ext cx="361504" cy="361504"/>
          </a:xfrm>
          <a:prstGeom prst="roundRect">
            <a:avLst>
              <a:gd name="adj" fmla="val 15807373"/>
            </a:avLst>
          </a:prstGeom>
          <a:solidFill>
            <a:srgbClr val="4950BC"/>
          </a:solidFill>
          <a:ln/>
        </p:spPr>
        <p:txBody>
          <a:bodyPr/>
          <a:lstStyle/>
          <a:p>
            <a:endParaRPr lang="en-US"/>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20775" y="3138264"/>
            <a:ext cx="162669" cy="162669"/>
          </a:xfrm>
          <a:prstGeom prst="rect">
            <a:avLst/>
          </a:prstGeom>
        </p:spPr>
      </p:pic>
      <p:sp>
        <p:nvSpPr>
          <p:cNvPr id="17" name="Text 12"/>
          <p:cNvSpPr/>
          <p:nvPr/>
        </p:nvSpPr>
        <p:spPr>
          <a:xfrm>
            <a:off x="621357" y="3502744"/>
            <a:ext cx="1506215"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Stigma Reduction</a:t>
            </a:r>
            <a:endParaRPr lang="en-US" sz="1150" dirty="0"/>
          </a:p>
        </p:txBody>
      </p:sp>
      <p:sp>
        <p:nvSpPr>
          <p:cNvPr id="18" name="Text 13"/>
          <p:cNvSpPr/>
          <p:nvPr/>
        </p:nvSpPr>
        <p:spPr>
          <a:xfrm>
            <a:off x="621357" y="3752404"/>
            <a:ext cx="3774207"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Leadership actively normalizes mental health conversations through language, policy, and personal modeling.</a:t>
            </a:r>
            <a:endParaRPr lang="en-US" sz="900" dirty="0"/>
          </a:p>
        </p:txBody>
      </p:sp>
      <p:sp>
        <p:nvSpPr>
          <p:cNvPr id="19" name="Shape 14"/>
          <p:cNvSpPr/>
          <p:nvPr/>
        </p:nvSpPr>
        <p:spPr>
          <a:xfrm>
            <a:off x="4623197" y="2913608"/>
            <a:ext cx="4024685" cy="1320626"/>
          </a:xfrm>
          <a:prstGeom prst="roundRect">
            <a:avLst>
              <a:gd name="adj" fmla="val 3832"/>
            </a:avLst>
          </a:prstGeom>
          <a:solidFill>
            <a:srgbClr val="DADBF1"/>
          </a:solidFill>
          <a:ln w="4763">
            <a:solidFill>
              <a:srgbClr val="C0C1D7"/>
            </a:solidFill>
            <a:prstDash val="solid"/>
          </a:ln>
        </p:spPr>
        <p:txBody>
          <a:bodyPr/>
          <a:lstStyle/>
          <a:p>
            <a:endParaRPr lang="en-US"/>
          </a:p>
        </p:txBody>
      </p:sp>
      <p:sp>
        <p:nvSpPr>
          <p:cNvPr id="20" name="Shape 15"/>
          <p:cNvSpPr/>
          <p:nvPr/>
        </p:nvSpPr>
        <p:spPr>
          <a:xfrm>
            <a:off x="4748436" y="3038847"/>
            <a:ext cx="361504" cy="361504"/>
          </a:xfrm>
          <a:prstGeom prst="roundRect">
            <a:avLst>
              <a:gd name="adj" fmla="val 15807373"/>
            </a:avLst>
          </a:prstGeom>
          <a:solidFill>
            <a:srgbClr val="4950BC"/>
          </a:solidFill>
          <a:ln/>
        </p:spPr>
        <p:txBody>
          <a:bodyPr/>
          <a:lstStyle/>
          <a:p>
            <a:endParaRPr lang="en-US"/>
          </a:p>
        </p:txBody>
      </p:sp>
      <p:pic>
        <p:nvPicPr>
          <p:cNvPr id="21"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47853" y="3138264"/>
            <a:ext cx="162669" cy="162669"/>
          </a:xfrm>
          <a:prstGeom prst="rect">
            <a:avLst/>
          </a:prstGeom>
        </p:spPr>
      </p:pic>
      <p:sp>
        <p:nvSpPr>
          <p:cNvPr id="22" name="Text 16"/>
          <p:cNvSpPr/>
          <p:nvPr/>
        </p:nvSpPr>
        <p:spPr>
          <a:xfrm>
            <a:off x="4748436" y="3502744"/>
            <a:ext cx="1506215"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Follow-Through</a:t>
            </a:r>
            <a:endParaRPr lang="en-US" sz="1150" dirty="0"/>
          </a:p>
        </p:txBody>
      </p:sp>
      <p:sp>
        <p:nvSpPr>
          <p:cNvPr id="23" name="Text 17"/>
          <p:cNvSpPr/>
          <p:nvPr/>
        </p:nvSpPr>
        <p:spPr>
          <a:xfrm>
            <a:off x="4748436" y="3752404"/>
            <a:ext cx="3774207"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Programs are evaluated, iterated, and held accountable, not launched and forgotten after an awareness month.</a:t>
            </a:r>
            <a:endParaRPr lang="en-US" sz="900" dirty="0"/>
          </a:p>
        </p:txBody>
      </p:sp>
      <p:sp>
        <p:nvSpPr>
          <p:cNvPr id="24" name="Text 18"/>
          <p:cNvSpPr/>
          <p:nvPr/>
        </p:nvSpPr>
        <p:spPr>
          <a:xfrm>
            <a:off x="496119" y="4349428"/>
            <a:ext cx="8151763"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When the system works, employees report feeling </a:t>
            </a:r>
            <a:r>
              <a:rPr lang="en-US" sz="900" b="1" dirty="0">
                <a:solidFill>
                  <a:srgbClr val="272525"/>
                </a:solidFill>
                <a:latin typeface="Inter" pitchFamily="34" charset="0"/>
                <a:ea typeface="Inter" pitchFamily="34" charset="-122"/>
                <a:cs typeface="Inter" pitchFamily="34" charset="-120"/>
              </a:rPr>
              <a:t>seen, valued, and capable of doing their best work</a:t>
            </a:r>
            <a:r>
              <a:rPr lang="en-US" sz="900" dirty="0">
                <a:solidFill>
                  <a:srgbClr val="272525"/>
                </a:solidFill>
                <a:latin typeface="Inter" pitchFamily="34" charset="0"/>
                <a:ea typeface="Inter" pitchFamily="34" charset="-122"/>
                <a:cs typeface="Inter" pitchFamily="34" charset="-120"/>
              </a:rPr>
              <a:t>. They stay longer, perform better, and become advocates for the culture that supported them.</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96119" y="439117"/>
            <a:ext cx="4302696" cy="376535"/>
          </a:xfrm>
          <a:prstGeom prst="rect">
            <a:avLst/>
          </a:prstGeom>
          <a:noFill/>
          <a:ln/>
        </p:spPr>
        <p:txBody>
          <a:bodyPr wrap="none" lIns="0" tIns="0" rIns="0" bIns="0" rtlCol="0" anchor="t"/>
          <a:lstStyle/>
          <a:p>
            <a:pPr marL="0" indent="0" algn="l">
              <a:lnSpc>
                <a:spcPts val="2950"/>
              </a:lnSpc>
              <a:buNone/>
            </a:pPr>
            <a:r>
              <a:rPr lang="en-US" sz="2350" b="1" dirty="0">
                <a:solidFill>
                  <a:srgbClr val="000000"/>
                </a:solidFill>
                <a:latin typeface="Inter Bold" pitchFamily="34" charset="0"/>
                <a:ea typeface="Inter Bold" pitchFamily="34" charset="-122"/>
                <a:cs typeface="Inter Bold" pitchFamily="34" charset="-120"/>
              </a:rPr>
              <a:t>When Companies Get It Right</a:t>
            </a:r>
            <a:endParaRPr lang="en-US" sz="2350" dirty="0"/>
          </a:p>
        </p:txBody>
      </p:sp>
      <p:sp>
        <p:nvSpPr>
          <p:cNvPr id="3" name="Text 1"/>
          <p:cNvSpPr/>
          <p:nvPr/>
        </p:nvSpPr>
        <p:spPr>
          <a:xfrm>
            <a:off x="496119" y="1020440"/>
            <a:ext cx="8151763" cy="178296"/>
          </a:xfrm>
          <a:prstGeom prst="rect">
            <a:avLst/>
          </a:prstGeom>
          <a:noFill/>
          <a:ln/>
        </p:spPr>
        <p:txBody>
          <a:bodyPr wrap="non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Organizational transformation is possible and when it happens, the ripple effects are profound and lasting.</a:t>
            </a:r>
            <a:endParaRPr lang="en-US" sz="900" dirty="0"/>
          </a:p>
        </p:txBody>
      </p:sp>
      <p:sp>
        <p:nvSpPr>
          <p:cNvPr id="4" name="Shape 2"/>
          <p:cNvSpPr/>
          <p:nvPr/>
        </p:nvSpPr>
        <p:spPr>
          <a:xfrm>
            <a:off x="491356" y="2271526"/>
            <a:ext cx="3928914" cy="463079"/>
          </a:xfrm>
          <a:prstGeom prst="roundRect">
            <a:avLst>
              <a:gd name="adj" fmla="val 10929"/>
            </a:avLst>
          </a:prstGeom>
          <a:solidFill>
            <a:srgbClr val="B6FCB8"/>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580430" y="2451274"/>
            <a:ext cx="150614" cy="120476"/>
          </a:xfrm>
          <a:prstGeom prst="rect">
            <a:avLst/>
          </a:prstGeom>
        </p:spPr>
      </p:pic>
      <p:sp>
        <p:nvSpPr>
          <p:cNvPr id="6" name="Text 3"/>
          <p:cNvSpPr/>
          <p:nvPr/>
        </p:nvSpPr>
        <p:spPr>
          <a:xfrm>
            <a:off x="767209" y="2413917"/>
            <a:ext cx="3416871" cy="178296"/>
          </a:xfrm>
          <a:prstGeom prst="rect">
            <a:avLst/>
          </a:prstGeom>
          <a:noFill/>
          <a:ln/>
        </p:spPr>
        <p:txBody>
          <a:bodyPr wrap="none" lIns="0" tIns="0" rIns="0" bIns="0" rtlCol="0" anchor="t"/>
          <a:lstStyle/>
          <a:p>
            <a:pPr marL="0" indent="0" algn="l">
              <a:lnSpc>
                <a:spcPts val="1400"/>
              </a:lnSpc>
              <a:buNone/>
            </a:pPr>
            <a:r>
              <a:rPr lang="en-US" sz="900" b="1" dirty="0">
                <a:solidFill>
                  <a:srgbClr val="000000"/>
                </a:solidFill>
                <a:latin typeface="Inter" pitchFamily="34" charset="0"/>
                <a:ea typeface="Inter" pitchFamily="34" charset="-122"/>
                <a:cs typeface="Inter" pitchFamily="34" charset="-120"/>
              </a:rPr>
              <a:t>Composite Client Story:</a:t>
            </a:r>
            <a:r>
              <a:rPr lang="en-US" sz="900" dirty="0">
                <a:solidFill>
                  <a:srgbClr val="000000"/>
                </a:solidFill>
                <a:latin typeface="Inter" pitchFamily="34" charset="0"/>
                <a:ea typeface="Inter" pitchFamily="34" charset="-122"/>
                <a:cs typeface="Inter" pitchFamily="34" charset="-120"/>
              </a:rPr>
              <a:t> Microsoft, DC Government</a:t>
            </a:r>
            <a:endParaRPr lang="en-US" sz="900" dirty="0"/>
          </a:p>
        </p:txBody>
      </p:sp>
      <p:sp>
        <p:nvSpPr>
          <p:cNvPr id="7" name="Text 4"/>
          <p:cNvSpPr/>
          <p:nvPr/>
        </p:nvSpPr>
        <p:spPr>
          <a:xfrm>
            <a:off x="563852" y="3032373"/>
            <a:ext cx="3928914" cy="534888"/>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What made the difference was not a policy document. It was </a:t>
            </a:r>
            <a:r>
              <a:rPr lang="en-US" sz="900" b="1" dirty="0">
                <a:solidFill>
                  <a:srgbClr val="272525"/>
                </a:solidFill>
                <a:latin typeface="Inter" pitchFamily="34" charset="0"/>
                <a:ea typeface="Inter" pitchFamily="34" charset="-122"/>
                <a:cs typeface="Inter" pitchFamily="34" charset="-120"/>
              </a:rPr>
              <a:t>responsive leadership, accessible resources, and a culture that had been built before the crisis arrived.</a:t>
            </a:r>
            <a:endParaRPr lang="en-US" sz="900" dirty="0"/>
          </a:p>
        </p:txBody>
      </p:sp>
      <p:sp>
        <p:nvSpPr>
          <p:cNvPr id="8" name="Text 5"/>
          <p:cNvSpPr/>
          <p:nvPr/>
        </p:nvSpPr>
        <p:spPr>
          <a:xfrm>
            <a:off x="4723730" y="1416323"/>
            <a:ext cx="2569294" cy="188268"/>
          </a:xfrm>
          <a:prstGeom prst="rect">
            <a:avLst/>
          </a:prstGeom>
          <a:noFill/>
          <a:ln/>
        </p:spPr>
        <p:txBody>
          <a:bodyPr wrap="none" lIns="0" tIns="0" rIns="0" bIns="0" rtlCol="0" anchor="t"/>
          <a:lstStyle/>
          <a:p>
            <a:pPr marL="0" indent="0" algn="l">
              <a:lnSpc>
                <a:spcPts val="1450"/>
              </a:lnSpc>
              <a:buNone/>
            </a:pPr>
            <a:r>
              <a:rPr lang="en-US" sz="1150" b="1" dirty="0">
                <a:solidFill>
                  <a:srgbClr val="000000"/>
                </a:solidFill>
                <a:latin typeface="Inter Bold" pitchFamily="34" charset="0"/>
                <a:ea typeface="Inter Bold" pitchFamily="34" charset="-122"/>
                <a:cs typeface="Inter Bold" pitchFamily="34" charset="-120"/>
              </a:rPr>
              <a:t>The Ripple Effect of Getting It Right</a:t>
            </a:r>
            <a:endParaRPr lang="en-US" sz="1150" dirty="0"/>
          </a:p>
        </p:txBody>
      </p:sp>
      <p:sp>
        <p:nvSpPr>
          <p:cNvPr id="9" name="Shape 6"/>
          <p:cNvSpPr/>
          <p:nvPr/>
        </p:nvSpPr>
        <p:spPr>
          <a:xfrm>
            <a:off x="4844207" y="1900535"/>
            <a:ext cx="120476" cy="707380"/>
          </a:xfrm>
          <a:prstGeom prst="roundRect">
            <a:avLst>
              <a:gd name="adj" fmla="val 42009"/>
            </a:avLst>
          </a:prstGeom>
          <a:solidFill>
            <a:srgbClr val="DADBF1"/>
          </a:solidFill>
          <a:ln w="4763">
            <a:solidFill>
              <a:srgbClr val="C0C1D7"/>
            </a:solidFill>
            <a:prstDash val="solid"/>
          </a:ln>
        </p:spPr>
        <p:txBody>
          <a:bodyPr/>
          <a:lstStyle/>
          <a:p>
            <a:endParaRPr lang="en-US"/>
          </a:p>
        </p:txBody>
      </p:sp>
      <p:sp>
        <p:nvSpPr>
          <p:cNvPr id="10" name="Shape 7"/>
          <p:cNvSpPr/>
          <p:nvPr/>
        </p:nvSpPr>
        <p:spPr>
          <a:xfrm>
            <a:off x="4723730" y="1821433"/>
            <a:ext cx="361504" cy="361504"/>
          </a:xfrm>
          <a:prstGeom prst="roundRect">
            <a:avLst>
              <a:gd name="adj" fmla="val 79045"/>
            </a:avLst>
          </a:prstGeom>
          <a:solidFill>
            <a:srgbClr val="DADBF1"/>
          </a:solidFill>
          <a:ln w="4763">
            <a:solidFill>
              <a:srgbClr val="C0C1D7"/>
            </a:solidFill>
            <a:prstDash val="solid"/>
          </a:ln>
        </p:spPr>
        <p:txBody>
          <a:bodyPr/>
          <a:lstStyle/>
          <a:p>
            <a:endParaRPr lang="en-US"/>
          </a:p>
        </p:txBody>
      </p:sp>
      <p:pic>
        <p:nvPicPr>
          <p:cNvPr id="11"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14069" y="1911772"/>
            <a:ext cx="180752" cy="180752"/>
          </a:xfrm>
          <a:prstGeom prst="rect">
            <a:avLst/>
          </a:prstGeom>
        </p:spPr>
      </p:pic>
      <p:sp>
        <p:nvSpPr>
          <p:cNvPr id="12" name="Text 8"/>
          <p:cNvSpPr/>
          <p:nvPr/>
        </p:nvSpPr>
        <p:spPr>
          <a:xfrm>
            <a:off x="5187628" y="1840260"/>
            <a:ext cx="1552873"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Employee Feels Seen</a:t>
            </a:r>
            <a:endParaRPr lang="en-US" sz="1150" dirty="0"/>
          </a:p>
        </p:txBody>
      </p:sp>
      <p:sp>
        <p:nvSpPr>
          <p:cNvPr id="13" name="Text 9"/>
          <p:cNvSpPr/>
          <p:nvPr/>
        </p:nvSpPr>
        <p:spPr>
          <a:xfrm>
            <a:off x="5187628" y="2130921"/>
            <a:ext cx="3465016"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Trust is built in the moment of need — not in the onboarding packet.</a:t>
            </a:r>
            <a:endParaRPr lang="en-US" sz="900" dirty="0"/>
          </a:p>
        </p:txBody>
      </p:sp>
      <p:sp>
        <p:nvSpPr>
          <p:cNvPr id="14" name="Shape 10"/>
          <p:cNvSpPr/>
          <p:nvPr/>
        </p:nvSpPr>
        <p:spPr>
          <a:xfrm>
            <a:off x="5024958" y="2891135"/>
            <a:ext cx="120476" cy="707380"/>
          </a:xfrm>
          <a:prstGeom prst="roundRect">
            <a:avLst>
              <a:gd name="adj" fmla="val 42009"/>
            </a:avLst>
          </a:prstGeom>
          <a:solidFill>
            <a:srgbClr val="DADBF1"/>
          </a:solidFill>
          <a:ln w="4763">
            <a:solidFill>
              <a:srgbClr val="C0C1D7"/>
            </a:solidFill>
            <a:prstDash val="solid"/>
          </a:ln>
        </p:spPr>
        <p:txBody>
          <a:bodyPr/>
          <a:lstStyle/>
          <a:p>
            <a:endParaRPr lang="en-US"/>
          </a:p>
        </p:txBody>
      </p:sp>
      <p:sp>
        <p:nvSpPr>
          <p:cNvPr id="15" name="Shape 11"/>
          <p:cNvSpPr/>
          <p:nvPr/>
        </p:nvSpPr>
        <p:spPr>
          <a:xfrm>
            <a:off x="4904482" y="2812033"/>
            <a:ext cx="361504" cy="361504"/>
          </a:xfrm>
          <a:prstGeom prst="roundRect">
            <a:avLst>
              <a:gd name="adj" fmla="val 79045"/>
            </a:avLst>
          </a:prstGeom>
          <a:solidFill>
            <a:srgbClr val="DADBF1"/>
          </a:solidFill>
          <a:ln w="4763">
            <a:solidFill>
              <a:srgbClr val="C0C1D7"/>
            </a:solidFill>
            <a:prstDash val="solid"/>
          </a:ln>
        </p:spPr>
        <p:txBody>
          <a:bodyPr/>
          <a:lstStyle/>
          <a:p>
            <a:endParaRPr lang="en-US"/>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94821" y="2902372"/>
            <a:ext cx="180752" cy="180752"/>
          </a:xfrm>
          <a:prstGeom prst="rect">
            <a:avLst/>
          </a:prstGeom>
        </p:spPr>
      </p:pic>
      <p:sp>
        <p:nvSpPr>
          <p:cNvPr id="17" name="Text 12"/>
          <p:cNvSpPr/>
          <p:nvPr/>
        </p:nvSpPr>
        <p:spPr>
          <a:xfrm>
            <a:off x="5368379" y="2830860"/>
            <a:ext cx="1506215"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Team Culture Shifts</a:t>
            </a:r>
            <a:endParaRPr lang="en-US" sz="1150" dirty="0"/>
          </a:p>
        </p:txBody>
      </p:sp>
      <p:sp>
        <p:nvSpPr>
          <p:cNvPr id="18" name="Text 13"/>
          <p:cNvSpPr/>
          <p:nvPr/>
        </p:nvSpPr>
        <p:spPr>
          <a:xfrm>
            <a:off x="5368379" y="3121521"/>
            <a:ext cx="3284265"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One visible act of support signals to the entire team what the organization values.</a:t>
            </a:r>
            <a:endParaRPr lang="en-US" sz="900" dirty="0"/>
          </a:p>
        </p:txBody>
      </p:sp>
      <p:sp>
        <p:nvSpPr>
          <p:cNvPr id="19" name="Shape 14"/>
          <p:cNvSpPr/>
          <p:nvPr/>
        </p:nvSpPr>
        <p:spPr>
          <a:xfrm>
            <a:off x="5205710" y="3881735"/>
            <a:ext cx="120476" cy="707380"/>
          </a:xfrm>
          <a:prstGeom prst="roundRect">
            <a:avLst>
              <a:gd name="adj" fmla="val 42009"/>
            </a:avLst>
          </a:prstGeom>
          <a:solidFill>
            <a:srgbClr val="DADBF1"/>
          </a:solidFill>
          <a:ln w="4763">
            <a:solidFill>
              <a:srgbClr val="C0C1D7"/>
            </a:solidFill>
            <a:prstDash val="solid"/>
          </a:ln>
        </p:spPr>
        <p:txBody>
          <a:bodyPr/>
          <a:lstStyle/>
          <a:p>
            <a:endParaRPr lang="en-US"/>
          </a:p>
        </p:txBody>
      </p:sp>
      <p:sp>
        <p:nvSpPr>
          <p:cNvPr id="20" name="Shape 15"/>
          <p:cNvSpPr/>
          <p:nvPr/>
        </p:nvSpPr>
        <p:spPr>
          <a:xfrm>
            <a:off x="5085234" y="3802633"/>
            <a:ext cx="361504" cy="361504"/>
          </a:xfrm>
          <a:prstGeom prst="roundRect">
            <a:avLst>
              <a:gd name="adj" fmla="val 79045"/>
            </a:avLst>
          </a:prstGeom>
          <a:solidFill>
            <a:srgbClr val="DADBF1"/>
          </a:solidFill>
          <a:ln w="4763">
            <a:solidFill>
              <a:srgbClr val="C0C1D7"/>
            </a:solidFill>
            <a:prstDash val="solid"/>
          </a:ln>
        </p:spPr>
        <p:txBody>
          <a:bodyPr/>
          <a:lstStyle/>
          <a:p>
            <a:endParaRPr lang="en-US"/>
          </a:p>
        </p:txBody>
      </p:sp>
      <p:pic>
        <p:nvPicPr>
          <p:cNvPr id="21"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75572" y="3892972"/>
            <a:ext cx="180752" cy="180752"/>
          </a:xfrm>
          <a:prstGeom prst="rect">
            <a:avLst/>
          </a:prstGeom>
        </p:spPr>
      </p:pic>
      <p:sp>
        <p:nvSpPr>
          <p:cNvPr id="22" name="Text 16"/>
          <p:cNvSpPr/>
          <p:nvPr/>
        </p:nvSpPr>
        <p:spPr>
          <a:xfrm>
            <a:off x="5549131" y="3821460"/>
            <a:ext cx="2185839" cy="188268"/>
          </a:xfrm>
          <a:prstGeom prst="rect">
            <a:avLst/>
          </a:prstGeom>
          <a:noFill/>
          <a:ln/>
        </p:spPr>
        <p:txBody>
          <a:bodyPr wrap="none" lIns="0" tIns="0" rIns="0" bIns="0" rtlCol="0" anchor="t"/>
          <a:lstStyle/>
          <a:p>
            <a:pPr marL="0" indent="0" algn="l">
              <a:lnSpc>
                <a:spcPts val="1450"/>
              </a:lnSpc>
              <a:buNone/>
            </a:pPr>
            <a:r>
              <a:rPr lang="en-US" sz="1150" b="1" dirty="0">
                <a:solidFill>
                  <a:srgbClr val="272525"/>
                </a:solidFill>
                <a:latin typeface="Inter Bold" pitchFamily="34" charset="0"/>
                <a:ea typeface="Inter Bold" pitchFamily="34" charset="-122"/>
                <a:cs typeface="Inter Bold" pitchFamily="34" charset="-120"/>
              </a:rPr>
              <a:t>Retention &amp; Performance Rise</a:t>
            </a:r>
            <a:endParaRPr lang="en-US" sz="1150" dirty="0"/>
          </a:p>
        </p:txBody>
      </p:sp>
      <p:sp>
        <p:nvSpPr>
          <p:cNvPr id="23" name="Text 17"/>
          <p:cNvSpPr/>
          <p:nvPr/>
        </p:nvSpPr>
        <p:spPr>
          <a:xfrm>
            <a:off x="5549131" y="4112121"/>
            <a:ext cx="3103513" cy="356592"/>
          </a:xfrm>
          <a:prstGeom prst="rect">
            <a:avLst/>
          </a:prstGeom>
          <a:noFill/>
          <a:ln/>
        </p:spPr>
        <p:txBody>
          <a:bodyPr wrap="square" lIns="0" tIns="0" rIns="0" bIns="0" rtlCol="0" anchor="t"/>
          <a:lstStyle/>
          <a:p>
            <a:pPr marL="0" indent="0" algn="l">
              <a:lnSpc>
                <a:spcPts val="1400"/>
              </a:lnSpc>
              <a:buNone/>
            </a:pPr>
            <a:r>
              <a:rPr lang="en-US" sz="900" dirty="0">
                <a:solidFill>
                  <a:srgbClr val="272525"/>
                </a:solidFill>
                <a:latin typeface="Inter" pitchFamily="34" charset="0"/>
                <a:ea typeface="Inter" pitchFamily="34" charset="-122"/>
                <a:cs typeface="Inter" pitchFamily="34" charset="-120"/>
              </a:rPr>
              <a:t>Supported employees stay, grow, and become the culture carriers for the next generation of staff.</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6119" y="515764"/>
            <a:ext cx="3534668" cy="310083"/>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ter Bold" pitchFamily="34" charset="0"/>
                <a:ea typeface="Inter Bold" pitchFamily="34" charset="-122"/>
                <a:cs typeface="Inter Bold" pitchFamily="34" charset="-120"/>
              </a:rPr>
              <a:t>The Story I Want You to Write</a:t>
            </a:r>
            <a:endParaRPr lang="en-US" sz="1950" dirty="0"/>
          </a:p>
        </p:txBody>
      </p:sp>
      <p:sp>
        <p:nvSpPr>
          <p:cNvPr id="3" name="Text 1"/>
          <p:cNvSpPr/>
          <p:nvPr/>
        </p:nvSpPr>
        <p:spPr>
          <a:xfrm>
            <a:off x="496119" y="964778"/>
            <a:ext cx="8151763" cy="168697"/>
          </a:xfrm>
          <a:prstGeom prst="rect">
            <a:avLst/>
          </a:prstGeom>
          <a:noFill/>
          <a:ln/>
        </p:spPr>
        <p:txBody>
          <a:bodyPr wrap="none" lIns="0" tIns="0" rIns="0" bIns="0" rtlCol="0" anchor="t"/>
          <a:lstStyle/>
          <a:p>
            <a:pPr marL="0" indent="0" algn="l">
              <a:lnSpc>
                <a:spcPts val="1300"/>
              </a:lnSpc>
              <a:buNone/>
            </a:pPr>
            <a:r>
              <a:rPr lang="en-US" sz="950" dirty="0">
                <a:solidFill>
                  <a:srgbClr val="272525"/>
                </a:solidFill>
                <a:latin typeface="Inter" pitchFamily="34" charset="0"/>
                <a:ea typeface="Inter" pitchFamily="34" charset="-122"/>
                <a:cs typeface="Inter" pitchFamily="34" charset="-120"/>
              </a:rPr>
              <a:t>Every journalist in this room covers a market where the wellness gap is hiding in plain sight. Here is your assignment.</a:t>
            </a:r>
            <a:endParaRPr lang="en-US" sz="950" dirty="0"/>
          </a:p>
        </p:txBody>
      </p:sp>
      <p:sp>
        <p:nvSpPr>
          <p:cNvPr id="4" name="Text 2"/>
          <p:cNvSpPr/>
          <p:nvPr/>
        </p:nvSpPr>
        <p:spPr>
          <a:xfrm>
            <a:off x="496119" y="1281038"/>
            <a:ext cx="1425550" cy="155004"/>
          </a:xfrm>
          <a:prstGeom prst="rect">
            <a:avLst/>
          </a:prstGeom>
          <a:noFill/>
          <a:ln/>
        </p:spPr>
        <p:txBody>
          <a:bodyPr wrap="none" lIns="0" tIns="0" rIns="0" bIns="0" rtlCol="0" anchor="t"/>
          <a:lstStyle/>
          <a:p>
            <a:pPr marL="0" indent="0" algn="l">
              <a:lnSpc>
                <a:spcPts val="1200"/>
              </a:lnSpc>
              <a:buNone/>
            </a:pPr>
            <a:r>
              <a:rPr lang="en-US" sz="950" b="1" dirty="0">
                <a:solidFill>
                  <a:srgbClr val="000000"/>
                </a:solidFill>
                <a:latin typeface="Inter Bold" pitchFamily="34" charset="0"/>
                <a:ea typeface="Inter Bold" pitchFamily="34" charset="-122"/>
                <a:cs typeface="Inter Bold" pitchFamily="34" charset="-120"/>
              </a:rPr>
              <a:t>Where to Find the Story</a:t>
            </a:r>
            <a:endParaRPr lang="en-US" sz="950" dirty="0"/>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119" y="1514177"/>
            <a:ext cx="248022" cy="248022"/>
          </a:xfrm>
          <a:prstGeom prst="rect">
            <a:avLst/>
          </a:prstGeom>
        </p:spPr>
      </p:pic>
      <p:sp>
        <p:nvSpPr>
          <p:cNvPr id="6" name="Text 3"/>
          <p:cNvSpPr/>
          <p:nvPr/>
        </p:nvSpPr>
        <p:spPr>
          <a:xfrm>
            <a:off x="496119" y="1848966"/>
            <a:ext cx="1251719" cy="155004"/>
          </a:xfrm>
          <a:prstGeom prst="rect">
            <a:avLst/>
          </a:prstGeom>
          <a:noFill/>
          <a:ln/>
        </p:spPr>
        <p:txBody>
          <a:bodyPr wrap="none" lIns="0" tIns="0" rIns="0" bIns="0" rtlCol="0" anchor="t"/>
          <a:lstStyle/>
          <a:p>
            <a:pPr marL="0" indent="0" algn="l">
              <a:lnSpc>
                <a:spcPts val="1200"/>
              </a:lnSpc>
              <a:buNone/>
            </a:pPr>
            <a:r>
              <a:rPr lang="en-US" sz="950" b="1" dirty="0">
                <a:solidFill>
                  <a:srgbClr val="272525"/>
                </a:solidFill>
                <a:latin typeface="Inter Bold" pitchFamily="34" charset="0"/>
                <a:ea typeface="Inter Bold" pitchFamily="34" charset="-122"/>
                <a:cs typeface="Inter Bold" pitchFamily="34" charset="-120"/>
              </a:rPr>
              <a:t>Big City Government</a:t>
            </a:r>
            <a:endParaRPr lang="en-US" sz="950" dirty="0"/>
          </a:p>
        </p:txBody>
      </p:sp>
      <p:sp>
        <p:nvSpPr>
          <p:cNvPr id="7" name="Text 4"/>
          <p:cNvSpPr/>
          <p:nvPr/>
        </p:nvSpPr>
        <p:spPr>
          <a:xfrm>
            <a:off x="496119" y="2073399"/>
            <a:ext cx="4374505" cy="269974"/>
          </a:xfrm>
          <a:prstGeom prst="rect">
            <a:avLst/>
          </a:prstGeom>
          <a:noFill/>
          <a:ln/>
        </p:spPr>
        <p:txBody>
          <a:bodyPr wrap="square" lIns="0" tIns="0" rIns="0" bIns="0" rtlCol="0" anchor="t"/>
          <a:lstStyle/>
          <a:p>
            <a:pPr marL="0" indent="0" algn="l">
              <a:lnSpc>
                <a:spcPts val="1050"/>
              </a:lnSpc>
              <a:buNone/>
            </a:pPr>
            <a:r>
              <a:rPr lang="en-US" sz="750" dirty="0">
                <a:solidFill>
                  <a:srgbClr val="272525"/>
                </a:solidFill>
                <a:latin typeface="Inter" pitchFamily="34" charset="0"/>
                <a:ea typeface="Inter" pitchFamily="34" charset="-122"/>
                <a:cs typeface="Inter" pitchFamily="34" charset="-120"/>
              </a:rPr>
              <a:t>Public sector workers — social workers, transit employees, first responders — are among the most underserved populations in workplace wellness.</a:t>
            </a:r>
            <a:endParaRPr lang="en-US" sz="750" dirty="0"/>
          </a:p>
        </p:txBody>
      </p:sp>
      <p:pic>
        <p:nvPicPr>
          <p:cNvPr id="8"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6119" y="2482304"/>
            <a:ext cx="248022" cy="248022"/>
          </a:xfrm>
          <a:prstGeom prst="rect">
            <a:avLst/>
          </a:prstGeom>
        </p:spPr>
      </p:pic>
      <p:sp>
        <p:nvSpPr>
          <p:cNvPr id="9" name="Text 5"/>
          <p:cNvSpPr/>
          <p:nvPr/>
        </p:nvSpPr>
        <p:spPr>
          <a:xfrm>
            <a:off x="496119" y="2817093"/>
            <a:ext cx="1240408" cy="155004"/>
          </a:xfrm>
          <a:prstGeom prst="rect">
            <a:avLst/>
          </a:prstGeom>
          <a:noFill/>
          <a:ln/>
        </p:spPr>
        <p:txBody>
          <a:bodyPr wrap="none" lIns="0" tIns="0" rIns="0" bIns="0" rtlCol="0" anchor="t"/>
          <a:lstStyle/>
          <a:p>
            <a:pPr marL="0" indent="0" algn="l">
              <a:lnSpc>
                <a:spcPts val="1200"/>
              </a:lnSpc>
              <a:buNone/>
            </a:pPr>
            <a:r>
              <a:rPr lang="en-US" sz="950" b="1" dirty="0">
                <a:solidFill>
                  <a:srgbClr val="272525"/>
                </a:solidFill>
                <a:latin typeface="Inter Bold" pitchFamily="34" charset="0"/>
                <a:ea typeface="Inter Bold" pitchFamily="34" charset="-122"/>
                <a:cs typeface="Inter Bold" pitchFamily="34" charset="-120"/>
              </a:rPr>
              <a:t>Industrial Sectors</a:t>
            </a:r>
            <a:endParaRPr lang="en-US" sz="950" dirty="0"/>
          </a:p>
        </p:txBody>
      </p:sp>
      <p:sp>
        <p:nvSpPr>
          <p:cNvPr id="10" name="Text 6"/>
          <p:cNvSpPr/>
          <p:nvPr/>
        </p:nvSpPr>
        <p:spPr>
          <a:xfrm>
            <a:off x="496119" y="3041526"/>
            <a:ext cx="4374505" cy="269974"/>
          </a:xfrm>
          <a:prstGeom prst="rect">
            <a:avLst/>
          </a:prstGeom>
          <a:noFill/>
          <a:ln/>
        </p:spPr>
        <p:txBody>
          <a:bodyPr wrap="square" lIns="0" tIns="0" rIns="0" bIns="0" rtlCol="0" anchor="t"/>
          <a:lstStyle/>
          <a:p>
            <a:pPr marL="0" indent="0" algn="l">
              <a:lnSpc>
                <a:spcPts val="1050"/>
              </a:lnSpc>
              <a:buNone/>
            </a:pPr>
            <a:r>
              <a:rPr lang="en-US" sz="750" dirty="0">
                <a:solidFill>
                  <a:srgbClr val="272525"/>
                </a:solidFill>
                <a:latin typeface="Inter" pitchFamily="34" charset="0"/>
                <a:ea typeface="Inter" pitchFamily="34" charset="-122"/>
                <a:cs typeface="Inter" pitchFamily="34" charset="-120"/>
              </a:rPr>
              <a:t>Manufacturing, logistics, and construction workers face high-stress, high-risk environments with minimal mental health infrastructure.</a:t>
            </a:r>
            <a:endParaRPr lang="en-US" sz="750" dirty="0"/>
          </a:p>
        </p:txBody>
      </p:sp>
      <p:pic>
        <p:nvPicPr>
          <p:cNvPr id="1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6119" y="3450431"/>
            <a:ext cx="248022" cy="248022"/>
          </a:xfrm>
          <a:prstGeom prst="rect">
            <a:avLst/>
          </a:prstGeom>
        </p:spPr>
      </p:pic>
      <p:sp>
        <p:nvSpPr>
          <p:cNvPr id="12" name="Text 7"/>
          <p:cNvSpPr/>
          <p:nvPr/>
        </p:nvSpPr>
        <p:spPr>
          <a:xfrm>
            <a:off x="496119" y="3785220"/>
            <a:ext cx="1416397" cy="155004"/>
          </a:xfrm>
          <a:prstGeom prst="rect">
            <a:avLst/>
          </a:prstGeom>
          <a:noFill/>
          <a:ln/>
        </p:spPr>
        <p:txBody>
          <a:bodyPr wrap="none" lIns="0" tIns="0" rIns="0" bIns="0" rtlCol="0" anchor="t"/>
          <a:lstStyle/>
          <a:p>
            <a:pPr marL="0" indent="0" algn="l">
              <a:lnSpc>
                <a:spcPts val="1200"/>
              </a:lnSpc>
              <a:buNone/>
            </a:pPr>
            <a:r>
              <a:rPr lang="en-US" sz="950" b="1" dirty="0">
                <a:solidFill>
                  <a:srgbClr val="272525"/>
                </a:solidFill>
                <a:latin typeface="Inter Bold" pitchFamily="34" charset="0"/>
                <a:ea typeface="Inter Bold" pitchFamily="34" charset="-122"/>
                <a:cs typeface="Inter Bold" pitchFamily="34" charset="-120"/>
              </a:rPr>
              <a:t>Education &amp; Healthcare</a:t>
            </a:r>
            <a:endParaRPr lang="en-US" sz="950" dirty="0"/>
          </a:p>
        </p:txBody>
      </p:sp>
      <p:sp>
        <p:nvSpPr>
          <p:cNvPr id="13" name="Text 8"/>
          <p:cNvSpPr/>
          <p:nvPr/>
        </p:nvSpPr>
        <p:spPr>
          <a:xfrm>
            <a:off x="496119" y="4009653"/>
            <a:ext cx="4374505" cy="269974"/>
          </a:xfrm>
          <a:prstGeom prst="rect">
            <a:avLst/>
          </a:prstGeom>
          <a:noFill/>
          <a:ln/>
        </p:spPr>
        <p:txBody>
          <a:bodyPr wrap="square" lIns="0" tIns="0" rIns="0" bIns="0" rtlCol="0" anchor="t"/>
          <a:lstStyle/>
          <a:p>
            <a:pPr marL="0" indent="0" algn="l">
              <a:lnSpc>
                <a:spcPts val="1050"/>
              </a:lnSpc>
              <a:buNone/>
            </a:pPr>
            <a:r>
              <a:rPr lang="en-US" sz="750" dirty="0">
                <a:solidFill>
                  <a:srgbClr val="272525"/>
                </a:solidFill>
                <a:latin typeface="Inter" pitchFamily="34" charset="0"/>
                <a:ea typeface="Inter" pitchFamily="34" charset="-122"/>
                <a:cs typeface="Inter" pitchFamily="34" charset="-120"/>
              </a:rPr>
              <a:t>Teachers and healthcare workers are experiencing a mass exodus driven by burnout — and the story behind the numbers is deeply human.</a:t>
            </a:r>
            <a:endParaRPr lang="en-US" sz="750" dirty="0"/>
          </a:p>
        </p:txBody>
      </p:sp>
      <p:sp>
        <p:nvSpPr>
          <p:cNvPr id="14" name="Text 9"/>
          <p:cNvSpPr/>
          <p:nvPr/>
        </p:nvSpPr>
        <p:spPr>
          <a:xfrm>
            <a:off x="5117381" y="1281038"/>
            <a:ext cx="1240408" cy="155004"/>
          </a:xfrm>
          <a:prstGeom prst="rect">
            <a:avLst/>
          </a:prstGeom>
          <a:noFill/>
          <a:ln/>
        </p:spPr>
        <p:txBody>
          <a:bodyPr wrap="none" lIns="0" tIns="0" rIns="0" bIns="0" rtlCol="0" anchor="t"/>
          <a:lstStyle/>
          <a:p>
            <a:pPr marL="0" indent="0" algn="l">
              <a:lnSpc>
                <a:spcPts val="1200"/>
              </a:lnSpc>
              <a:buNone/>
            </a:pPr>
            <a:r>
              <a:rPr lang="en-US" sz="950" b="1" dirty="0">
                <a:solidFill>
                  <a:srgbClr val="000000"/>
                </a:solidFill>
                <a:latin typeface="Inter Bold" pitchFamily="34" charset="0"/>
                <a:ea typeface="Inter Bold" pitchFamily="34" charset="-122"/>
                <a:cs typeface="Inter Bold" pitchFamily="34" charset="-120"/>
              </a:rPr>
              <a:t>Questions to Ask</a:t>
            </a:r>
            <a:endParaRPr lang="en-US" sz="950" dirty="0"/>
          </a:p>
        </p:txBody>
      </p:sp>
      <p:pic>
        <p:nvPicPr>
          <p:cNvPr id="15"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17381" y="1514177"/>
            <a:ext cx="248022" cy="248022"/>
          </a:xfrm>
          <a:prstGeom prst="rect">
            <a:avLst/>
          </a:prstGeom>
        </p:spPr>
      </p:pic>
      <p:sp>
        <p:nvSpPr>
          <p:cNvPr id="16" name="Text 10"/>
          <p:cNvSpPr/>
          <p:nvPr/>
        </p:nvSpPr>
        <p:spPr>
          <a:xfrm>
            <a:off x="5117381" y="1848966"/>
            <a:ext cx="1240408" cy="155004"/>
          </a:xfrm>
          <a:prstGeom prst="rect">
            <a:avLst/>
          </a:prstGeom>
          <a:noFill/>
          <a:ln/>
        </p:spPr>
        <p:txBody>
          <a:bodyPr wrap="none" lIns="0" tIns="0" rIns="0" bIns="0" rtlCol="0" anchor="t"/>
          <a:lstStyle/>
          <a:p>
            <a:pPr marL="0" indent="0" algn="l">
              <a:lnSpc>
                <a:spcPts val="1200"/>
              </a:lnSpc>
              <a:buNone/>
            </a:pPr>
            <a:r>
              <a:rPr lang="en-US" sz="950" b="1" dirty="0">
                <a:solidFill>
                  <a:srgbClr val="272525"/>
                </a:solidFill>
                <a:latin typeface="Inter Bold" pitchFamily="34" charset="0"/>
                <a:ea typeface="Inter Bold" pitchFamily="34" charset="-122"/>
                <a:cs typeface="Inter Bold" pitchFamily="34" charset="-120"/>
              </a:rPr>
              <a:t>For HR Leaders</a:t>
            </a:r>
            <a:endParaRPr lang="en-US" sz="950" dirty="0"/>
          </a:p>
        </p:txBody>
      </p:sp>
      <p:sp>
        <p:nvSpPr>
          <p:cNvPr id="17" name="Text 11"/>
          <p:cNvSpPr/>
          <p:nvPr/>
        </p:nvSpPr>
        <p:spPr>
          <a:xfrm>
            <a:off x="5117381" y="2073399"/>
            <a:ext cx="3535189" cy="539948"/>
          </a:xfrm>
          <a:prstGeom prst="rect">
            <a:avLst/>
          </a:prstGeom>
          <a:noFill/>
          <a:ln/>
        </p:spPr>
        <p:txBody>
          <a:bodyPr wrap="square" lIns="0" tIns="0" rIns="0" bIns="0" rtlCol="0" anchor="t"/>
          <a:lstStyle/>
          <a:p>
            <a:pPr marL="0" indent="0" algn="l">
              <a:lnSpc>
                <a:spcPts val="1050"/>
              </a:lnSpc>
              <a:buNone/>
            </a:pPr>
            <a:r>
              <a:rPr lang="en-US" sz="750" dirty="0">
                <a:solidFill>
                  <a:srgbClr val="272525"/>
                </a:solidFill>
                <a:latin typeface="Inter" pitchFamily="34" charset="0"/>
                <a:ea typeface="Inter" pitchFamily="34" charset="-122"/>
                <a:cs typeface="Inter" pitchFamily="34" charset="-120"/>
              </a:rPr>
              <a:t>What is your EAP utilization rate? How do you measure program effectiveness beyond enrollment numbers? Do you focus on psychological safety, if so how? Does your mental health program have a prevention focus?</a:t>
            </a:r>
            <a:endParaRPr lang="en-US" sz="750" dirty="0"/>
          </a:p>
        </p:txBody>
      </p:sp>
      <p:pic>
        <p:nvPicPr>
          <p:cNvPr id="18"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117381" y="2752279"/>
            <a:ext cx="248022" cy="248022"/>
          </a:xfrm>
          <a:prstGeom prst="rect">
            <a:avLst/>
          </a:prstGeom>
        </p:spPr>
      </p:pic>
      <p:sp>
        <p:nvSpPr>
          <p:cNvPr id="19" name="Text 12"/>
          <p:cNvSpPr/>
          <p:nvPr/>
        </p:nvSpPr>
        <p:spPr>
          <a:xfrm>
            <a:off x="5117381" y="3087067"/>
            <a:ext cx="1240408" cy="155004"/>
          </a:xfrm>
          <a:prstGeom prst="rect">
            <a:avLst/>
          </a:prstGeom>
          <a:noFill/>
          <a:ln/>
        </p:spPr>
        <p:txBody>
          <a:bodyPr wrap="none" lIns="0" tIns="0" rIns="0" bIns="0" rtlCol="0" anchor="t"/>
          <a:lstStyle/>
          <a:p>
            <a:pPr marL="0" indent="0" algn="l">
              <a:lnSpc>
                <a:spcPts val="1200"/>
              </a:lnSpc>
              <a:buNone/>
            </a:pPr>
            <a:r>
              <a:rPr lang="en-US" sz="950" b="1" dirty="0">
                <a:solidFill>
                  <a:srgbClr val="272525"/>
                </a:solidFill>
                <a:latin typeface="Inter Bold" pitchFamily="34" charset="0"/>
                <a:ea typeface="Inter Bold" pitchFamily="34" charset="-122"/>
                <a:cs typeface="Inter Bold" pitchFamily="34" charset="-120"/>
              </a:rPr>
              <a:t>For Employees</a:t>
            </a:r>
            <a:endParaRPr lang="en-US" sz="950" dirty="0"/>
          </a:p>
        </p:txBody>
      </p:sp>
      <p:sp>
        <p:nvSpPr>
          <p:cNvPr id="20" name="Text 13"/>
          <p:cNvSpPr/>
          <p:nvPr/>
        </p:nvSpPr>
        <p:spPr>
          <a:xfrm>
            <a:off x="5117381" y="3311500"/>
            <a:ext cx="3535189" cy="269974"/>
          </a:xfrm>
          <a:prstGeom prst="rect">
            <a:avLst/>
          </a:prstGeom>
          <a:noFill/>
          <a:ln/>
        </p:spPr>
        <p:txBody>
          <a:bodyPr wrap="square" lIns="0" tIns="0" rIns="0" bIns="0" rtlCol="0" anchor="t"/>
          <a:lstStyle/>
          <a:p>
            <a:pPr marL="0" indent="0" algn="l">
              <a:lnSpc>
                <a:spcPts val="1050"/>
              </a:lnSpc>
              <a:buNone/>
            </a:pPr>
            <a:r>
              <a:rPr lang="en-US" sz="750" dirty="0">
                <a:solidFill>
                  <a:srgbClr val="272525"/>
                </a:solidFill>
                <a:latin typeface="Inter" pitchFamily="34" charset="0"/>
                <a:ea typeface="Inter" pitchFamily="34" charset="-122"/>
                <a:cs typeface="Inter" pitchFamily="34" charset="-120"/>
              </a:rPr>
              <a:t>Have you ever tried to use your mental health benefits? What happened? Did you feel safe asking for help?</a:t>
            </a:r>
            <a:endParaRPr lang="en-US" sz="750" dirty="0"/>
          </a:p>
        </p:txBody>
      </p:sp>
      <p:pic>
        <p:nvPicPr>
          <p:cNvPr id="21"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117381" y="3720405"/>
            <a:ext cx="248022" cy="248022"/>
          </a:xfrm>
          <a:prstGeom prst="rect">
            <a:avLst/>
          </a:prstGeom>
        </p:spPr>
      </p:pic>
      <p:sp>
        <p:nvSpPr>
          <p:cNvPr id="22" name="Text 14"/>
          <p:cNvSpPr/>
          <p:nvPr/>
        </p:nvSpPr>
        <p:spPr>
          <a:xfrm>
            <a:off x="5117381" y="4055194"/>
            <a:ext cx="1367954" cy="155004"/>
          </a:xfrm>
          <a:prstGeom prst="rect">
            <a:avLst/>
          </a:prstGeom>
          <a:noFill/>
          <a:ln/>
        </p:spPr>
        <p:txBody>
          <a:bodyPr wrap="none" lIns="0" tIns="0" rIns="0" bIns="0" rtlCol="0" anchor="t"/>
          <a:lstStyle/>
          <a:p>
            <a:pPr marL="0" indent="0" algn="l">
              <a:lnSpc>
                <a:spcPts val="1200"/>
              </a:lnSpc>
              <a:buNone/>
            </a:pPr>
            <a:r>
              <a:rPr lang="en-US" sz="950" b="1" dirty="0">
                <a:solidFill>
                  <a:srgbClr val="272525"/>
                </a:solidFill>
                <a:latin typeface="Inter Bold" pitchFamily="34" charset="0"/>
                <a:ea typeface="Inter Bold" pitchFamily="34" charset="-122"/>
                <a:cs typeface="Inter Bold" pitchFamily="34" charset="-120"/>
              </a:rPr>
              <a:t>For Benefits Managers</a:t>
            </a:r>
            <a:endParaRPr lang="en-US" sz="950" dirty="0"/>
          </a:p>
        </p:txBody>
      </p:sp>
      <p:sp>
        <p:nvSpPr>
          <p:cNvPr id="23" name="Text 15"/>
          <p:cNvSpPr/>
          <p:nvPr/>
        </p:nvSpPr>
        <p:spPr>
          <a:xfrm>
            <a:off x="5117381" y="4279627"/>
            <a:ext cx="3535189" cy="269974"/>
          </a:xfrm>
          <a:prstGeom prst="rect">
            <a:avLst/>
          </a:prstGeom>
          <a:noFill/>
          <a:ln/>
        </p:spPr>
        <p:txBody>
          <a:bodyPr wrap="square" lIns="0" tIns="0" rIns="0" bIns="0" rtlCol="0" anchor="t"/>
          <a:lstStyle/>
          <a:p>
            <a:pPr marL="0" indent="0" algn="l">
              <a:lnSpc>
                <a:spcPts val="1050"/>
              </a:lnSpc>
              <a:buNone/>
            </a:pPr>
            <a:r>
              <a:rPr lang="en-US" sz="750" dirty="0">
                <a:solidFill>
                  <a:srgbClr val="272525"/>
                </a:solidFill>
                <a:latin typeface="Inter" pitchFamily="34" charset="0"/>
                <a:ea typeface="Inter" pitchFamily="34" charset="-122"/>
                <a:cs typeface="Inter" pitchFamily="34" charset="-120"/>
              </a:rPr>
              <a:t>What is the average wait time for a therapy appointment in your EAP network? What happens when the sessions run out? Do you </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1723</Words>
  <Application>Microsoft Office PowerPoint</Application>
  <PresentationFormat>On-screen Show (16:9)</PresentationFormat>
  <Paragraphs>154</Paragraphs>
  <Slides>13</Slides>
  <Notes>13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Christi Venable</cp:lastModifiedBy>
  <cp:revision>5</cp:revision>
  <dcterms:created xsi:type="dcterms:W3CDTF">2026-05-13T22:46:59Z</dcterms:created>
  <dcterms:modified xsi:type="dcterms:W3CDTF">2026-05-14T14:02:42Z</dcterms:modified>
</cp:coreProperties>
</file>