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85" r:id="rId6"/>
    <p:sldId id="286" r:id="rId7"/>
    <p:sldId id="287" r:id="rId8"/>
    <p:sldId id="308" r:id="rId9"/>
    <p:sldId id="293" r:id="rId10"/>
    <p:sldId id="297" r:id="rId11"/>
    <p:sldId id="298" r:id="rId12"/>
    <p:sldId id="299" r:id="rId13"/>
    <p:sldId id="300" r:id="rId14"/>
    <p:sldId id="302" r:id="rId15"/>
    <p:sldId id="301" r:id="rId16"/>
    <p:sldId id="288" r:id="rId17"/>
    <p:sldId id="282" r:id="rId18"/>
    <p:sldId id="304" r:id="rId19"/>
    <p:sldId id="309" r:id="rId20"/>
    <p:sldId id="305" r:id="rId21"/>
    <p:sldId id="306" r:id="rId22"/>
    <p:sldId id="3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DE682E-E7D1-FAE4-3B19-378159FF9573}" name="Barb Solish" initials="BS" userId="S::Bsolish@nami.org::0955ad53-c2df-481a-b66f-3f7aff00fb9e" providerId="AD"/>
  <p188:author id="{E3364A5A-5570-6532-FB85-E67DEF3B3CFE}" name="Megan Delp" initials="MD" userId="S::mdelp@nami.org::42a7b1b8-1e6f-4d6c-98b3-2b4c0bb8537b" providerId="AD"/>
  <p188:author id="{465C3092-8E9E-D149-7D24-29454C59396D}" name="Anna Mikulak" initials="AM" userId="S::amikulak@nami.org::dc65cecd-95f2-464e-a1b4-4088bbbe60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1B"/>
    <a:srgbClr val="0C499C"/>
    <a:srgbClr val="799900"/>
    <a:srgbClr val="0A99A7"/>
    <a:srgbClr val="0099A8"/>
    <a:srgbClr val="6D287D"/>
    <a:srgbClr val="C1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0AE25-B539-FF59-4FC4-091D6B3EA60C}" v="2" dt="2026-05-12T18:04:05.556"/>
    <p1510:client id="{BA99D767-42F4-4E85-9F2B-BB5C57DCE0FC}" v="594" dt="2026-05-12T18:36:52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3562" autoAdjust="0"/>
  </p:normalViewPr>
  <p:slideViewPr>
    <p:cSldViewPr snapToGrid="0">
      <p:cViewPr varScale="1">
        <p:scale>
          <a:sx n="119" d="100"/>
          <a:sy n="119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/>
              <a:t>How stressed, if at all, have you felt about the state of the world in the past six months?*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stressed</c:v>
                </c:pt>
                <c:pt idx="1">
                  <c:v>Somewhat stressed</c:v>
                </c:pt>
                <c:pt idx="2">
                  <c:v>Not so stressed</c:v>
                </c:pt>
                <c:pt idx="3">
                  <c:v>Not at all stressed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0.19</c:v>
                </c:pt>
                <c:pt idx="1">
                  <c:v>0.49</c:v>
                </c:pt>
                <c:pt idx="2">
                  <c:v>0.25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9-431B-9E48-4C10903020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stressed</c:v>
                </c:pt>
                <c:pt idx="1">
                  <c:v>Somewhat stressed</c:v>
                </c:pt>
                <c:pt idx="2">
                  <c:v>Not so stressed</c:v>
                </c:pt>
                <c:pt idx="3">
                  <c:v>Not at all stressed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0.26</c:v>
                </c:pt>
                <c:pt idx="1">
                  <c:v>0.44</c:v>
                </c:pt>
                <c:pt idx="2">
                  <c:v>0.22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D9-431B-9E48-4C10903020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stressed</c:v>
                </c:pt>
                <c:pt idx="1">
                  <c:v>Somewhat stressed</c:v>
                </c:pt>
                <c:pt idx="2">
                  <c:v>Not so stressed</c:v>
                </c:pt>
                <c:pt idx="3">
                  <c:v>Not at all stressed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</c:v>
                </c:pt>
                <c:pt idx="1">
                  <c:v>0.41</c:v>
                </c:pt>
                <c:pt idx="2">
                  <c:v>0.22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D9-431B-9E48-4C10903020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1350096"/>
        <c:axId val="1481352016"/>
      </c:barChart>
      <c:catAx>
        <c:axId val="148135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1352016"/>
        <c:crosses val="autoZero"/>
        <c:auto val="1"/>
        <c:lblAlgn val="ctr"/>
        <c:lblOffset val="100"/>
        <c:noMultiLvlLbl val="0"/>
      </c:catAx>
      <c:valAx>
        <c:axId val="148135201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8135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800"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/>
              <a:t>In the past year, have you ever experienced the following at work?</a:t>
            </a:r>
          </a:p>
          <a:p>
            <a:pPr>
              <a:defRPr/>
            </a:pPr>
            <a:r>
              <a:rPr lang="en-US" sz="1600" noProof="0"/>
              <a:t>% selecting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537400962636151E-3"/>
          <c:y val="0.10704408191432631"/>
          <c:w val="0.9667359647558379"/>
          <c:h val="0.71824694459204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Felt burned out because of your job</c:v>
                </c:pt>
                <c:pt idx="1">
                  <c:v>Felt so overwhelmed it made it hard to do your job</c:v>
                </c:pt>
                <c:pt idx="2">
                  <c:v>Felt your mental health suffer because of demands at work</c:v>
                </c:pt>
                <c:pt idx="3">
                  <c:v>Felt your productivity suffer because of your mental health</c:v>
                </c:pt>
                <c:pt idx="4">
                  <c:v>Considered quitting because of work’s impact on your mental health</c:v>
                </c:pt>
                <c:pt idx="5">
                  <c:v>Resigned or quit because of work’s impact on your mental health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0.53</c:v>
                </c:pt>
                <c:pt idx="1">
                  <c:v>0.39</c:v>
                </c:pt>
                <c:pt idx="2">
                  <c:v>0.38</c:v>
                </c:pt>
                <c:pt idx="3">
                  <c:v>0.35</c:v>
                </c:pt>
                <c:pt idx="4">
                  <c:v>0.26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0-4505-9CE1-70CF8B4F41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390351"/>
        <c:axId val="147396111"/>
      </c:barChart>
      <c:catAx>
        <c:axId val="14739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96111"/>
        <c:crosses val="autoZero"/>
        <c:auto val="1"/>
        <c:lblAlgn val="ctr"/>
        <c:lblOffset val="100"/>
        <c:noMultiLvlLbl val="0"/>
      </c:catAx>
      <c:valAx>
        <c:axId val="147396111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739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 dirty="0"/>
              <a:t>How comfortable</a:t>
            </a:r>
            <a:r>
              <a:rPr lang="en-US" baseline="0" noProof="0" dirty="0"/>
              <a:t> or uncomfortable do you feel sharing about each of the following parts of your life at work?</a:t>
            </a:r>
            <a:endParaRPr lang="en-US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610041525103814E-2"/>
          <c:y val="0.21612773969370816"/>
          <c:w val="0.96677991694979237"/>
          <c:h val="0.54858284458347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Comfortable (Net)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Your race, ethnicity, or country of origin</c:v>
                </c:pt>
                <c:pt idx="1">
                  <c:v>Your gender identity</c:v>
                </c:pt>
                <c:pt idx="2">
                  <c:v>Your sexual orientation</c:v>
                </c:pt>
                <c:pt idx="3">
                  <c:v>Your physical health</c:v>
                </c:pt>
                <c:pt idx="4">
                  <c:v>Your religion or spirituality</c:v>
                </c:pt>
                <c:pt idx="5">
                  <c:v>Your mental health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0.87</c:v>
                </c:pt>
                <c:pt idx="1">
                  <c:v>0.85</c:v>
                </c:pt>
                <c:pt idx="2">
                  <c:v>0.78</c:v>
                </c:pt>
                <c:pt idx="3">
                  <c:v>0.75</c:v>
                </c:pt>
                <c:pt idx="4">
                  <c:v>0.71</c:v>
                </c:pt>
                <c:pt idx="5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3-48FE-830E-20C1016D6C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8607664"/>
        <c:axId val="1738611984"/>
      </c:barChart>
      <c:catAx>
        <c:axId val="173860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8611984"/>
        <c:crosses val="autoZero"/>
        <c:auto val="1"/>
        <c:lblAlgn val="ctr"/>
        <c:lblOffset val="100"/>
        <c:noMultiLvlLbl val="0"/>
      </c:catAx>
      <c:valAx>
        <c:axId val="173861198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73860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Caregivers vs. Non-Caregivers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Caregivers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Burnout</c:v>
                </c:pt>
                <c:pt idx="1">
                  <c:v>Poor Mental Health</c:v>
                </c:pt>
                <c:pt idx="2">
                  <c:v>MH Suffer Due to Work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</c:v>
                </c:pt>
                <c:pt idx="1">
                  <c:v>0.21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B-4460-A0E8-53E0AFD498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Non-Caregivers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Burnout</c:v>
                </c:pt>
                <c:pt idx="1">
                  <c:v>Poor Mental Health</c:v>
                </c:pt>
                <c:pt idx="2">
                  <c:v>MH Suffer Due to Work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0.49</c:v>
                </c:pt>
                <c:pt idx="1">
                  <c:v>0.16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B-4460-A0E8-53E0AFD498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64199295"/>
        <c:axId val="1164206495"/>
      </c:barChart>
      <c:catAx>
        <c:axId val="1164199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206495"/>
        <c:crosses val="autoZero"/>
        <c:auto val="1"/>
        <c:lblAlgn val="ctr"/>
        <c:lblOffset val="100"/>
        <c:noMultiLvlLbl val="0"/>
      </c:catAx>
      <c:valAx>
        <c:axId val="1164206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199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"Sandwich Generation"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Overwhelmed</c:v>
                </c:pt>
                <c:pt idx="1">
                  <c:v>Considered Quitting Due to MH</c:v>
                </c:pt>
                <c:pt idx="2">
                  <c:v>Actually Resigned due to MH Impact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</c:v>
                </c:pt>
                <c:pt idx="1">
                  <c:v>0.37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C-42DF-91DC-16902F8D5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3115887"/>
        <c:axId val="1573121167"/>
      </c:barChart>
      <c:catAx>
        <c:axId val="157311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121167"/>
        <c:crosses val="autoZero"/>
        <c:auto val="1"/>
        <c:lblAlgn val="ctr"/>
        <c:lblOffset val="100"/>
        <c:noMultiLvlLbl val="0"/>
      </c:catAx>
      <c:valAx>
        <c:axId val="1573121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11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28327313011736E-2"/>
          <c:y val="5.4119486747552341E-2"/>
          <c:w val="0.91175202342433381"/>
          <c:h val="0.75437112853973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Company with MH Training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Feel company prioritizes their MH</c:v>
                </c:pt>
                <c:pt idx="1">
                  <c:v>Feel supported by manager</c:v>
                </c:pt>
                <c:pt idx="2">
                  <c:v>Feel supported by leadership</c:v>
                </c:pt>
                <c:pt idx="3">
                  <c:v>Comfortable with coworkers discussing MH</c:v>
                </c:pt>
                <c:pt idx="4">
                  <c:v>Worried about judgment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0.69</c:v>
                </c:pt>
                <c:pt idx="1">
                  <c:v>0.86</c:v>
                </c:pt>
                <c:pt idx="2">
                  <c:v>0.57999999999999996</c:v>
                </c:pt>
                <c:pt idx="3">
                  <c:v>0.82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1-4F5F-98B0-7DDF0AED22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Company without MH Training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Feel company prioritizes their MH</c:v>
                </c:pt>
                <c:pt idx="1">
                  <c:v>Feel supported by manager</c:v>
                </c:pt>
                <c:pt idx="2">
                  <c:v>Feel supported by leadership</c:v>
                </c:pt>
                <c:pt idx="3">
                  <c:v>Comfortable with coworkers discussing MH</c:v>
                </c:pt>
                <c:pt idx="4">
                  <c:v>Worried about judgment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0.43</c:v>
                </c:pt>
                <c:pt idx="3">
                  <c:v>0.72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1-4F5F-98B0-7DDF0AED2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5264367"/>
        <c:axId val="1155262447"/>
      </c:barChart>
      <c:catAx>
        <c:axId val="1155264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262447"/>
        <c:crosses val="autoZero"/>
        <c:auto val="1"/>
        <c:lblAlgn val="ctr"/>
        <c:lblOffset val="100"/>
        <c:noMultiLvlLbl val="0"/>
      </c:catAx>
      <c:valAx>
        <c:axId val="115526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264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65736626728554E-2"/>
          <c:y val="2.0926349733091709E-2"/>
          <c:w val="0.89428780621822102"/>
          <c:h val="0.80670588750107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Managers With Resources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Feel prepared to support teams</c:v>
                </c:pt>
                <c:pt idx="1">
                  <c:v>Burned out</c:v>
                </c:pt>
                <c:pt idx="2">
                  <c:v>Considered quitting for MH reasons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0.46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1-40DC-896F-093B2FA7B5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Managers Without Resources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Feel prepared to support teams</c:v>
                </c:pt>
                <c:pt idx="1">
                  <c:v>Burned out</c:v>
                </c:pt>
                <c:pt idx="2">
                  <c:v>Considered quitting for MH reasons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0.61</c:v>
                </c:pt>
                <c:pt idx="1">
                  <c:v>0.73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1-40DC-896F-093B2FA7B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7627679"/>
        <c:axId val="1277629119"/>
      </c:barChart>
      <c:catAx>
        <c:axId val="127762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629119"/>
        <c:crosses val="autoZero"/>
        <c:auto val="1"/>
        <c:lblAlgn val="ctr"/>
        <c:lblOffset val="100"/>
        <c:noMultiLvlLbl val="0"/>
      </c:catAx>
      <c:valAx>
        <c:axId val="127762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62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BCF4-A686-41C3-9FB7-3F784AA98B26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20A54-5119-4320-B1FE-9FEEBD3D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0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A310B-7D56-D09A-7E23-50780A4E5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6A014-6F55-D19A-B701-FE08D1391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73F21-4E7C-CDD1-002D-CA210D4D3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D47BF-50F7-8688-BDCD-45830F26D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65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9ECD4-EC7C-F4EA-EBFC-09E4300AB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A3E80-9A39-025F-68A9-4526B49F8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7A69DF-0E9A-FDD3-2B79-E3194755B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B42B8-AF90-FBF0-5972-F4AA211FC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4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B81AF-1E8D-9B8F-9F8A-782F83264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23F80B-8EC8-56A4-AF18-307A0282E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7CE49E-063E-030B-4D7B-30EE59481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DFD35-0E06-16B3-6B09-C3A0048A0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4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FCF60-16CF-C602-BBFA-D7769118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0E7CF0-4615-803F-DF93-A2E86225A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AE6B69-7815-F113-E064-036E3728A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2B9DF-9FB7-FF6E-89CE-85F19A9F0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75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01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227A6-39D1-7F1B-2E47-4302B6E90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61502-9304-3E7D-2AC4-C70D0C893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04E82-9A1A-BFF4-0354-883BA112F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B36FC-E9A9-3633-598E-9EA8BC1B1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3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68E2-6B29-4987-FA02-1D5B6DD0D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E0B28-864E-744E-1E68-02A57AB8F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00B10-C066-7784-F05C-0B50975C4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5BAC5-9A47-7F8B-91BF-274F928AC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77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0FCB0-AA1D-34B4-41F3-8D6A3AD15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C1F8FC-07DE-E164-19E2-18384E44F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4D7EA9-3173-78A8-901E-B5076E809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4AB4D-2FBD-347B-60E0-77BC15F82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8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D1A7E-9032-5E33-97BB-24BAECA03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A9B245-2F37-D175-E5B2-BD25991A2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0E1AC9-2F8F-FF57-8018-90AFD00E5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66B52-1B3D-C692-F17F-67480A9FB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FD054-B902-D952-AEE8-7F2EB1977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DBB73-A975-6F28-00EF-35744ECD8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870D28-071D-B2EE-F9EA-1D2104F9E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8A8A0-142F-E072-C216-279425CAA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7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2B811-EE1A-5B4E-E2A8-6166766D4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157CCB-8CA8-1A0E-D325-1988E9025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0F9C54-FC26-1F4C-D867-183278859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4FDA6-3B2E-3A61-DB0C-F39CAA801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03831-4CD8-E476-E652-0C074A839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53813-E988-FA43-8CAD-CCED3D630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EA6F7F-9959-B4FF-F197-70E8EB991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1DDF2-2777-91D5-CDD8-F7DD6DD0E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FFAE6-D743-2E30-CF6F-9372011B2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6600F-5320-3074-7F05-9DF14362C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5FEB2-42E0-AF9E-A091-CF3CC980A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FB8EB-0898-AA4C-E083-B236B5280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20A54-5119-4320-B1FE-9FEEBD3DDD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4151A8-02AF-C245-AB5A-404B0F7643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C499C"/>
              </a:gs>
              <a:gs pos="71000">
                <a:srgbClr val="0099A8"/>
              </a:gs>
              <a:gs pos="0">
                <a:srgbClr val="79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720E5-9AF9-6640-B051-FB99AB1E2260}"/>
              </a:ext>
            </a:extLst>
          </p:cNvPr>
          <p:cNvSpPr/>
          <p:nvPr userDrawn="1"/>
        </p:nvSpPr>
        <p:spPr>
          <a:xfrm>
            <a:off x="389041" y="359919"/>
            <a:ext cx="11413911" cy="6138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066D1-22A8-4613-B533-D002067DD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F5CB9-E1D7-413F-B50D-9022FEC1F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9882"/>
            <a:ext cx="9144000" cy="1387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B715C87-3CA5-1446-9445-8396D3318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0094" y="5404257"/>
            <a:ext cx="1591798" cy="6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FF2D-1E95-4F66-BD1A-E8AE20F5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50"/>
            <a:ext cx="10515600" cy="104286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1BD4-EA1D-400A-9ABF-B07ABB8E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615"/>
            <a:ext cx="10515600" cy="4237954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F3AE8-8587-614A-92FB-98A9D9EA7023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gradFill flip="none" rotWithShape="1">
            <a:gsLst>
              <a:gs pos="100000">
                <a:srgbClr val="0C499C"/>
              </a:gs>
              <a:gs pos="50000">
                <a:srgbClr val="0099A8"/>
              </a:gs>
              <a:gs pos="0">
                <a:srgbClr val="79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F1682B-AF58-5D46-A05A-076C6262E7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8925" y="275431"/>
            <a:ext cx="1498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D88DBD-D9EF-264D-8CB8-93B44C9876D6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gradFill flip="none" rotWithShape="1">
            <a:gsLst>
              <a:gs pos="100000">
                <a:srgbClr val="0C499C"/>
              </a:gs>
              <a:gs pos="50000">
                <a:srgbClr val="0099A8"/>
              </a:gs>
              <a:gs pos="0">
                <a:srgbClr val="79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2B15A4-F602-1A4A-B1A7-986575784D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8925" y="275431"/>
            <a:ext cx="1498600" cy="571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FE29E3-6BD1-1D49-B4E3-F8624FBA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50"/>
            <a:ext cx="10515600" cy="104286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978F29A-752B-A948-AA68-DBEB93648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344616"/>
            <a:ext cx="4015154" cy="3926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249934-6231-6C45-9609-8E87C4E96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0773" y="2344616"/>
            <a:ext cx="6153027" cy="3926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29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A828A-BF39-487A-AA31-58139AC17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44615"/>
            <a:ext cx="5181600" cy="423795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AC06B-DE96-4161-93F4-E1F375A3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4615"/>
            <a:ext cx="5181600" cy="423795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6E3702-1182-6044-94B8-4DAD6CCDA04D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gradFill flip="none" rotWithShape="1">
            <a:gsLst>
              <a:gs pos="100000">
                <a:srgbClr val="0C499C"/>
              </a:gs>
              <a:gs pos="50000">
                <a:srgbClr val="0099A8"/>
              </a:gs>
              <a:gs pos="0">
                <a:srgbClr val="79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DC64171-3ADC-044D-B919-E7BF51963B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8925" y="275431"/>
            <a:ext cx="1498600" cy="571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3AAB74-1857-194C-9CD3-E0D7228C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50"/>
            <a:ext cx="10515600" cy="104286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47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11CC6-A415-49D2-86F0-EA00D620F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58182"/>
            <a:ext cx="5157787" cy="4119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9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EFE95-AA0F-4BF1-B182-3D7162E34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97441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344C0-FD9D-4E13-AB9E-328AE2968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461845"/>
            <a:ext cx="5183188" cy="4119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9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E3CE5-6B10-4811-830D-E7C3BAA1E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997441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CCF1A-E034-F142-B3CF-AAE911EDC156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gradFill flip="none" rotWithShape="1">
            <a:gsLst>
              <a:gs pos="100000">
                <a:srgbClr val="0C499C"/>
              </a:gs>
              <a:gs pos="50000">
                <a:srgbClr val="0099A8"/>
              </a:gs>
              <a:gs pos="0">
                <a:srgbClr val="79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1748D2-8E86-714A-A436-88F6AA4A41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8925" y="275431"/>
            <a:ext cx="1498600" cy="571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D43F3CD-31FE-6244-888A-112AB073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50"/>
            <a:ext cx="10515600" cy="104286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59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D88DBD-D9EF-264D-8CB8-93B44C9876D6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gradFill flip="none" rotWithShape="1">
            <a:gsLst>
              <a:gs pos="100000">
                <a:srgbClr val="0C499C"/>
              </a:gs>
              <a:gs pos="50000">
                <a:srgbClr val="0099A8"/>
              </a:gs>
              <a:gs pos="0">
                <a:srgbClr val="79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2B15A4-F602-1A4A-B1A7-986575784D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8925" y="275431"/>
            <a:ext cx="1498600" cy="571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FE29E3-6BD1-1D49-B4E3-F8624FBA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50"/>
            <a:ext cx="10515600" cy="104286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806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D649B8-EAE6-5C4D-A14B-96086FB1D3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59BC19-1BE3-234C-A4E3-34E424BD6885}"/>
              </a:ext>
            </a:extLst>
          </p:cNvPr>
          <p:cNvSpPr/>
          <p:nvPr userDrawn="1"/>
        </p:nvSpPr>
        <p:spPr>
          <a:xfrm>
            <a:off x="389040" y="360216"/>
            <a:ext cx="11413911" cy="6138161"/>
          </a:xfrm>
          <a:prstGeom prst="rect">
            <a:avLst/>
          </a:prstGeom>
          <a:gradFill flip="none" rotWithShape="1">
            <a:gsLst>
              <a:gs pos="100000">
                <a:srgbClr val="0C499C"/>
              </a:gs>
              <a:gs pos="71000">
                <a:srgbClr val="0099A8"/>
              </a:gs>
              <a:gs pos="0">
                <a:srgbClr val="799900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832DE-12A1-AA44-B144-0DCADC5CDF56}"/>
              </a:ext>
            </a:extLst>
          </p:cNvPr>
          <p:cNvSpPr/>
          <p:nvPr userDrawn="1"/>
        </p:nvSpPr>
        <p:spPr>
          <a:xfrm>
            <a:off x="389041" y="359919"/>
            <a:ext cx="11413911" cy="613816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53A879-26E9-FF47-A587-F755ECB88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5" y="1366577"/>
            <a:ext cx="9144000" cy="2062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0F0748-9280-8149-A1D5-EA833C4AB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5300096" y="3809283"/>
            <a:ext cx="1591798" cy="6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16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sv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0D7AF2-4109-7745-AA8D-14288BC7C16C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gradFill flip="none" rotWithShape="1">
            <a:gsLst>
              <a:gs pos="100000">
                <a:srgbClr val="0C499C"/>
              </a:gs>
              <a:gs pos="50000">
                <a:srgbClr val="0099A8"/>
              </a:gs>
              <a:gs pos="0">
                <a:srgbClr val="79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E54BDC8-BB10-DA4C-9AE6-ECA51B612D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8925" y="275431"/>
            <a:ext cx="1498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i.org/MentalHealthAtWork202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igmafree.nami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DF6F-7F3D-7F40-BD56-D6ECF6616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2712"/>
            <a:ext cx="9144000" cy="2105556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6000" b="0" dirty="0">
                <a:latin typeface="Franklin Gothic Demi" panose="020B0703020102020204" pitchFamily="34" charset="0"/>
              </a:rPr>
              <a:t>The State of Mental Health at Work</a:t>
            </a:r>
            <a:endParaRPr lang="en-US" sz="3100" i="1" dirty="0">
              <a:latin typeface="Franklin Gothic Demi" panose="020B07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3C7E3-FE53-8C4F-BFAE-5816E71F1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3732"/>
            <a:ext cx="9144000" cy="1084890"/>
          </a:xfrm>
        </p:spPr>
        <p:txBody>
          <a:bodyPr lIns="91440" tIns="45720" rIns="91440" bIns="45720" anchor="t"/>
          <a:lstStyle/>
          <a:p>
            <a:r>
              <a:rPr lang="en-US" sz="1600" dirty="0">
                <a:solidFill>
                  <a:schemeClr val="tx1"/>
                </a:solidFill>
              </a:rPr>
              <a:t>Barb Solish, National Director, Program Innovation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National Alliance on Mental Illness (NAMI)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34AF1-21BB-E815-6727-44B5F4C74066}"/>
              </a:ext>
            </a:extLst>
          </p:cNvPr>
          <p:cNvSpPr txBox="1"/>
          <p:nvPr/>
        </p:nvSpPr>
        <p:spPr>
          <a:xfrm>
            <a:off x="2065867" y="3689334"/>
            <a:ext cx="8060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</a:rPr>
              <a:t>NAMI / Ipsos 2026 Workplace Mental Health Poll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6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D7B5D-3D14-4381-AD4F-26C6F497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 descr="Header">
            <a:extLst>
              <a:ext uri="{FF2B5EF4-FFF2-40B4-BE49-F238E27FC236}">
                <a16:creationId xmlns:a16="http://schemas.microsoft.com/office/drawing/2014/main" id="{D6A15E58-CB37-029F-2C80-21743A6A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7" y="1338975"/>
            <a:ext cx="11299088" cy="715669"/>
          </a:xfrm>
        </p:spPr>
        <p:txBody>
          <a:bodyPr lIns="91440" tIns="45720" rIns="91440" bIns="45720" anchor="t"/>
          <a:lstStyle/>
          <a:p>
            <a:r>
              <a:rPr lang="en-US" b="0" noProof="0" dirty="0">
                <a:latin typeface="Franklin Gothic Demi" panose="020B0703020102020204" pitchFamily="34" charset="0"/>
              </a:rPr>
              <a:t>Caregivers Carry a Heavier Load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F48E5B8-F3C5-35DF-961A-70C33F446A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320199"/>
              </p:ext>
            </p:extLst>
          </p:nvPr>
        </p:nvGraphicFramePr>
        <p:xfrm>
          <a:off x="268864" y="2479492"/>
          <a:ext cx="5414335" cy="360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DEF3E35-B630-ACBF-057F-E300A2DC3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657939"/>
              </p:ext>
            </p:extLst>
          </p:nvPr>
        </p:nvGraphicFramePr>
        <p:xfrm>
          <a:off x="6419850" y="2479492"/>
          <a:ext cx="5414335" cy="360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693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C7476-4BC3-B716-77F5-BB99866CF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 descr="Header">
            <a:extLst>
              <a:ext uri="{FF2B5EF4-FFF2-40B4-BE49-F238E27FC236}">
                <a16:creationId xmlns:a16="http://schemas.microsoft.com/office/drawing/2014/main" id="{DEB6B8AF-5DFE-2121-EDA2-0A2CC2AA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7" y="1338975"/>
            <a:ext cx="11299088" cy="715669"/>
          </a:xfrm>
        </p:spPr>
        <p:txBody>
          <a:bodyPr lIns="91440" tIns="45720" rIns="91440" bIns="45720" anchor="t"/>
          <a:lstStyle/>
          <a:p>
            <a:r>
              <a:rPr lang="en-US" b="0" noProof="0" dirty="0">
                <a:latin typeface="Franklin Gothic Demi" panose="020B0703020102020204" pitchFamily="34" charset="0"/>
              </a:rPr>
              <a:t>Benefits Awareness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5C9A9-F850-0251-CF2B-16FDF3BA0CCA}"/>
              </a:ext>
            </a:extLst>
          </p:cNvPr>
          <p:cNvSpPr txBox="1"/>
          <p:nvPr/>
        </p:nvSpPr>
        <p:spPr>
          <a:xfrm>
            <a:off x="446087" y="2412999"/>
            <a:ext cx="564991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>
                <a:latin typeface="Verdana" panose="020B0604030504040204" pitchFamily="34" charset="0"/>
                <a:ea typeface="Verdana" panose="020B0604030504040204" pitchFamily="34" charset="0"/>
              </a:rPr>
              <a:t>~25%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of employees don't know if their employer offers: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Mental health care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Employee Assistance Programs (EAP)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Flexible work arrangements for 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Sick days for mental health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4119D6-5B65-691B-53FC-AD446D52C48B}"/>
              </a:ext>
            </a:extLst>
          </p:cNvPr>
          <p:cNvSpPr txBox="1"/>
          <p:nvPr/>
        </p:nvSpPr>
        <p:spPr>
          <a:xfrm>
            <a:off x="6807200" y="3429000"/>
            <a:ext cx="50969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…but 80%+ say these benefits are or would be important to a positive workplace culture</a:t>
            </a:r>
          </a:p>
        </p:txBody>
      </p:sp>
    </p:spTree>
    <p:extLst>
      <p:ext uri="{BB962C8B-B14F-4D97-AF65-F5344CB8AC3E}">
        <p14:creationId xmlns:p14="http://schemas.microsoft.com/office/powerpoint/2010/main" val="407509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B89E6-84C5-5BA0-A2B8-64868AE9D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 descr="Header">
            <a:extLst>
              <a:ext uri="{FF2B5EF4-FFF2-40B4-BE49-F238E27FC236}">
                <a16:creationId xmlns:a16="http://schemas.microsoft.com/office/drawing/2014/main" id="{4AB5585A-32F3-71B8-46C1-03238A57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7" y="1338975"/>
            <a:ext cx="11299088" cy="715669"/>
          </a:xfrm>
        </p:spPr>
        <p:txBody>
          <a:bodyPr lIns="91440" tIns="45720" rIns="91440" bIns="45720" anchor="t"/>
          <a:lstStyle/>
          <a:p>
            <a:r>
              <a:rPr lang="en-US" b="0" noProof="0" dirty="0">
                <a:latin typeface="Franklin Gothic Demi" panose="020B0703020102020204" pitchFamily="34" charset="0"/>
              </a:rPr>
              <a:t>Training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FF6C7-0D05-1773-B7A5-8246B8E8EE6F}"/>
              </a:ext>
            </a:extLst>
          </p:cNvPr>
          <p:cNvSpPr txBox="1"/>
          <p:nvPr/>
        </p:nvSpPr>
        <p:spPr>
          <a:xfrm>
            <a:off x="1866343" y="5519025"/>
            <a:ext cx="84585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….but less than 1 in 3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have received ANY mental health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Only 32% trained on employer mental health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Only ~25% trained on mental health conditions/symptoms</a:t>
            </a:r>
          </a:p>
          <a:p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730D7-BCFF-7381-DA66-C22C05B46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083" y="2054644"/>
            <a:ext cx="9663093" cy="32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3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E63C1-40EE-A0C6-C67D-5155B04A1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C22554-E239-6694-CAD4-9BBBBBEB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136975"/>
            <a:ext cx="10515600" cy="1042865"/>
          </a:xfrm>
        </p:spPr>
        <p:txBody>
          <a:bodyPr lIns="91440" tIns="45720" rIns="91440" bIns="45720" anchor="t"/>
          <a:lstStyle/>
          <a:p>
            <a:r>
              <a:rPr lang="en-US" b="0" dirty="0">
                <a:latin typeface="Franklin Gothic Demi" panose="020B0703020102020204" pitchFamily="34" charset="0"/>
                <a:ea typeface="Verdana"/>
              </a:rPr>
              <a:t>Training Changes Everything</a:t>
            </a:r>
            <a:endParaRPr lang="en-US" b="0" dirty="0">
              <a:latin typeface="Franklin Gothic Demi" panose="020B07030201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08ECBF-E027-D2CC-895E-D892DF43D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366044"/>
              </p:ext>
            </p:extLst>
          </p:nvPr>
        </p:nvGraphicFramePr>
        <p:xfrm>
          <a:off x="1939925" y="1790700"/>
          <a:ext cx="81756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297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90902C20-5E9D-B077-928F-B478FDEDC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7257" y="150166"/>
            <a:ext cx="6998187" cy="8438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b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You Can Ask!</a:t>
            </a:r>
            <a:endParaRPr lang="en-US" b="0" dirty="0">
              <a:latin typeface="Franklin Gothic Demi" panose="020B0703020102020204" pitchFamily="34" charset="0"/>
            </a:endParaRP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FDCA5D0E-3D5F-687F-CCB2-B4612EF30399}"/>
              </a:ext>
            </a:extLst>
          </p:cNvPr>
          <p:cNvSpPr txBox="1"/>
          <p:nvPr/>
        </p:nvSpPr>
        <p:spPr>
          <a:xfrm>
            <a:off x="6364468" y="5124540"/>
            <a:ext cx="975566" cy="822224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>
              <a:spcBef>
                <a:spcPts val="72"/>
              </a:spcBef>
            </a:pPr>
            <a:r>
              <a:rPr sz="2800" b="1" spc="-123">
                <a:solidFill>
                  <a:srgbClr val="FFFFFF"/>
                </a:solidFill>
                <a:latin typeface="Franklin Gothic"/>
                <a:cs typeface="Arial Black"/>
              </a:rPr>
              <a:t>71%</a:t>
            </a:r>
            <a:endParaRPr lang="en-US" sz="2800" b="1" spc="-123">
              <a:solidFill>
                <a:srgbClr val="FFFFFF"/>
              </a:solidFill>
              <a:latin typeface="Franklin Gothic"/>
              <a:cs typeface="Arial Black"/>
            </a:endParaRPr>
          </a:p>
          <a:p>
            <a:pPr marL="8659">
              <a:spcBef>
                <a:spcPts val="72"/>
              </a:spcBef>
            </a:pPr>
            <a:r>
              <a:rPr lang="en-US" sz="2400" b="1" spc="-123">
                <a:solidFill>
                  <a:srgbClr val="FFFFFF"/>
                </a:solidFill>
                <a:latin typeface="Franklin Gothic"/>
                <a:cs typeface="Arial Black"/>
              </a:rPr>
              <a:t>NAMI</a:t>
            </a:r>
            <a:endParaRPr sz="2400" b="1">
              <a:latin typeface="Franklin Gothic"/>
              <a:cs typeface="Arial Black"/>
            </a:endParaRPr>
          </a:p>
        </p:txBody>
      </p:sp>
      <p:sp>
        <p:nvSpPr>
          <p:cNvPr id="12" name="object 32">
            <a:extLst>
              <a:ext uri="{FF2B5EF4-FFF2-40B4-BE49-F238E27FC236}">
                <a16:creationId xmlns:a16="http://schemas.microsoft.com/office/drawing/2014/main" id="{84A00885-C591-802E-19B4-D45F79DB9F53}"/>
              </a:ext>
            </a:extLst>
          </p:cNvPr>
          <p:cNvSpPr txBox="1"/>
          <p:nvPr/>
        </p:nvSpPr>
        <p:spPr>
          <a:xfrm>
            <a:off x="5075351" y="4456204"/>
            <a:ext cx="953734" cy="668336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>
              <a:spcBef>
                <a:spcPts val="72"/>
              </a:spcBef>
            </a:pPr>
            <a:r>
              <a:rPr sz="2400" b="1" spc="-68">
                <a:solidFill>
                  <a:srgbClr val="FFFFFF"/>
                </a:solidFill>
                <a:latin typeface="Franklin Gothic"/>
                <a:cs typeface="Arial Black"/>
              </a:rPr>
              <a:t>25%</a:t>
            </a:r>
            <a:endParaRPr lang="en-US" sz="2400" b="1" spc="-68">
              <a:solidFill>
                <a:srgbClr val="FFFFFF"/>
              </a:solidFill>
              <a:latin typeface="Franklin Gothic"/>
              <a:cs typeface="Arial Black"/>
            </a:endParaRPr>
          </a:p>
          <a:p>
            <a:pPr marL="8659">
              <a:spcBef>
                <a:spcPts val="72"/>
              </a:spcBef>
            </a:pPr>
            <a:r>
              <a:rPr lang="en-US" b="1" spc="-68">
                <a:solidFill>
                  <a:srgbClr val="FFFFFF"/>
                </a:solidFill>
                <a:latin typeface="Franklin Gothic"/>
                <a:cs typeface="Arial Black"/>
              </a:rPr>
              <a:t>MHA</a:t>
            </a:r>
            <a:endParaRPr b="1">
              <a:latin typeface="Franklin Gothic"/>
              <a:cs typeface="Arial Black"/>
            </a:endParaRPr>
          </a:p>
        </p:txBody>
      </p:sp>
      <p:pic>
        <p:nvPicPr>
          <p:cNvPr id="5" name="Picture 4" descr="A cartoon of a person holding an apple&#10;&#10;AI-generated content may be incorrect.">
            <a:extLst>
              <a:ext uri="{FF2B5EF4-FFF2-40B4-BE49-F238E27FC236}">
                <a16:creationId xmlns:a16="http://schemas.microsoft.com/office/drawing/2014/main" id="{FB527947-C113-CA29-7F06-E1C08407D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362971">
            <a:off x="137267" y="4226416"/>
            <a:ext cx="3421341" cy="2044413"/>
          </a:xfrm>
          <a:prstGeom prst="rect">
            <a:avLst/>
          </a:prstGeom>
          <a:ln w="28575">
            <a:solidFill>
              <a:srgbClr val="FF661B"/>
            </a:solidFill>
          </a:ln>
        </p:spPr>
      </p:pic>
      <p:pic>
        <p:nvPicPr>
          <p:cNvPr id="7" name="Picture 6" descr="A cartoon of two men talking&#10;&#10;AI-generated content may be incorrect.">
            <a:extLst>
              <a:ext uri="{FF2B5EF4-FFF2-40B4-BE49-F238E27FC236}">
                <a16:creationId xmlns:a16="http://schemas.microsoft.com/office/drawing/2014/main" id="{A937083A-CA6D-7FB5-E93A-421B39550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5116">
            <a:off x="3289298" y="4373696"/>
            <a:ext cx="3572106" cy="2279685"/>
          </a:xfrm>
          <a:prstGeom prst="rect">
            <a:avLst/>
          </a:prstGeom>
          <a:ln w="28575">
            <a:solidFill>
              <a:srgbClr val="FF661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8CAF53-4EC2-93B9-5FBD-965FCD994D94}"/>
              </a:ext>
            </a:extLst>
          </p:cNvPr>
          <p:cNvSpPr txBox="1"/>
          <p:nvPr/>
        </p:nvSpPr>
        <p:spPr>
          <a:xfrm>
            <a:off x="7018691" y="1649997"/>
            <a:ext cx="5108139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You Can Ask by NAMI encourages teams to support each other’s mental well-being. Learn how to: 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Spot the warning signs of a mental health concern 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Reach out in a workplace environment without overstepping professional boundaries 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Build confidence in your ability to offer words of support that are authentic to you 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Know where to go for resources and next steps </a:t>
            </a:r>
          </a:p>
          <a:p>
            <a:pPr marL="571500" indent="-571500">
              <a:buFont typeface="Arial"/>
              <a:buChar char="•"/>
            </a:pPr>
            <a:endParaRPr lang="en-US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Content Placeholder 6" descr="A cartoon of a family sitting on the floor&#10;&#10;AI-generated content may be incorrect.">
            <a:extLst>
              <a:ext uri="{FF2B5EF4-FFF2-40B4-BE49-F238E27FC236}">
                <a16:creationId xmlns:a16="http://schemas.microsoft.com/office/drawing/2014/main" id="{0A34CA5A-5C71-C4B2-AC0A-B460B613A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81215">
            <a:off x="3018973" y="1461477"/>
            <a:ext cx="3758462" cy="2472346"/>
          </a:xfrm>
          <a:prstGeom prst="rect">
            <a:avLst/>
          </a:prstGeom>
          <a:ln w="28575">
            <a:solidFill>
              <a:srgbClr val="FF661B"/>
            </a:solidFill>
          </a:ln>
        </p:spPr>
      </p:pic>
      <p:pic>
        <p:nvPicPr>
          <p:cNvPr id="3" name="Picture 2" descr="A cartoon of two men sitting at a table&#10;&#10;AI-generated content may be incorrect.">
            <a:extLst>
              <a:ext uri="{FF2B5EF4-FFF2-40B4-BE49-F238E27FC236}">
                <a16:creationId xmlns:a16="http://schemas.microsoft.com/office/drawing/2014/main" id="{DC2D769E-CF5A-088E-17A0-71DE8E36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46675">
            <a:off x="263688" y="2156902"/>
            <a:ext cx="3168501" cy="2044413"/>
          </a:xfrm>
          <a:prstGeom prst="rect">
            <a:avLst/>
          </a:prstGeom>
          <a:ln w="28575">
            <a:solidFill>
              <a:srgbClr val="FF661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E4D5E6-D54A-84D7-F3ED-DFEF4EC06876}"/>
              </a:ext>
            </a:extLst>
          </p:cNvPr>
          <p:cNvSpPr txBox="1"/>
          <p:nvPr/>
        </p:nvSpPr>
        <p:spPr>
          <a:xfrm rot="1160510">
            <a:off x="5269519" y="3935584"/>
            <a:ext cx="18064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FREE</a:t>
            </a:r>
            <a:endParaRPr lang="en-US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DCFF1-7ADD-869B-35EE-854607EDF004}"/>
              </a:ext>
            </a:extLst>
          </p:cNvPr>
          <p:cNvSpPr txBox="1"/>
          <p:nvPr/>
        </p:nvSpPr>
        <p:spPr>
          <a:xfrm rot="21222251">
            <a:off x="224535" y="1303580"/>
            <a:ext cx="29042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&lt;30 Minutes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D642D0-DD62-4F7E-E726-FEABD75BADD0}"/>
              </a:ext>
            </a:extLst>
          </p:cNvPr>
          <p:cNvSpPr txBox="1"/>
          <p:nvPr/>
        </p:nvSpPr>
        <p:spPr>
          <a:xfrm rot="781337">
            <a:off x="355610" y="5957147"/>
            <a:ext cx="28971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On-Demand</a:t>
            </a:r>
            <a:endParaRPr lang="en-US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6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E1DEF-E36C-6D9B-4313-891136944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C5A13B-3813-9A4A-A663-E5F43799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34" y="1301750"/>
            <a:ext cx="10515600" cy="1042865"/>
          </a:xfrm>
        </p:spPr>
        <p:txBody>
          <a:bodyPr lIns="91440" tIns="45720" rIns="91440" bIns="45720" anchor="t"/>
          <a:lstStyle/>
          <a:p>
            <a:r>
              <a:rPr lang="en-US" b="0" dirty="0">
                <a:latin typeface="Franklin Gothic Demi"/>
                <a:ea typeface="Verdana"/>
              </a:rPr>
              <a:t>Managers are the Linchpin</a:t>
            </a: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721A2-B61B-4859-72CD-C52346589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4" y="2219325"/>
            <a:ext cx="10967667" cy="37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9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44ED5-2586-F81C-E548-A8AB52C1E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462C85-6578-4D62-21F4-D862EBF5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253842"/>
            <a:ext cx="10515600" cy="1042865"/>
          </a:xfrm>
        </p:spPr>
        <p:txBody>
          <a:bodyPr lIns="91440" tIns="45720" rIns="91440" bIns="45720" anchor="t"/>
          <a:lstStyle/>
          <a:p>
            <a:r>
              <a:rPr lang="en-US" b="0" dirty="0">
                <a:latin typeface="Franklin Gothic Demi"/>
                <a:ea typeface="Verdana"/>
              </a:rPr>
              <a:t>Managers are the Linchpin</a:t>
            </a:r>
            <a:endParaRPr lang="en-US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50ABE-6B6F-E926-7DF6-FF47B6725D52}"/>
              </a:ext>
            </a:extLst>
          </p:cNvPr>
          <p:cNvSpPr txBox="1"/>
          <p:nvPr/>
        </p:nvSpPr>
        <p:spPr>
          <a:xfrm>
            <a:off x="7488237" y="2228671"/>
            <a:ext cx="41894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Only 28% of managers have received training to support mental health conversations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Nearly 1 in 3 managers say their company hasn't provided enough resources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F4FF96B-EF9B-8155-9511-AC7269848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894202"/>
              </p:ext>
            </p:extLst>
          </p:nvPr>
        </p:nvGraphicFramePr>
        <p:xfrm>
          <a:off x="838200" y="2296707"/>
          <a:ext cx="6650037" cy="443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969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5D9A8-EBEA-3EBF-EE02-3DA916C65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D8071-E5FC-3E43-1BE5-3122B264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02" y="1365620"/>
            <a:ext cx="10515600" cy="1042865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0" dirty="0">
                <a:latin typeface="Franklin Gothic Demi" panose="020B0703020102020204" pitchFamily="34" charset="0"/>
              </a:rPr>
              <a:t>What Employees Want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0BAE6-85F0-86AB-1907-CE1599F94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2" y="2408485"/>
            <a:ext cx="11769195" cy="3972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39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47E30-DF8C-11F9-F955-66BA4167C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76D93A-27FB-B1C6-4063-1EBC4FA4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08100"/>
            <a:ext cx="10515600" cy="1042865"/>
          </a:xfrm>
        </p:spPr>
        <p:txBody>
          <a:bodyPr lIns="91440" tIns="45720" rIns="91440" bIns="45720" anchor="t"/>
          <a:lstStyle/>
          <a:p>
            <a:r>
              <a:rPr lang="en-US" b="0" dirty="0">
                <a:latin typeface="Franklin Gothic Demi" panose="020B0703020102020204" pitchFamily="34" charset="0"/>
              </a:rPr>
              <a:t>Stories Worth Telling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58885-63F5-6077-7B08-7541355DE1C8}"/>
              </a:ext>
            </a:extLst>
          </p:cNvPr>
          <p:cNvSpPr txBox="1"/>
          <p:nvPr/>
        </p:nvSpPr>
        <p:spPr>
          <a:xfrm>
            <a:off x="867791" y="2191482"/>
            <a:ext cx="9809734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Why is mental health the last taboo topic?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Opportunity for individual storytelling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Manager angle – navigating without support, can’t show vulnerability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Huge demand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Why it’s helpful (&amp; doesn’t have to be intensive!)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State of the world stress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What employers are or aren’t doing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Caregivers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Quiet brain drain from quitting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How can we support them without stigmatizing?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Managers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73% burned out; who is supporting the supporters?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Lack of awareness of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Breaking the silence – leadership modeling </a:t>
            </a:r>
          </a:p>
        </p:txBody>
      </p:sp>
    </p:spTree>
    <p:extLst>
      <p:ext uri="{BB962C8B-B14F-4D97-AF65-F5344CB8AC3E}">
        <p14:creationId xmlns:p14="http://schemas.microsoft.com/office/powerpoint/2010/main" val="266280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001BA-D5B5-4800-C2BB-C12413B2A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E2103F-F07C-B17B-6651-CC2D328BD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4372"/>
            <a:ext cx="9144000" cy="1355651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8800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A19FE-4566-FAF5-C358-EC7006CEE219}"/>
              </a:ext>
            </a:extLst>
          </p:cNvPr>
          <p:cNvSpPr txBox="1"/>
          <p:nvPr/>
        </p:nvSpPr>
        <p:spPr>
          <a:xfrm>
            <a:off x="1899351" y="3110023"/>
            <a:ext cx="839329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sv-SE" sz="2800" b="0" i="0" dirty="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3" tooltip="https://www.nami.org/MentalHealthAtWork20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www.nami.org/MentalHealthAtWork2026</a:t>
            </a:r>
            <a:endParaRPr lang="sv-SE" sz="2800" b="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algn="ctr" fontAlgn="base"/>
            <a:endParaRPr lang="sv-SE"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 fontAlgn="base"/>
            <a:endParaRPr lang="sv-SE" sz="2800" b="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algn="ctr" fontAlgn="base"/>
            <a:endParaRPr lang="sv-SE" sz="2800" b="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algn="ctr" fontAlgn="base"/>
            <a:r>
              <a:rPr lang="sv-SE" sz="2800" b="0" i="0" dirty="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4" tooltip="https://stigmafree.nami.or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stigmafree.nami.org</a:t>
            </a:r>
            <a:endParaRPr lang="sv-SE" sz="2800" b="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algn="ctr" fontAlgn="base"/>
            <a:endParaRPr lang="sv-SE" sz="2800" b="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algn="ctr" fontAlgn="base"/>
            <a:r>
              <a:rPr lang="sv-SE" sz="28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Want to learn more? Email media@nami.org </a:t>
            </a:r>
          </a:p>
        </p:txBody>
      </p:sp>
    </p:spTree>
    <p:extLst>
      <p:ext uri="{BB962C8B-B14F-4D97-AF65-F5344CB8AC3E}">
        <p14:creationId xmlns:p14="http://schemas.microsoft.com/office/powerpoint/2010/main" val="375112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CD32E-16E6-BBBC-D7D0-A43F8C00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C07555-DEF1-2FEC-4F7D-E038785CD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056" y="2066873"/>
            <a:ext cx="8661878" cy="4330079"/>
          </a:xfrm>
        </p:spPr>
        <p:txBody>
          <a:bodyPr lIns="91440" tIns="45720" rIns="91440" bIns="45720" anchor="t"/>
          <a:lstStyle/>
          <a:p>
            <a:r>
              <a:rPr lang="en-US" sz="1800" dirty="0"/>
              <a:t>Third annual NAMI-Ipsos Workplace Mental Health Poll</a:t>
            </a:r>
          </a:p>
          <a:p>
            <a:r>
              <a:rPr lang="en-US" sz="1800" dirty="0"/>
              <a:t>Conducted January 27 – February 2, 2026</a:t>
            </a:r>
          </a:p>
          <a:p>
            <a:r>
              <a:rPr lang="en-US" sz="1800" dirty="0"/>
              <a:t>Ipsos </a:t>
            </a:r>
            <a:r>
              <a:rPr lang="en-US" sz="1800" dirty="0" err="1"/>
              <a:t>KnowledgePanel</a:t>
            </a:r>
            <a:r>
              <a:rPr lang="en-US" sz="1800" dirty="0"/>
              <a:t>® (probability-based)</a:t>
            </a:r>
          </a:p>
          <a:p>
            <a:r>
              <a:rPr lang="en-US" sz="1800" dirty="0"/>
              <a:t>n = 2,153 United States full-time employees, age 18+</a:t>
            </a:r>
          </a:p>
          <a:p>
            <a:r>
              <a:rPr lang="en-US" sz="1800" dirty="0"/>
              <a:t>Companies with 100+ employees, across industries</a:t>
            </a:r>
          </a:p>
          <a:p>
            <a:r>
              <a:rPr lang="en-US" sz="1800" dirty="0"/>
              <a:t>Margin of error: ±2.3 percentage points (95% confidence)</a:t>
            </a:r>
          </a:p>
          <a:p>
            <a:r>
              <a:rPr lang="en-US" sz="1800" dirty="0"/>
              <a:t>Trended against 2024 and 2025 data where available</a:t>
            </a:r>
            <a:br>
              <a:rPr lang="en-US" sz="1800" dirty="0"/>
            </a:br>
            <a:endParaRPr lang="en-US" sz="1800" dirty="0">
              <a:cs typeface="Calibri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B8F08E-92F6-D0C7-DA3F-320FDB43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9" y="1298020"/>
            <a:ext cx="10515600" cy="1042865"/>
          </a:xfrm>
        </p:spPr>
        <p:txBody>
          <a:bodyPr lIns="91440" tIns="45720" rIns="91440" bIns="45720" anchor="t"/>
          <a:lstStyle/>
          <a:p>
            <a:r>
              <a:rPr lang="en-US" b="0" dirty="0">
                <a:latin typeface="Franklin Gothic Demi"/>
                <a:ea typeface="Verdana"/>
              </a:rPr>
              <a:t>Methodology</a:t>
            </a:r>
            <a:endParaRPr lang="en-US" b="0" dirty="0">
              <a:latin typeface="Franklin Gothic Demi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8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6E3EB-1E61-34E6-86BD-F45419057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F60B34-D19C-A48C-EAC4-C49A505DC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269" y="2256414"/>
            <a:ext cx="4238134" cy="4237954"/>
          </a:xfrm>
        </p:spPr>
        <p:txBody>
          <a:bodyPr lIns="91440" tIns="45720" rIns="91440" bIns="45720" anchor="t"/>
          <a:lstStyle/>
          <a:p>
            <a:r>
              <a:rPr lang="en-US" sz="2000" b="1" dirty="0"/>
              <a:t>70% </a:t>
            </a:r>
            <a:r>
              <a:rPr lang="en-US" sz="1800" dirty="0"/>
              <a:t>report feeling stressed about the state of the world</a:t>
            </a:r>
          </a:p>
          <a:p>
            <a:r>
              <a:rPr lang="en-US" sz="2000" b="1" dirty="0"/>
              <a:t>43% </a:t>
            </a:r>
            <a:r>
              <a:rPr lang="en-US" sz="1800" dirty="0"/>
              <a:t>concerned about their own mental health (up from 35% in 2024)</a:t>
            </a:r>
          </a:p>
          <a:p>
            <a:r>
              <a:rPr lang="en-US" sz="2000" b="1" dirty="0"/>
              <a:t>53% </a:t>
            </a:r>
            <a:r>
              <a:rPr lang="en-US" sz="1800" dirty="0"/>
              <a:t>report job-related burnout in the past year</a:t>
            </a:r>
          </a:p>
          <a:p>
            <a:r>
              <a:rPr lang="en-US" sz="2000" b="1" dirty="0"/>
              <a:t>1 in 4 </a:t>
            </a:r>
            <a:r>
              <a:rPr lang="en-US" sz="1800" dirty="0"/>
              <a:t>have considered quitting due to mental health impact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FEEC50-C161-FAE5-A078-AACD65D8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53" y="1301750"/>
            <a:ext cx="10515600" cy="1042865"/>
          </a:xfrm>
        </p:spPr>
        <p:txBody>
          <a:bodyPr lIns="91440" tIns="45720" rIns="91440" bIns="45720" anchor="t"/>
          <a:lstStyle/>
          <a:p>
            <a:r>
              <a:rPr lang="en-US" b="0" dirty="0">
                <a:latin typeface="Franklin Gothic Demi"/>
                <a:ea typeface="Verdana"/>
              </a:rPr>
              <a:t>Workers are stressed!</a:t>
            </a:r>
            <a:endParaRPr lang="en-US" b="0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92B69103-A7FF-B0A0-D0AB-388F18EBF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459407"/>
              </p:ext>
            </p:extLst>
          </p:nvPr>
        </p:nvGraphicFramePr>
        <p:xfrm>
          <a:off x="4654403" y="3154880"/>
          <a:ext cx="7450282" cy="302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244DF7-A655-D589-86EE-19D9C0634970}"/>
              </a:ext>
            </a:extLst>
          </p:cNvPr>
          <p:cNvSpPr/>
          <p:nvPr/>
        </p:nvSpPr>
        <p:spPr>
          <a:xfrm>
            <a:off x="5636884" y="2112015"/>
            <a:ext cx="5485320" cy="842353"/>
          </a:xfrm>
          <a:prstGeom prst="roundRect">
            <a:avLst/>
          </a:prstGeom>
          <a:solidFill>
            <a:srgbClr val="121B5A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Though % stressed is similar</a:t>
            </a:r>
            <a:r>
              <a:rPr lang="en-US" b="1" kern="0" dirty="0">
                <a:solidFill>
                  <a:prstClr val="white"/>
                </a:solidFill>
                <a:latin typeface="Barlow"/>
              </a:rPr>
              <a:t>,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“Very stressed” has steadily increased since 2024</a:t>
            </a:r>
          </a:p>
        </p:txBody>
      </p:sp>
    </p:spTree>
    <p:extLst>
      <p:ext uri="{BB962C8B-B14F-4D97-AF65-F5344CB8AC3E}">
        <p14:creationId xmlns:p14="http://schemas.microsoft.com/office/powerpoint/2010/main" val="33828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6320C-E4A0-DD5D-771D-AD3E217B2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0E3176-A055-50D5-E811-4FCC3F32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b="0">
                <a:latin typeface="Franklin Gothic Demi"/>
                <a:ea typeface="Verdana"/>
              </a:rPr>
              <a:t>…And overwhelmed.</a:t>
            </a:r>
            <a:endParaRPr lang="en-US" b="0"/>
          </a:p>
        </p:txBody>
      </p:sp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181D3D63-86B9-75EE-B5D6-E9A973037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887078"/>
              </p:ext>
            </p:extLst>
          </p:nvPr>
        </p:nvGraphicFramePr>
        <p:xfrm>
          <a:off x="2108616" y="2214757"/>
          <a:ext cx="7974768" cy="414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112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615406-C428-4B0B-DA65-6174E2A465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5" y="1170285"/>
            <a:ext cx="10206609" cy="56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 descr="Header">
            <a:extLst>
              <a:ext uri="{FF2B5EF4-FFF2-40B4-BE49-F238E27FC236}">
                <a16:creationId xmlns:a16="http://schemas.microsoft.com/office/drawing/2014/main" id="{71B03F2D-52C0-1A62-9D6B-F4F181F1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7" y="1338975"/>
            <a:ext cx="11299088" cy="715669"/>
          </a:xfrm>
        </p:spPr>
        <p:txBody>
          <a:bodyPr lIns="91440" tIns="45720" rIns="91440" bIns="45720" anchor="t"/>
          <a:lstStyle/>
          <a:p>
            <a:r>
              <a:rPr lang="en-US" b="0" noProof="0" dirty="0">
                <a:latin typeface="Franklin Gothic Demi" panose="020B0703020102020204" pitchFamily="34" charset="0"/>
              </a:rPr>
              <a:t>The Comfort Gap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639F4-CF29-F70F-4C64-F250CB671FBF}"/>
              </a:ext>
            </a:extLst>
          </p:cNvPr>
          <p:cNvSpPr txBox="1"/>
          <p:nvPr/>
        </p:nvSpPr>
        <p:spPr>
          <a:xfrm>
            <a:off x="6496718" y="3508277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…but only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61% actuall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feel comfortable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doing so.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222F9-1C46-FF88-203C-9B70546DE0D2}"/>
              </a:ext>
            </a:extLst>
          </p:cNvPr>
          <p:cNvSpPr txBox="1"/>
          <p:nvPr/>
        </p:nvSpPr>
        <p:spPr>
          <a:xfrm>
            <a:off x="572718" y="2472037"/>
            <a:ext cx="55229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in 4</a:t>
            </a: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employees say it is appropriate to discuss mental health at work</a:t>
            </a:r>
          </a:p>
        </p:txBody>
      </p:sp>
    </p:spTree>
    <p:extLst>
      <p:ext uri="{BB962C8B-B14F-4D97-AF65-F5344CB8AC3E}">
        <p14:creationId xmlns:p14="http://schemas.microsoft.com/office/powerpoint/2010/main" val="99618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5581-C931-B13C-0DE2-8D820E52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9">
            <a:extLst>
              <a:ext uri="{FF2B5EF4-FFF2-40B4-BE49-F238E27FC236}">
                <a16:creationId xmlns:a16="http://schemas.microsoft.com/office/drawing/2014/main" id="{D8FAADD7-3D8F-E960-D4E2-DFB91DD51A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748" y="2673921"/>
          <a:ext cx="11070503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" descr="Header">
            <a:extLst>
              <a:ext uri="{FF2B5EF4-FFF2-40B4-BE49-F238E27FC236}">
                <a16:creationId xmlns:a16="http://schemas.microsoft.com/office/drawing/2014/main" id="{05FDDE35-7AB8-3C9F-072D-98A73BEA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48" y="1499841"/>
            <a:ext cx="11299088" cy="715669"/>
          </a:xfrm>
        </p:spPr>
        <p:txBody>
          <a:bodyPr lIns="91440" tIns="45720" rIns="91440" bIns="45720" anchor="t"/>
          <a:lstStyle/>
          <a:p>
            <a:r>
              <a:rPr lang="en-US" b="0" noProof="0" dirty="0">
                <a:latin typeface="Franklin Gothic Demi" panose="020B0703020102020204" pitchFamily="34" charset="0"/>
              </a:rPr>
              <a:t>Comfort Gap Compared to Other Topics</a:t>
            </a:r>
          </a:p>
        </p:txBody>
      </p:sp>
    </p:spTree>
    <p:extLst>
      <p:ext uri="{BB962C8B-B14F-4D97-AF65-F5344CB8AC3E}">
        <p14:creationId xmlns:p14="http://schemas.microsoft.com/office/powerpoint/2010/main" val="334353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1A6D-D540-D124-FAE8-DB206662E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 descr="Header">
            <a:extLst>
              <a:ext uri="{FF2B5EF4-FFF2-40B4-BE49-F238E27FC236}">
                <a16:creationId xmlns:a16="http://schemas.microsoft.com/office/drawing/2014/main" id="{135779FA-0440-DD53-8492-1A8097C8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7" y="1338975"/>
            <a:ext cx="11299088" cy="715669"/>
          </a:xfrm>
        </p:spPr>
        <p:txBody>
          <a:bodyPr lIns="91440" tIns="45720" rIns="91440" bIns="45720" anchor="t"/>
          <a:lstStyle/>
          <a:p>
            <a:r>
              <a:rPr lang="en-US" b="0" noProof="0" dirty="0">
                <a:latin typeface="Franklin Gothic Demi" panose="020B0703020102020204" pitchFamily="34" charset="0"/>
              </a:rPr>
              <a:t>Why People Stay Silent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A228F-7F9E-6509-442C-DF45E188C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04" y="2994444"/>
            <a:ext cx="10504654" cy="30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2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A5204-C04A-1A31-29B1-C884817F9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 descr="Header">
            <a:extLst>
              <a:ext uri="{FF2B5EF4-FFF2-40B4-BE49-F238E27FC236}">
                <a16:creationId xmlns:a16="http://schemas.microsoft.com/office/drawing/2014/main" id="{C29D8E95-4A9C-B36D-98C2-57900FFC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7" y="1338975"/>
            <a:ext cx="11299088" cy="715669"/>
          </a:xfrm>
        </p:spPr>
        <p:txBody>
          <a:bodyPr lIns="91440" tIns="45720" rIns="91440" bIns="45720" anchor="t"/>
          <a:lstStyle/>
          <a:p>
            <a:r>
              <a:rPr lang="en-US" b="0" noProof="0" dirty="0">
                <a:latin typeface="Franklin Gothic Demi" panose="020B0703020102020204" pitchFamily="34" charset="0"/>
              </a:rPr>
              <a:t>Who Do People Trust?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A3345-C42A-E7F2-02C8-5E7F9AA2A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855" y="2139311"/>
            <a:ext cx="8804745" cy="40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7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psos_2024_v2">
    <a:dk1>
      <a:srgbClr val="000000"/>
    </a:dk1>
    <a:lt1>
      <a:sysClr val="window" lastClr="FFFFFF"/>
    </a:lt1>
    <a:dk2>
      <a:srgbClr val="1DAFAD"/>
    </a:dk2>
    <a:lt2>
      <a:srgbClr val="103C50"/>
    </a:lt2>
    <a:accent1>
      <a:srgbClr val="121B5A"/>
    </a:accent1>
    <a:accent2>
      <a:srgbClr val="E2DA51"/>
    </a:accent2>
    <a:accent3>
      <a:srgbClr val="FF740F"/>
    </a:accent3>
    <a:accent4>
      <a:srgbClr val="452567"/>
    </a:accent4>
    <a:accent5>
      <a:srgbClr val="E50158"/>
    </a:accent5>
    <a:accent6>
      <a:srgbClr val="9FE5D8"/>
    </a:accent6>
    <a:hlink>
      <a:srgbClr val="2F469C"/>
    </a:hlink>
    <a:folHlink>
      <a:srgbClr val="84329B"/>
    </a:folHlink>
  </a:clrScheme>
  <a:fontScheme name="Ipsos General">
    <a:majorFont>
      <a:latin typeface="Barlow Semi Condensed ExtraBold"/>
      <a:ea typeface=""/>
      <a:cs typeface=""/>
    </a:majorFont>
    <a:minorFont>
      <a:latin typeface="Barl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psos_2024_v2">
    <a:dk1>
      <a:srgbClr val="000000"/>
    </a:dk1>
    <a:lt1>
      <a:sysClr val="window" lastClr="FFFFFF"/>
    </a:lt1>
    <a:dk2>
      <a:srgbClr val="1DAFAD"/>
    </a:dk2>
    <a:lt2>
      <a:srgbClr val="103C50"/>
    </a:lt2>
    <a:accent1>
      <a:srgbClr val="121B5A"/>
    </a:accent1>
    <a:accent2>
      <a:srgbClr val="E2DA51"/>
    </a:accent2>
    <a:accent3>
      <a:srgbClr val="FF740F"/>
    </a:accent3>
    <a:accent4>
      <a:srgbClr val="452567"/>
    </a:accent4>
    <a:accent5>
      <a:srgbClr val="E50158"/>
    </a:accent5>
    <a:accent6>
      <a:srgbClr val="9FE5D8"/>
    </a:accent6>
    <a:hlink>
      <a:srgbClr val="2F469C"/>
    </a:hlink>
    <a:folHlink>
      <a:srgbClr val="84329B"/>
    </a:folHlink>
  </a:clrScheme>
  <a:fontScheme name="Ipsos General">
    <a:majorFont>
      <a:latin typeface="Barlow Semi Condensed ExtraBold"/>
      <a:ea typeface=""/>
      <a:cs typeface=""/>
    </a:majorFont>
    <a:minorFont>
      <a:latin typeface="Barl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852873E-39A5-4ABA-8F44-A741F30A39A3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574F588-E4BD-4C4F-B5FF-BDDAD54A3E9E}">
  <we:reference id="wa200006000" version="1.0.7.0" store="en-US" storeType="OMEX"/>
  <we:alternateReferences>
    <we:reference id="WA200006000" version="1.0.7.0" store="WA20000600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6FDC6C31789449BD04B0321D2134F6" ma:contentTypeVersion="12" ma:contentTypeDescription="Create a new document." ma:contentTypeScope="" ma:versionID="20c6a8d15244bfd5149315ddcf55b1d3">
  <xsd:schema xmlns:xsd="http://www.w3.org/2001/XMLSchema" xmlns:xs="http://www.w3.org/2001/XMLSchema" xmlns:p="http://schemas.microsoft.com/office/2006/metadata/properties" xmlns:ns2="7eb79d06-5cf6-44f6-bd6f-578fcac781d3" xmlns:ns3="0f961158-3243-45e2-ae9c-3a9d2f5ee0b2" targetNamespace="http://schemas.microsoft.com/office/2006/metadata/properties" ma:root="true" ma:fieldsID="fa89a13ea58dbd9cb63c456ec367d01c" ns2:_="" ns3:_="">
    <xsd:import namespace="7eb79d06-5cf6-44f6-bd6f-578fcac781d3"/>
    <xsd:import namespace="0f961158-3243-45e2-ae9c-3a9d2f5ee0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79d06-5cf6-44f6-bd6f-578fcac78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938a677-8a55-4884-b0fd-7a2354bc7a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61158-3243-45e2-ae9c-3a9d2f5ee0b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c1c032e-c914-4395-8f79-470e2e07fc46}" ma:internalName="TaxCatchAll" ma:showField="CatchAllData" ma:web="0f961158-3243-45e2-ae9c-3a9d2f5ee0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961158-3243-45e2-ae9c-3a9d2f5ee0b2" xsi:nil="true"/>
    <lcf76f155ced4ddcb4097134ff3c332f xmlns="7eb79d06-5cf6-44f6-bd6f-578fcac781d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86F6AA-0C90-45F9-AB53-7660AC4BC4F0}">
  <ds:schemaRefs>
    <ds:schemaRef ds:uri="0f961158-3243-45e2-ae9c-3a9d2f5ee0b2"/>
    <ds:schemaRef ds:uri="7eb79d06-5cf6-44f6-bd6f-578fcac781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3A7798-5A99-4C0D-B712-5B07B50582D5}">
  <ds:schemaRefs>
    <ds:schemaRef ds:uri="0f961158-3243-45e2-ae9c-3a9d2f5ee0b2"/>
    <ds:schemaRef ds:uri="7eb79d06-5cf6-44f6-bd6f-578fcac781d3"/>
    <ds:schemaRef ds:uri="a2405cd0-6e02-4ef9-9479-5a7471d1d5b2"/>
    <ds:schemaRef ds:uri="d1d65a51-ba67-46ae-abf7-c04d1ea3e0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31DD6A-A95D-45CB-A4C1-239E95FB01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8637</TotalTime>
  <Words>613</Words>
  <Application>Microsoft Macintosh PowerPoint</Application>
  <PresentationFormat>Widescreen</PresentationFormat>
  <Paragraphs>113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Arial</vt:lpstr>
      <vt:lpstr>Barlow</vt:lpstr>
      <vt:lpstr>Calibri</vt:lpstr>
      <vt:lpstr>Calibri Light</vt:lpstr>
      <vt:lpstr>Cambria</vt:lpstr>
      <vt:lpstr>Franklin Gothic</vt:lpstr>
      <vt:lpstr>Franklin Gothic Demi</vt:lpstr>
      <vt:lpstr>Verdana</vt:lpstr>
      <vt:lpstr>Office Theme</vt:lpstr>
      <vt:lpstr>The State of Mental Health at Work</vt:lpstr>
      <vt:lpstr>Methodology</vt:lpstr>
      <vt:lpstr>Workers are stressed!</vt:lpstr>
      <vt:lpstr>…And overwhelmed.</vt:lpstr>
      <vt:lpstr>PowerPoint Presentation</vt:lpstr>
      <vt:lpstr>The Comfort Gap </vt:lpstr>
      <vt:lpstr>Comfort Gap Compared to Other Topics</vt:lpstr>
      <vt:lpstr>Why People Stay Silent</vt:lpstr>
      <vt:lpstr>Who Do People Trust?</vt:lpstr>
      <vt:lpstr>Caregivers Carry a Heavier Load</vt:lpstr>
      <vt:lpstr>Benefits Awareness Gap</vt:lpstr>
      <vt:lpstr>Training Gap</vt:lpstr>
      <vt:lpstr>Training Changes Everything</vt:lpstr>
      <vt:lpstr>You Can Ask!</vt:lpstr>
      <vt:lpstr>Managers are the Linchpin</vt:lpstr>
      <vt:lpstr>Managers are the Linchpin</vt:lpstr>
      <vt:lpstr>What Employees Want</vt:lpstr>
      <vt:lpstr>Stories Worth Telling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Directors' Council  Business Meeting</dc:title>
  <dc:creator>Sheel Pandya</dc:creator>
  <cp:lastModifiedBy>Rachel Jones</cp:lastModifiedBy>
  <cp:revision>4</cp:revision>
  <dcterms:created xsi:type="dcterms:W3CDTF">2022-06-12T17:40:18Z</dcterms:created>
  <dcterms:modified xsi:type="dcterms:W3CDTF">2026-05-12T22:04:38Z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0x010100AD6FDC6C31789449BD04B0321D2134F6</vt:lpwstr>
  </property>
  <property fmtid="{D5CDD505-2E9C-101B-9397-08002B2CF9AE}" pid="3" name="MediaServiceImageTags">
    <vt:lpwstr/>
  </property>
</Properties>
</file>