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5878" r:id="rId2"/>
    <p:sldId id="271" r:id="rId3"/>
    <p:sldId id="5863" r:id="rId4"/>
    <p:sldId id="258" r:id="rId5"/>
    <p:sldId id="260" r:id="rId6"/>
    <p:sldId id="261" r:id="rId7"/>
    <p:sldId id="5865" r:id="rId8"/>
    <p:sldId id="5873" r:id="rId9"/>
    <p:sldId id="5874" r:id="rId10"/>
    <p:sldId id="5875" r:id="rId11"/>
    <p:sldId id="5879" r:id="rId12"/>
    <p:sldId id="681" r:id="rId13"/>
    <p:sldId id="5880" r:id="rId14"/>
    <p:sldId id="265" r:id="rId15"/>
    <p:sldId id="262" r:id="rId16"/>
    <p:sldId id="268" r:id="rId17"/>
    <p:sldId id="259" r:id="rId18"/>
    <p:sldId id="5871" r:id="rId19"/>
    <p:sldId id="58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6DCF-4475-44F4-893E-174E0D2D7F6D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13C1-7FC1-49CA-B441-9E941DA7A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health.com/forrester-stud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9789240049338" TargetMode="External"/><Relationship Id="rId3" Type="http://schemas.openxmlformats.org/officeDocument/2006/relationships/hyperlink" Target="https://8056012.fs1.hubspotusercontent-na1.net/hubfs/8056012/DG%20Assets/Bend-The-Medical-Trend.pdf?__hstc=131806544.ab96c8217dc58dee2534390f88356fe9.1771523057651.1771523057651.1772209341073.2&amp;__hssc=131806544.1.1772209341073&amp;__hsfp=631d4a2bea81ff75b321fc3be7b7bb7c" TargetMode="External"/><Relationship Id="rId7" Type="http://schemas.openxmlformats.org/officeDocument/2006/relationships/hyperlink" Target="https://www.ukg.com/resources/white-paper/mental-health-work-managers-and-mone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orbes.com/sites/jackkelly/2024/03/14/how-major-companies-are-addressing-mental-health-in-the-workplace/" TargetMode="External"/><Relationship Id="rId5" Type="http://schemas.openxmlformats.org/officeDocument/2006/relationships/hyperlink" Target="https://www.shrm.org/topics-tools/news/benefits-compensation/shrm-research-work-negatively-impacting-employees-mental-health" TargetMode="External"/><Relationship Id="rId4" Type="http://schemas.openxmlformats.org/officeDocument/2006/relationships/hyperlink" Target="https://www.physicianleaders.org/articles/employee-stress-is-a-business-risk-not-an-hr-problem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hub.com/en-us/resources/research/return-on-wellbeing-2024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ellhub.com/en-us/blog/wellness-and-benefits-programs/benefits-of-employee-wellness-progra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4" rIns="93153" bIns="4656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“Mental health conditions are more common than cancer, diabetes or heart conditions” ComPsych, Mental Health Leaves of Absence Continue to Proliferate Among U.S. Workers According to New ComPsych Data, https://www.compsych.com/press-release/mental-health-leaves-of-absence-continue-to-proliferate-among-u-s-workers-according-to-new-compsych-data/#:~:text=This%20represents%20a%2022%25%20increase,the%20first%20quarter%20of%202024.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Mental health leaves are surging. Sixty-five (64%) percent of benefits leaders report drastic increases in our survey—a sign that resilience is wearing thin and traditional benefit strategies can’t keep pace with today’s pressures. “</a:t>
            </a:r>
            <a:r>
              <a:rPr lang="en-US" b="0"/>
              <a:t>Lyra 2026 Workforce Mental Health Trends Forecast”  </a:t>
            </a:r>
          </a:p>
          <a:p>
            <a:pPr marL="0" indent="0"/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According to 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a 2025 commissioned study conducted by Forrester Consulting on behalf of Spring Health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65% of employees say they feel as or more stressed than they were five years ago</a:t>
            </a:r>
          </a:p>
          <a:p>
            <a:pPr marL="0" indent="0"/>
            <a:endParaRPr lang="en-US" b="1"/>
          </a:p>
          <a:p>
            <a:pPr marL="0" indent="0"/>
            <a:r>
              <a:rPr lang="en-US"/>
              <a:t>In addition: </a:t>
            </a:r>
          </a:p>
          <a:p>
            <a:pPr marL="0" indent="0"/>
            <a:r>
              <a:rPr lang="en-US"/>
              <a:t>“Crisis readiness starts with preparation “Nearly 9 in 10 benefits leaders say their teams are expected to respond to mental health crises without adequate training. </a:t>
            </a:r>
            <a:r>
              <a:rPr lang="en-US" i="1"/>
              <a:t>This gap between strategy and readiness puts both employees and organizations at risk</a:t>
            </a:r>
            <a:r>
              <a:rPr lang="en-US"/>
              <a:t>.” </a:t>
            </a:r>
          </a:p>
          <a:p>
            <a:pPr marL="0" indent="0"/>
            <a:endParaRPr lang="en-US"/>
          </a:p>
          <a:p>
            <a:pPr marL="0" indent="0"/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indent="0"/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NAMI/Ipsos poll: Barriers to seeking support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indent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Awareness related to stigma and fear of retaliation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1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39% of all employees said they fear judgement and stigma related to mental health</a:t>
            </a:r>
          </a:p>
          <a:p>
            <a:pPr lvl="1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38% said no one else talks about their mental health at work</a:t>
            </a:r>
          </a:p>
          <a:p>
            <a:pPr lvl="1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33% do not want to seem weak</a:t>
            </a:r>
          </a:p>
          <a:p>
            <a:pPr lvl="1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22% fear of retaliation</a:t>
            </a:r>
          </a:p>
          <a:p>
            <a:pPr lvl="1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22% cite their job as reason for poor mental health </a:t>
            </a:r>
          </a:p>
          <a:p>
            <a:pPr marL="0" indent="0"/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4" rIns="93153" bIns="4656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Employees with untreated depression incur 149% higher annual healthcare costs than their peers”  [Spring Health, 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Bend-The-Medical-Trend.pdf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}</a:t>
            </a: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“6 in 10 of surveyed employees have considered quitting their jobs as a result of their mental health.” [Headspace Workforce State of Mind 2025.]</a:t>
            </a:r>
          </a:p>
          <a:p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“It’s estimated that there is a $12,000 loss in productivity for each highly stressed employee per year ,” </a:t>
            </a:r>
            <a:endParaRPr lang="en-US" u="none">
              <a:effectLst/>
            </a:endParaRP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[American Association for Physician Leadership, 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Employee Stress Is a Business Risk—Not an HR Problem | AAPL Publication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5" tooltip="https://www.shrm.org/topics-tools/news/benefits-compensation/shrm-research-work-negatively-impacting-employees-mental-heal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addition: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u="none" strike="noStrike" cap="none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5" tooltip="https://www.shrm.org/topics-tools/news/benefits-compensation/shrm-research-work-negatively-impacting-employees-mental-heal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is estimated that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missed work due to poor mental health costs the US economy $47.6 billion annually. </a:t>
            </a:r>
            <a:endParaRPr lang="en-US"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  <a:hlinkClick r:id="rId5" tooltip="https://www.shrm.org/topics-tools/news/benefits-compensation/shrm-research-work-negatively-impacting-employees-mental-health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sng" strike="noStrike" cap="none">
                <a:solidFill>
                  <a:srgbClr val="467886"/>
                </a:solidFill>
                <a:effectLst/>
                <a:latin typeface="Arial"/>
                <a:ea typeface="Arial"/>
                <a:cs typeface="Arial"/>
                <a:sym typeface="Arial"/>
                <a:hlinkClick r:id="rId5" tooltip="https://www.shrm.org/topics-tools/news/benefits-compensation/shrm-research-work-negatively-impacting-employees-mental-heal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in three Americans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say their mental health is negatively impacted by their jobs, according to SHRM research.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Thirty percent of the 1,000 workers surveyed reported feeling overwhelmed at work, while 29% said their jobs make them feel anxious at least once a week. (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6"/>
              </a:rPr>
              <a:t>How Major Companies Are Addressing Mental Health In The Workplace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Forbes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“60% of employees worldwide say their job is the biggest factor influencing their mental health.” [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7"/>
              </a:rPr>
              <a:t>UKG Workplace report 2025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Nearly half (48%) have left jobs for mental health reasons. [Mindshare 2025]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Mental illness is the single greatest cause of worker disability worldwide. [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World Health Organization]</a:t>
            </a: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YOU CAN SEE WHY ….“88% of HR and benefits leaders identified mental health as a top priority the next two years”  (Spring Health, 2025 5 Trends Shaping the Future)</a:t>
            </a:r>
          </a:p>
          <a:p>
            <a:pPr marL="0" indent="0"/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4" rIns="93153" bIns="46564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fact, 95% of HR leaders tracking ROI report positive returns from their wellbeing programs. These aren’t just minor improvements. A full 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56% of companies report getting more than $2 back for every $1 spent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 Source: </a:t>
            </a:r>
            <a:r>
              <a:rPr lang="en-US" sz="1200" b="0" i="0" u="sng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https://wellhub.com/en-us/blog/wellness-and-benefits-programs/benefits-of-employee-wellness-program/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which states: "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WellHub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just released a 2025 report based on a pulse survey 1,500 CEOs and business leaders across 10 global markets: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More than 80% report positive returns from their wellness programs, and one in three say that return tops 100%.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97% say wellness boosts productivity, 67% see less absenteeism, and 73% report stronger retention”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a striking 74% say that top talent won’t even consider their company unless it demonstrates a real commitment to wellbeing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ts val="1200"/>
              </a:pPr>
              <a:t>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4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5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F22F-1327-AE2B-E27B-D0BAEE11F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National Press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453DC-8207-8961-EE4F-DC2EDA136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Betsy Schwartz</a:t>
            </a:r>
          </a:p>
          <a:p>
            <a:r>
              <a:rPr lang="en-US"/>
              <a:t>APAF Center for Workplace Mental Health</a:t>
            </a:r>
          </a:p>
          <a:p>
            <a:r>
              <a:rPr lang="en-US"/>
              <a:t>May 13, 2026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C5B1401E-410D-2FBD-1C70-4ADA2FDA46EA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1881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C414B-17AF-0AE8-1C3C-43A7CFB9E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82"/>
          <a:stretch>
            <a:fillRect/>
          </a:stretch>
        </p:blipFill>
        <p:spPr>
          <a:xfrm>
            <a:off x="1752743" y="374878"/>
            <a:ext cx="7385539" cy="6033902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4EA2981F-1233-9A60-5B15-6464BDE379EE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696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DDD7A-D65F-8987-FD99-C3D8BB4A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A87E-B14A-4762-9CFA-7EC1FFB9FA5D}" type="datetime1">
              <a:rPr lang="en-US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89CFD-3061-A015-DAD5-5AE3E46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4F365-CBF7-501B-DA13-85866D4D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/>
          </a:p>
        </p:txBody>
      </p:sp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D777A14-ACE8-2FC0-7C24-BFB4EEDD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64" y="98967"/>
            <a:ext cx="5470137" cy="6762285"/>
          </a:xfrm>
          <a:prstGeom prst="rect">
            <a:avLst/>
          </a:prstGeo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9C0AD756-12EB-CD27-08D3-9D11D44AB428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6401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931" y="716864"/>
            <a:ext cx="2079123" cy="1216828"/>
            <a:chOff x="0" y="0"/>
            <a:chExt cx="4158247" cy="2433656"/>
          </a:xfrm>
        </p:grpSpPr>
        <p:sp>
          <p:nvSpPr>
            <p:cNvPr id="3" name="Freeform 3"/>
            <p:cNvSpPr/>
            <p:nvPr/>
          </p:nvSpPr>
          <p:spPr>
            <a:xfrm>
              <a:off x="85447" y="499781"/>
              <a:ext cx="1038157" cy="1510047"/>
            </a:xfrm>
            <a:custGeom>
              <a:avLst/>
              <a:gdLst/>
              <a:ahLst/>
              <a:cxnLst/>
              <a:rect l="l" t="t" r="r" b="b"/>
              <a:pathLst>
                <a:path w="1038157" h="1510047">
                  <a:moveTo>
                    <a:pt x="0" y="0"/>
                  </a:moveTo>
                  <a:lnTo>
                    <a:pt x="1038157" y="0"/>
                  </a:lnTo>
                  <a:lnTo>
                    <a:pt x="1038157" y="1510047"/>
                  </a:lnTo>
                  <a:lnTo>
                    <a:pt x="0" y="15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99781"/>
              <a:ext cx="1038157" cy="1510047"/>
            </a:xfrm>
            <a:custGeom>
              <a:avLst/>
              <a:gdLst/>
              <a:ahLst/>
              <a:cxnLst/>
              <a:rect l="l" t="t" r="r" b="b"/>
              <a:pathLst>
                <a:path w="1038157" h="1510047">
                  <a:moveTo>
                    <a:pt x="0" y="0"/>
                  </a:moveTo>
                  <a:lnTo>
                    <a:pt x="1038157" y="0"/>
                  </a:lnTo>
                  <a:lnTo>
                    <a:pt x="1038157" y="1510047"/>
                  </a:lnTo>
                  <a:lnTo>
                    <a:pt x="0" y="15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361985" y="509275"/>
              <a:ext cx="1038157" cy="1510047"/>
            </a:xfrm>
            <a:custGeom>
              <a:avLst/>
              <a:gdLst/>
              <a:ahLst/>
              <a:cxnLst/>
              <a:rect l="l" t="t" r="r" b="b"/>
              <a:pathLst>
                <a:path w="1038157" h="1510047">
                  <a:moveTo>
                    <a:pt x="0" y="0"/>
                  </a:moveTo>
                  <a:lnTo>
                    <a:pt x="1038157" y="0"/>
                  </a:lnTo>
                  <a:lnTo>
                    <a:pt x="1038157" y="1510047"/>
                  </a:lnTo>
                  <a:lnTo>
                    <a:pt x="0" y="15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60589" y="509275"/>
              <a:ext cx="1038157" cy="1510047"/>
            </a:xfrm>
            <a:custGeom>
              <a:avLst/>
              <a:gdLst/>
              <a:ahLst/>
              <a:cxnLst/>
              <a:rect l="l" t="t" r="r" b="b"/>
              <a:pathLst>
                <a:path w="1038157" h="1510047">
                  <a:moveTo>
                    <a:pt x="0" y="0"/>
                  </a:moveTo>
                  <a:lnTo>
                    <a:pt x="1038157" y="0"/>
                  </a:lnTo>
                  <a:lnTo>
                    <a:pt x="1038157" y="1510047"/>
                  </a:lnTo>
                  <a:lnTo>
                    <a:pt x="0" y="1510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00142" y="-228631"/>
              <a:ext cx="1758105" cy="2662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11164"/>
                </a:lnSpc>
                <a:spcBef>
                  <a:spcPct val="0"/>
                </a:spcBef>
              </a:pPr>
              <a:r>
                <a:rPr lang="en-US" sz="7974" b="1">
                  <a:solidFill>
                    <a:srgbClr val="1E376D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314695" y="-238125"/>
              <a:ext cx="1758105" cy="2662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11164"/>
                </a:lnSpc>
                <a:spcBef>
                  <a:spcPct val="0"/>
                </a:spcBef>
              </a:pPr>
              <a:r>
                <a:rPr lang="en-US" sz="7974" b="1">
                  <a:solidFill>
                    <a:srgbClr val="E0592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03248" y="2690549"/>
            <a:ext cx="2105944" cy="1238192"/>
            <a:chOff x="0" y="0"/>
            <a:chExt cx="4211888" cy="2476384"/>
          </a:xfrm>
        </p:grpSpPr>
        <p:sp>
          <p:nvSpPr>
            <p:cNvPr id="10" name="Freeform 10"/>
            <p:cNvSpPr/>
            <p:nvPr/>
          </p:nvSpPr>
          <p:spPr>
            <a:xfrm>
              <a:off x="104133" y="479573"/>
              <a:ext cx="1056384" cy="1536559"/>
            </a:xfrm>
            <a:custGeom>
              <a:avLst/>
              <a:gdLst/>
              <a:ahLst/>
              <a:cxnLst/>
              <a:rect l="l" t="t" r="r" b="b"/>
              <a:pathLst>
                <a:path w="1056384" h="1536559">
                  <a:moveTo>
                    <a:pt x="0" y="0"/>
                  </a:moveTo>
                  <a:lnTo>
                    <a:pt x="1056384" y="0"/>
                  </a:lnTo>
                  <a:lnTo>
                    <a:pt x="1056384" y="1536559"/>
                  </a:lnTo>
                  <a:lnTo>
                    <a:pt x="0" y="1536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469912"/>
              <a:ext cx="1056384" cy="1536559"/>
            </a:xfrm>
            <a:custGeom>
              <a:avLst/>
              <a:gdLst/>
              <a:ahLst/>
              <a:cxnLst/>
              <a:rect l="l" t="t" r="r" b="b"/>
              <a:pathLst>
                <a:path w="1056384" h="1536559">
                  <a:moveTo>
                    <a:pt x="0" y="0"/>
                  </a:moveTo>
                  <a:lnTo>
                    <a:pt x="1056384" y="0"/>
                  </a:lnTo>
                  <a:lnTo>
                    <a:pt x="1056384" y="1536560"/>
                  </a:lnTo>
                  <a:lnTo>
                    <a:pt x="0" y="1536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22916" y="-238125"/>
              <a:ext cx="1788972" cy="2704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11360"/>
                </a:lnSpc>
                <a:spcBef>
                  <a:spcPct val="0"/>
                </a:spcBef>
              </a:pPr>
              <a:r>
                <a:rPr lang="en-US" sz="8114" b="1">
                  <a:solidFill>
                    <a:srgbClr val="1E376D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B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18783" y="-228464"/>
              <a:ext cx="1788972" cy="2704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11360"/>
                </a:lnSpc>
                <a:spcBef>
                  <a:spcPct val="0"/>
                </a:spcBef>
              </a:pPr>
              <a:r>
                <a:rPr lang="en-US" sz="8114" b="1">
                  <a:solidFill>
                    <a:srgbClr val="E0592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B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80609" y="469912"/>
              <a:ext cx="1056384" cy="1536559"/>
            </a:xfrm>
            <a:custGeom>
              <a:avLst/>
              <a:gdLst/>
              <a:ahLst/>
              <a:cxnLst/>
              <a:rect l="l" t="t" r="r" b="b"/>
              <a:pathLst>
                <a:path w="1056384" h="1536559">
                  <a:moveTo>
                    <a:pt x="0" y="0"/>
                  </a:moveTo>
                  <a:lnTo>
                    <a:pt x="1056384" y="0"/>
                  </a:lnTo>
                  <a:lnTo>
                    <a:pt x="1056384" y="1536560"/>
                  </a:lnTo>
                  <a:lnTo>
                    <a:pt x="0" y="1536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16266" y="407117"/>
              <a:ext cx="1056384" cy="1536559"/>
            </a:xfrm>
            <a:custGeom>
              <a:avLst/>
              <a:gdLst/>
              <a:ahLst/>
              <a:cxnLst/>
              <a:rect l="l" t="t" r="r" b="b"/>
              <a:pathLst>
                <a:path w="1056384" h="1536559">
                  <a:moveTo>
                    <a:pt x="0" y="0"/>
                  </a:moveTo>
                  <a:lnTo>
                    <a:pt x="1056385" y="0"/>
                  </a:lnTo>
                  <a:lnTo>
                    <a:pt x="1056385" y="1536559"/>
                  </a:lnTo>
                  <a:lnTo>
                    <a:pt x="0" y="1536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6349880" y="1150092"/>
            <a:ext cx="5473700" cy="5166105"/>
          </a:xfrm>
          <a:custGeom>
            <a:avLst/>
            <a:gdLst/>
            <a:ahLst/>
            <a:cxnLst/>
            <a:rect l="l" t="t" r="r" b="b"/>
            <a:pathLst>
              <a:path w="8210550" h="7749157">
                <a:moveTo>
                  <a:pt x="0" y="0"/>
                </a:moveTo>
                <a:lnTo>
                  <a:pt x="8210550" y="0"/>
                </a:lnTo>
                <a:lnTo>
                  <a:pt x="8210550" y="7749157"/>
                </a:lnTo>
                <a:lnTo>
                  <a:pt x="0" y="77491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058" r="-7197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7" name="TextBox 17"/>
          <p:cNvSpPr txBox="1"/>
          <p:nvPr/>
        </p:nvSpPr>
        <p:spPr>
          <a:xfrm>
            <a:off x="2943847" y="946255"/>
            <a:ext cx="2285892" cy="72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917"/>
              </a:lnSpc>
              <a:spcBef>
                <a:spcPct val="0"/>
              </a:spcBef>
            </a:pPr>
            <a:r>
              <a:rPr lang="en-US" sz="2200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U.S. adults serve as caregivers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12495" y="4817945"/>
            <a:ext cx="2105944" cy="887448"/>
            <a:chOff x="0" y="0"/>
            <a:chExt cx="4211888" cy="1774897"/>
          </a:xfrm>
        </p:grpSpPr>
        <p:sp>
          <p:nvSpPr>
            <p:cNvPr id="19" name="Freeform 19"/>
            <p:cNvSpPr/>
            <p:nvPr/>
          </p:nvSpPr>
          <p:spPr>
            <a:xfrm>
              <a:off x="2768539" y="0"/>
              <a:ext cx="1443348" cy="1367572"/>
            </a:xfrm>
            <a:custGeom>
              <a:avLst/>
              <a:gdLst/>
              <a:ahLst/>
              <a:cxnLst/>
              <a:rect l="l" t="t" r="r" b="b"/>
              <a:pathLst>
                <a:path w="1443348" h="1367572">
                  <a:moveTo>
                    <a:pt x="0" y="0"/>
                  </a:moveTo>
                  <a:lnTo>
                    <a:pt x="1443349" y="0"/>
                  </a:lnTo>
                  <a:lnTo>
                    <a:pt x="1443349" y="1367572"/>
                  </a:lnTo>
                  <a:lnTo>
                    <a:pt x="0" y="136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695772" y="13053"/>
              <a:ext cx="1443348" cy="1367572"/>
            </a:xfrm>
            <a:custGeom>
              <a:avLst/>
              <a:gdLst/>
              <a:ahLst/>
              <a:cxnLst/>
              <a:rect l="l" t="t" r="r" b="b"/>
              <a:pathLst>
                <a:path w="1443348" h="1367572">
                  <a:moveTo>
                    <a:pt x="0" y="0"/>
                  </a:moveTo>
                  <a:lnTo>
                    <a:pt x="1443348" y="0"/>
                  </a:lnTo>
                  <a:lnTo>
                    <a:pt x="1443348" y="1367572"/>
                  </a:lnTo>
                  <a:lnTo>
                    <a:pt x="0" y="1367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11202" y="134017"/>
              <a:ext cx="1128105" cy="1640879"/>
            </a:xfrm>
            <a:custGeom>
              <a:avLst/>
              <a:gdLst/>
              <a:ahLst/>
              <a:cxnLst/>
              <a:rect l="l" t="t" r="r" b="b"/>
              <a:pathLst>
                <a:path w="1128105" h="1640879">
                  <a:moveTo>
                    <a:pt x="0" y="0"/>
                  </a:moveTo>
                  <a:lnTo>
                    <a:pt x="1128105" y="0"/>
                  </a:lnTo>
                  <a:lnTo>
                    <a:pt x="1128105" y="1640880"/>
                  </a:lnTo>
                  <a:lnTo>
                    <a:pt x="0" y="164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23701"/>
              <a:ext cx="1128105" cy="1640879"/>
            </a:xfrm>
            <a:custGeom>
              <a:avLst/>
              <a:gdLst/>
              <a:ahLst/>
              <a:cxnLst/>
              <a:rect l="l" t="t" r="r" b="b"/>
              <a:pathLst>
                <a:path w="1128105" h="1640879">
                  <a:moveTo>
                    <a:pt x="0" y="0"/>
                  </a:moveTo>
                  <a:lnTo>
                    <a:pt x="1128105" y="0"/>
                  </a:lnTo>
                  <a:lnTo>
                    <a:pt x="1128105" y="1640879"/>
                  </a:lnTo>
                  <a:lnTo>
                    <a:pt x="0" y="164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14821" y="123701"/>
              <a:ext cx="1128105" cy="1640879"/>
            </a:xfrm>
            <a:custGeom>
              <a:avLst/>
              <a:gdLst/>
              <a:ahLst/>
              <a:cxnLst/>
              <a:rect l="l" t="t" r="r" b="b"/>
              <a:pathLst>
                <a:path w="1128105" h="1640879">
                  <a:moveTo>
                    <a:pt x="0" y="0"/>
                  </a:moveTo>
                  <a:lnTo>
                    <a:pt x="1128104" y="0"/>
                  </a:lnTo>
                  <a:lnTo>
                    <a:pt x="1128104" y="1640879"/>
                  </a:lnTo>
                  <a:lnTo>
                    <a:pt x="0" y="164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3618" y="113384"/>
              <a:ext cx="1128105" cy="1640879"/>
            </a:xfrm>
            <a:custGeom>
              <a:avLst/>
              <a:gdLst/>
              <a:ahLst/>
              <a:cxnLst/>
              <a:rect l="l" t="t" r="r" b="b"/>
              <a:pathLst>
                <a:path w="1128105" h="1640879">
                  <a:moveTo>
                    <a:pt x="0" y="0"/>
                  </a:moveTo>
                  <a:lnTo>
                    <a:pt x="1128105" y="0"/>
                  </a:lnTo>
                  <a:lnTo>
                    <a:pt x="1128105" y="1640879"/>
                  </a:lnTo>
                  <a:lnTo>
                    <a:pt x="0" y="164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943847" y="2692779"/>
            <a:ext cx="3128659" cy="127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2480"/>
              </a:lnSpc>
            </a:pPr>
            <a:r>
              <a:rPr lang="en-US" sz="2067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Cost of caregiving each year due to lost productivity, turnover, and healthcare claims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8931" y="5960538"/>
            <a:ext cx="1827439" cy="12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9"/>
              </a:lnSpc>
              <a:spcBef>
                <a:spcPct val="0"/>
              </a:spcBef>
            </a:pPr>
            <a:r>
              <a:rPr lang="en-US" sz="800" spc="-3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Rosalyn Carter Institute for Caregivers.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43847" y="4632965"/>
            <a:ext cx="279208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74"/>
              </a:lnSpc>
            </a:pPr>
            <a:r>
              <a:rPr lang="en-US" sz="2200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Caregivers quit their jobs due to their caregiving duties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2152" y="1978142"/>
            <a:ext cx="2601227" cy="12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9"/>
              </a:lnSpc>
              <a:spcBef>
                <a:spcPct val="0"/>
              </a:spcBef>
            </a:pPr>
            <a:r>
              <a:rPr lang="en-US" sz="800" spc="-3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National Alliance for Caregiving and AARP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9702" y="3898578"/>
            <a:ext cx="825897" cy="12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9"/>
              </a:lnSpc>
              <a:spcBef>
                <a:spcPct val="0"/>
              </a:spcBef>
            </a:pPr>
            <a:r>
              <a:rPr lang="en-US" sz="800" spc="-3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Homethrive.com.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13910" y="635000"/>
            <a:ext cx="3578090" cy="770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Employees spend 20-30 hours a week on family caregiving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351998" y="804011"/>
            <a:ext cx="2118111" cy="869749"/>
            <a:chOff x="0" y="0"/>
            <a:chExt cx="4236223" cy="1739498"/>
          </a:xfrm>
        </p:grpSpPr>
        <p:sp>
          <p:nvSpPr>
            <p:cNvPr id="32" name="Freeform 32"/>
            <p:cNvSpPr/>
            <p:nvPr/>
          </p:nvSpPr>
          <p:spPr>
            <a:xfrm>
              <a:off x="2813391" y="0"/>
              <a:ext cx="1422832" cy="1348134"/>
            </a:xfrm>
            <a:custGeom>
              <a:avLst/>
              <a:gdLst/>
              <a:ahLst/>
              <a:cxnLst/>
              <a:rect l="l" t="t" r="r" b="b"/>
              <a:pathLst>
                <a:path w="1422832" h="1348134">
                  <a:moveTo>
                    <a:pt x="0" y="0"/>
                  </a:moveTo>
                  <a:lnTo>
                    <a:pt x="1422832" y="0"/>
                  </a:lnTo>
                  <a:lnTo>
                    <a:pt x="1422832" y="1348134"/>
                  </a:lnTo>
                  <a:lnTo>
                    <a:pt x="0" y="1348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741658" y="12867"/>
              <a:ext cx="1422832" cy="1348134"/>
            </a:xfrm>
            <a:custGeom>
              <a:avLst/>
              <a:gdLst/>
              <a:ahLst/>
              <a:cxnLst/>
              <a:rect l="l" t="t" r="r" b="b"/>
              <a:pathLst>
                <a:path w="1422832" h="1348134">
                  <a:moveTo>
                    <a:pt x="0" y="0"/>
                  </a:moveTo>
                  <a:lnTo>
                    <a:pt x="1422832" y="0"/>
                  </a:lnTo>
                  <a:lnTo>
                    <a:pt x="1422832" y="1348134"/>
                  </a:lnTo>
                  <a:lnTo>
                    <a:pt x="0" y="1348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577493" y="121942"/>
              <a:ext cx="1112070" cy="1617556"/>
            </a:xfrm>
            <a:custGeom>
              <a:avLst/>
              <a:gdLst/>
              <a:ahLst/>
              <a:cxnLst/>
              <a:rect l="l" t="t" r="r" b="b"/>
              <a:pathLst>
                <a:path w="1112070" h="1617556">
                  <a:moveTo>
                    <a:pt x="0" y="0"/>
                  </a:moveTo>
                  <a:lnTo>
                    <a:pt x="1112069" y="0"/>
                  </a:lnTo>
                  <a:lnTo>
                    <a:pt x="1112069" y="1617556"/>
                  </a:lnTo>
                  <a:lnTo>
                    <a:pt x="0" y="161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467871" y="111772"/>
              <a:ext cx="1112070" cy="1617556"/>
            </a:xfrm>
            <a:custGeom>
              <a:avLst/>
              <a:gdLst/>
              <a:ahLst/>
              <a:cxnLst/>
              <a:rect l="l" t="t" r="r" b="b"/>
              <a:pathLst>
                <a:path w="1112070" h="1617556">
                  <a:moveTo>
                    <a:pt x="0" y="0"/>
                  </a:moveTo>
                  <a:lnTo>
                    <a:pt x="1112069" y="0"/>
                  </a:lnTo>
                  <a:lnTo>
                    <a:pt x="1112069" y="1617556"/>
                  </a:lnTo>
                  <a:lnTo>
                    <a:pt x="0" y="161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20624" y="111772"/>
              <a:ext cx="1112070" cy="1617556"/>
            </a:xfrm>
            <a:custGeom>
              <a:avLst/>
              <a:gdLst/>
              <a:ahLst/>
              <a:cxnLst/>
              <a:rect l="l" t="t" r="r" b="b"/>
              <a:pathLst>
                <a:path w="1112070" h="1617556">
                  <a:moveTo>
                    <a:pt x="0" y="0"/>
                  </a:moveTo>
                  <a:lnTo>
                    <a:pt x="1112070" y="0"/>
                  </a:lnTo>
                  <a:lnTo>
                    <a:pt x="1112070" y="1617556"/>
                  </a:lnTo>
                  <a:lnTo>
                    <a:pt x="0" y="161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11772"/>
              <a:ext cx="1112070" cy="1617556"/>
            </a:xfrm>
            <a:custGeom>
              <a:avLst/>
              <a:gdLst/>
              <a:ahLst/>
              <a:cxnLst/>
              <a:rect l="l" t="t" r="r" b="b"/>
              <a:pathLst>
                <a:path w="1112070" h="1617556">
                  <a:moveTo>
                    <a:pt x="0" y="0"/>
                  </a:moveTo>
                  <a:lnTo>
                    <a:pt x="1112070" y="0"/>
                  </a:lnTo>
                  <a:lnTo>
                    <a:pt x="1112070" y="1617556"/>
                  </a:lnTo>
                  <a:lnTo>
                    <a:pt x="0" y="161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868882" y="1927342"/>
            <a:ext cx="2601227" cy="123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59"/>
              </a:lnSpc>
              <a:spcBef>
                <a:spcPct val="0"/>
              </a:spcBef>
            </a:pPr>
            <a:r>
              <a:rPr lang="en-US" sz="800" spc="-3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Forbes</a:t>
            </a: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7CC31884-3429-1B83-294D-F2A2DDE43986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B3FB4-C10D-B4BD-3209-C768F62E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113B-3177-404B-BCB0-F8E2F295B252}" type="datetime1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9E841-426F-A53C-DE04-2DE2D505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4038600" y="6721475"/>
            <a:ext cx="3998495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5C26-FAB2-A677-4BBC-09FD10F4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8762D-15A1-F6FD-DAFB-060045E5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94858"/>
            <a:ext cx="4514248" cy="621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A57A7-32F6-75D4-A78A-10EEC997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749" y="6239849"/>
            <a:ext cx="2621507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83805B-32A8-069C-1D99-C75F414EAD26}"/>
              </a:ext>
            </a:extLst>
          </p:cNvPr>
          <p:cNvSpPr/>
          <p:nvPr/>
        </p:nvSpPr>
        <p:spPr>
          <a:xfrm>
            <a:off x="-20320" y="1049007"/>
            <a:ext cx="12212320" cy="25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7DD39-2199-C0D8-C94A-5B8D017FBE97}"/>
              </a:ext>
            </a:extLst>
          </p:cNvPr>
          <p:cNvSpPr/>
          <p:nvPr/>
        </p:nvSpPr>
        <p:spPr>
          <a:xfrm>
            <a:off x="-50800" y="1479791"/>
            <a:ext cx="12263120" cy="25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72D0F-FC9F-3697-7FFB-AA92876098D3}"/>
              </a:ext>
            </a:extLst>
          </p:cNvPr>
          <p:cNvSpPr/>
          <p:nvPr/>
        </p:nvSpPr>
        <p:spPr>
          <a:xfrm>
            <a:off x="-50800" y="1912607"/>
            <a:ext cx="12263120" cy="25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9BDC0-C362-86D8-BD20-99FED7634C77}"/>
              </a:ext>
            </a:extLst>
          </p:cNvPr>
          <p:cNvSpPr txBox="1"/>
          <p:nvPr/>
        </p:nvSpPr>
        <p:spPr>
          <a:xfrm>
            <a:off x="5379720" y="2166607"/>
            <a:ext cx="6675120" cy="36514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Defining the Caregiver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A Case for Supporting Caregivers in the Workplace 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Identifying the Caregiver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Caregiver Mental Health in the Workplace 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Caregiver Mental Health: Myths vs. Facts 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Best Practices for Caregivers in the Workplace 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Resources 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33" b="1" i="0" u="none" strike="noStrike" baseline="0">
                <a:solidFill>
                  <a:srgbClr val="000000"/>
                </a:solidFill>
                <a:latin typeface="Gotham Bold" panose="020B0604020202020204" charset="0"/>
                <a:cs typeface="Gotham Bold" panose="020B0604020202020204" charset="0"/>
              </a:rPr>
              <a:t>Paramount Case Study: Addressing the “Sandwich Generation’s” Mental Health Through Robust Caregiver Employee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116F9-C7EA-4B7A-CD02-3352DBDDF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784"/>
            <a:ext cx="4775200" cy="6088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Freeform 19">
            <a:extLst>
              <a:ext uri="{FF2B5EF4-FFF2-40B4-BE49-F238E27FC236}">
                <a16:creationId xmlns:a16="http://schemas.microsoft.com/office/drawing/2014/main" id="{A0D132B9-FB46-E3AF-0452-B3F1C04EFDB9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0238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D17CFD-ED01-50BC-A8A3-385B585280D7}"/>
              </a:ext>
            </a:extLst>
          </p:cNvPr>
          <p:cNvSpPr/>
          <p:nvPr/>
        </p:nvSpPr>
        <p:spPr>
          <a:xfrm>
            <a:off x="30480" y="415699"/>
            <a:ext cx="8707120" cy="11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2" name="TextBox 2"/>
          <p:cNvSpPr txBox="1"/>
          <p:nvPr/>
        </p:nvSpPr>
        <p:spPr>
          <a:xfrm>
            <a:off x="660400" y="1867690"/>
            <a:ext cx="6750286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Supporting working caregivers is the right thing to do. Caregiving affects nearly everyone.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Caregivers have unique strengths that can benefit companies while boosting their own career progression.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Offering caregiver assistance is a form of preventative care.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 algn="l">
              <a:lnSpc>
                <a:spcPts val="2922"/>
              </a:lnSpc>
            </a:pPr>
            <a:r>
              <a:rPr lang="en-US" sz="2435" spc="-97">
                <a:solidFill>
                  <a:srgbClr val="1E376D"/>
                </a:solidFill>
                <a:latin typeface="Gotham"/>
                <a:ea typeface="Gotham"/>
                <a:cs typeface="Gotham"/>
                <a:sym typeface="Gotham"/>
              </a:rPr>
              <a:t>Protecting working caregivers is a smart approach to talent management. </a:t>
            </a:r>
          </a:p>
        </p:txBody>
      </p:sp>
      <p:sp>
        <p:nvSpPr>
          <p:cNvPr id="3" name="Freeform 3"/>
          <p:cNvSpPr/>
          <p:nvPr/>
        </p:nvSpPr>
        <p:spPr>
          <a:xfrm>
            <a:off x="7344508" y="2205892"/>
            <a:ext cx="4571157" cy="3251200"/>
          </a:xfrm>
          <a:custGeom>
            <a:avLst/>
            <a:gdLst/>
            <a:ahLst/>
            <a:cxnLst/>
            <a:rect l="l" t="t" r="r" b="b"/>
            <a:pathLst>
              <a:path w="6187669" h="4114800">
                <a:moveTo>
                  <a:pt x="0" y="0"/>
                </a:moveTo>
                <a:lnTo>
                  <a:pt x="6187670" y="0"/>
                </a:lnTo>
                <a:lnTo>
                  <a:pt x="61876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-660400" y="750090"/>
            <a:ext cx="8380361" cy="448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56"/>
              </a:lnSpc>
              <a:spcBef>
                <a:spcPct val="0"/>
              </a:spcBef>
            </a:pPr>
            <a:r>
              <a:rPr lang="en-US" sz="3199" b="1" spc="-127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Why Employers Should Care</a:t>
            </a: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40A7BA61-F54D-B8BE-72F6-0381E0BF2C7E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427D6-4194-83FD-33E1-728808F0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6E1574-1DA9-F5E3-E597-91403AA90A9D}"/>
              </a:ext>
            </a:extLst>
          </p:cNvPr>
          <p:cNvSpPr/>
          <p:nvPr/>
        </p:nvSpPr>
        <p:spPr>
          <a:xfrm>
            <a:off x="-1" y="6244537"/>
            <a:ext cx="12192000" cy="942175"/>
          </a:xfrm>
          <a:prstGeom prst="rect">
            <a:avLst/>
          </a:prstGeom>
          <a:solidFill>
            <a:srgbClr val="15608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>
              <a:defRPr/>
            </a:pPr>
            <a:endParaRPr lang="en-US" sz="3600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6F588E0-657E-9EFE-E269-B014DF51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80" y="916938"/>
            <a:ext cx="6931955" cy="5024121"/>
          </a:xfrm>
        </p:spPr>
        <p:txBody>
          <a:bodyPr>
            <a:normAutofit fontScale="92500"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64" indent="-285764" algn="l">
              <a:buFont typeface="Wingdings" panose="05000000000000000000" pitchFamily="2" charset="2"/>
              <a:buChar char="q"/>
            </a:pPr>
            <a:r>
              <a:rPr lang="en-US" sz="1500" b="1">
                <a:latin typeface="Gotham"/>
                <a:ea typeface="Times New Roman" panose="02020603050405020304" pitchFamily="18" charset="0"/>
              </a:rPr>
              <a:t>Physical: </a:t>
            </a:r>
            <a:r>
              <a:rPr lang="en-US" sz="1500">
                <a:latin typeface="Gotham"/>
                <a:ea typeface="Times New Roman" panose="02020603050405020304" pitchFamily="18" charset="0"/>
              </a:rPr>
              <a:t>Chronic stress erodes the immune system, which leads to both minor and major illnesses.  Poor health behaviors (not sleeping, eating, exercising, or visiting a doctor) undermine caregiver health.</a:t>
            </a:r>
          </a:p>
          <a:p>
            <a:pPr marL="285764" indent="-285764" algn="l">
              <a:buFont typeface="Wingdings" panose="05000000000000000000" pitchFamily="2" charset="2"/>
              <a:buChar char="q"/>
            </a:pPr>
            <a:r>
              <a:rPr lang="en-US" sz="1500" b="1">
                <a:latin typeface="Gotham"/>
                <a:ea typeface="Times New Roman" panose="02020603050405020304" pitchFamily="18" charset="0"/>
              </a:rPr>
              <a:t>Emotional: </a:t>
            </a:r>
            <a:r>
              <a:rPr lang="en-US" sz="1500">
                <a:latin typeface="Gotham"/>
                <a:ea typeface="Times New Roman" panose="02020603050405020304" pitchFamily="18" charset="0"/>
              </a:rPr>
              <a:t>Chronic stress contributes to mental health issues. The use of prescription medication for anxiety or depression is 2-3 times more than in the general population.  About 60% report depression.</a:t>
            </a:r>
          </a:p>
          <a:p>
            <a:pPr marL="285764" indent="-285764" algn="l">
              <a:buFont typeface="Wingdings" panose="05000000000000000000" pitchFamily="2" charset="2"/>
              <a:buChar char="q"/>
            </a:pPr>
            <a:r>
              <a:rPr lang="en-US" sz="1500" b="1">
                <a:latin typeface="Gotham"/>
                <a:ea typeface="Times New Roman" panose="02020603050405020304" pitchFamily="18" charset="0"/>
              </a:rPr>
              <a:t>Financial: </a:t>
            </a:r>
            <a:r>
              <a:rPr lang="en-US" sz="1500">
                <a:latin typeface="Gotham"/>
                <a:ea typeface="Times New Roman" panose="02020603050405020304" pitchFamily="18" charset="0"/>
              </a:rPr>
              <a:t>Caregivers spend $10,000 annually for out-of-pocket costs.  The average lost lifetime wages, pension, and Social Security benefits for caregivers over 50 is about $300,000. The average income lost by caregivers each year is 33%.</a:t>
            </a:r>
          </a:p>
          <a:p>
            <a:pPr marL="285764" indent="-285764" algn="l">
              <a:buFont typeface="Wingdings" panose="05000000000000000000" pitchFamily="2" charset="2"/>
              <a:buChar char="q"/>
            </a:pPr>
            <a:r>
              <a:rPr lang="en-US" sz="1500" b="1">
                <a:latin typeface="Gotham"/>
                <a:ea typeface="Times New Roman" panose="02020603050405020304" pitchFamily="18" charset="0"/>
              </a:rPr>
              <a:t>Interpersonal: </a:t>
            </a:r>
            <a:r>
              <a:rPr lang="en-US" sz="1500">
                <a:latin typeface="Gotham"/>
                <a:ea typeface="Times New Roman" panose="02020603050405020304" pitchFamily="18" charset="0"/>
              </a:rPr>
              <a:t>Feelings of isolation and family struggles are common.  Caregiver strain is directly influenced by family conflict and disagreements, by changing roles and unequal distribution of caregiving tasks.</a:t>
            </a:r>
          </a:p>
          <a:p>
            <a:pPr marL="285764" indent="-285764" algn="l">
              <a:buFont typeface="Wingdings" panose="05000000000000000000" pitchFamily="2" charset="2"/>
              <a:buChar char="q"/>
            </a:pPr>
            <a:r>
              <a:rPr lang="en-US" sz="1500" b="1">
                <a:latin typeface="Gotham"/>
                <a:ea typeface="Times New Roman" panose="02020603050405020304" pitchFamily="18" charset="0"/>
              </a:rPr>
              <a:t>Occupational: </a:t>
            </a:r>
            <a:r>
              <a:rPr lang="en-US" sz="1500">
                <a:latin typeface="Gotham"/>
                <a:ea typeface="Times New Roman" panose="02020603050405020304" pitchFamily="18" charset="0"/>
              </a:rPr>
              <a:t>60% report the need to make workplace adaptations: rearrange schedules, cut hours, take unpaid leave, forgo promotion, resign or retire early. Roughly 52% of caregivers felt their career was negatively impacted by their caregiving situation, while 11% of caregivers lost their job due to caregiving.</a:t>
            </a:r>
          </a:p>
        </p:txBody>
      </p:sp>
      <p:pic>
        <p:nvPicPr>
          <p:cNvPr id="3" name="Picture 2" descr="A person sitting at a desk with his hands on his face&#10;&#10;Description automatically generated">
            <a:extLst>
              <a:ext uri="{FF2B5EF4-FFF2-40B4-BE49-F238E27FC236}">
                <a16:creationId xmlns:a16="http://schemas.microsoft.com/office/drawing/2014/main" id="{EFB74C06-57E6-C910-7D18-CFB3C12C9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6434" r="29061" b="10077"/>
          <a:stretch/>
        </p:blipFill>
        <p:spPr>
          <a:xfrm>
            <a:off x="-3" y="767079"/>
            <a:ext cx="4812125" cy="5323841"/>
          </a:xfrm>
          <a:prstGeom prst="rect">
            <a:avLst/>
          </a:prstGeom>
        </p:spPr>
      </p:pic>
      <p:pic>
        <p:nvPicPr>
          <p:cNvPr id="2" name="Picture 1" descr="A white exclamation mark and black background&#10;&#10;Description automatically generated">
            <a:extLst>
              <a:ext uri="{FF2B5EF4-FFF2-40B4-BE49-F238E27FC236}">
                <a16:creationId xmlns:a16="http://schemas.microsoft.com/office/drawing/2014/main" id="{1CC089F9-9D36-75EE-35CC-36097F01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80" y="6302244"/>
            <a:ext cx="988355" cy="727757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F7DB9-7E55-9CAB-A191-84984FB7CC3C}"/>
              </a:ext>
            </a:extLst>
          </p:cNvPr>
          <p:cNvSpPr txBox="1"/>
          <p:nvPr/>
        </p:nvSpPr>
        <p:spPr>
          <a:xfrm>
            <a:off x="-3" y="5877253"/>
            <a:ext cx="231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/>
            <a:br>
              <a:rPr lang="en-US" sz="1000" b="1" i="1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</a:br>
            <a:r>
              <a:rPr lang="en-US" sz="1000" b="1" i="1">
                <a:solidFill>
                  <a:srgbClr val="E7E6E6">
                    <a:lumMod val="90000"/>
                  </a:srgbClr>
                </a:solidFill>
                <a:latin typeface="Calibri" panose="020F0502020204030204"/>
              </a:rPr>
              <a:t>Source: Genworth, Beyond Dollars, 2015. </a:t>
            </a:r>
          </a:p>
          <a:p>
            <a:pPr defTabSz="914446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EE1E8-46A0-5B7D-88AE-2A71AA85FD32}"/>
              </a:ext>
            </a:extLst>
          </p:cNvPr>
          <p:cNvSpPr txBox="1"/>
          <p:nvPr/>
        </p:nvSpPr>
        <p:spPr>
          <a:xfrm>
            <a:off x="149565" y="105495"/>
            <a:ext cx="11649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156082"/>
                </a:solidFill>
                <a:latin typeface="Gotham"/>
                <a:ea typeface="Times New Roman" panose="02020603050405020304" pitchFamily="18" charset="0"/>
              </a:rPr>
              <a:t>The range of impacts that caregiving has on your employees</a:t>
            </a:r>
            <a:endParaRPr lang="en-US" sz="3200">
              <a:solidFill>
                <a:srgbClr val="156082"/>
              </a:solidFill>
              <a:latin typeface="Gotha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7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7054" y="755504"/>
            <a:ext cx="10540550" cy="48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72"/>
              </a:lnSpc>
            </a:pPr>
            <a:r>
              <a:rPr lang="en-US" sz="3400" b="1" spc="-135">
                <a:solidFill>
                  <a:srgbClr val="245C79"/>
                </a:solidFill>
                <a:latin typeface="Gotham Bold"/>
                <a:ea typeface="Gotham Bold"/>
                <a:cs typeface="Gotham Bold"/>
                <a:sym typeface="Gotham Bold"/>
              </a:rPr>
              <a:t>Best Practices for Supporting Working Caregivers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0412" y="2146519"/>
            <a:ext cx="5387975" cy="928585"/>
            <a:chOff x="0" y="0"/>
            <a:chExt cx="10775950" cy="1857170"/>
          </a:xfrm>
        </p:grpSpPr>
        <p:sp>
          <p:nvSpPr>
            <p:cNvPr id="4" name="Freeform 4"/>
            <p:cNvSpPr/>
            <p:nvPr/>
          </p:nvSpPr>
          <p:spPr>
            <a:xfrm>
              <a:off x="25400" y="25400"/>
              <a:ext cx="10725150" cy="1806448"/>
            </a:xfrm>
            <a:custGeom>
              <a:avLst/>
              <a:gdLst/>
              <a:ahLst/>
              <a:cxnLst/>
              <a:rect l="l" t="t" r="r" b="b"/>
              <a:pathLst>
                <a:path w="10725150" h="1806448">
                  <a:moveTo>
                    <a:pt x="0" y="301117"/>
                  </a:moveTo>
                  <a:cubicBezTo>
                    <a:pt x="0" y="134747"/>
                    <a:pt x="137922" y="0"/>
                    <a:pt x="308102" y="0"/>
                  </a:cubicBezTo>
                  <a:lnTo>
                    <a:pt x="10417048" y="0"/>
                  </a:lnTo>
                  <a:cubicBezTo>
                    <a:pt x="10587228" y="0"/>
                    <a:pt x="10725150" y="134747"/>
                    <a:pt x="10725150" y="301117"/>
                  </a:cubicBezTo>
                  <a:lnTo>
                    <a:pt x="10725150" y="1505331"/>
                  </a:lnTo>
                  <a:cubicBezTo>
                    <a:pt x="10725150" y="1671574"/>
                    <a:pt x="10587228" y="1806448"/>
                    <a:pt x="10417048" y="1806448"/>
                  </a:cubicBezTo>
                  <a:lnTo>
                    <a:pt x="308102" y="1806448"/>
                  </a:lnTo>
                  <a:cubicBezTo>
                    <a:pt x="137922" y="1806321"/>
                    <a:pt x="0" y="1671574"/>
                    <a:pt x="0" y="1505331"/>
                  </a:cubicBezTo>
                  <a:close/>
                </a:path>
              </a:pathLst>
            </a:custGeom>
            <a:solidFill>
              <a:srgbClr val="19677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775950" cy="1857248"/>
            </a:xfrm>
            <a:custGeom>
              <a:avLst/>
              <a:gdLst/>
              <a:ahLst/>
              <a:cxnLst/>
              <a:rect l="l" t="t" r="r" b="b"/>
              <a:pathLst>
                <a:path w="10775950" h="1857248">
                  <a:moveTo>
                    <a:pt x="0" y="326517"/>
                  </a:moveTo>
                  <a:cubicBezTo>
                    <a:pt x="0" y="145669"/>
                    <a:pt x="149860" y="0"/>
                    <a:pt x="333502" y="0"/>
                  </a:cubicBezTo>
                  <a:lnTo>
                    <a:pt x="10442448" y="0"/>
                  </a:lnTo>
                  <a:lnTo>
                    <a:pt x="10442448" y="25400"/>
                  </a:lnTo>
                  <a:lnTo>
                    <a:pt x="10442448" y="0"/>
                  </a:lnTo>
                  <a:cubicBezTo>
                    <a:pt x="10626090" y="0"/>
                    <a:pt x="10775950" y="145669"/>
                    <a:pt x="10775950" y="326517"/>
                  </a:cubicBezTo>
                  <a:lnTo>
                    <a:pt x="10750550" y="326517"/>
                  </a:lnTo>
                  <a:lnTo>
                    <a:pt x="10775950" y="326517"/>
                  </a:lnTo>
                  <a:lnTo>
                    <a:pt x="10775950" y="1530731"/>
                  </a:lnTo>
                  <a:lnTo>
                    <a:pt x="10750550" y="1530731"/>
                  </a:lnTo>
                  <a:lnTo>
                    <a:pt x="10775950" y="1530731"/>
                  </a:lnTo>
                  <a:cubicBezTo>
                    <a:pt x="10775950" y="1711579"/>
                    <a:pt x="10626090" y="1857248"/>
                    <a:pt x="10442448" y="1857248"/>
                  </a:cubicBezTo>
                  <a:lnTo>
                    <a:pt x="10442448" y="1831848"/>
                  </a:lnTo>
                  <a:lnTo>
                    <a:pt x="10442448" y="1857248"/>
                  </a:lnTo>
                  <a:lnTo>
                    <a:pt x="333502" y="1857248"/>
                  </a:lnTo>
                  <a:lnTo>
                    <a:pt x="333502" y="1831848"/>
                  </a:lnTo>
                  <a:lnTo>
                    <a:pt x="333502" y="1857248"/>
                  </a:lnTo>
                  <a:cubicBezTo>
                    <a:pt x="149860" y="1857121"/>
                    <a:pt x="0" y="1711579"/>
                    <a:pt x="0" y="1530731"/>
                  </a:cubicBezTo>
                  <a:lnTo>
                    <a:pt x="0" y="326517"/>
                  </a:lnTo>
                  <a:lnTo>
                    <a:pt x="25400" y="326517"/>
                  </a:lnTo>
                  <a:lnTo>
                    <a:pt x="0" y="326517"/>
                  </a:lnTo>
                  <a:moveTo>
                    <a:pt x="50800" y="326517"/>
                  </a:moveTo>
                  <a:lnTo>
                    <a:pt x="50800" y="1530731"/>
                  </a:lnTo>
                  <a:lnTo>
                    <a:pt x="25400" y="1530731"/>
                  </a:lnTo>
                  <a:lnTo>
                    <a:pt x="50800" y="1530731"/>
                  </a:lnTo>
                  <a:cubicBezTo>
                    <a:pt x="50800" y="1682369"/>
                    <a:pt x="176784" y="1806448"/>
                    <a:pt x="333502" y="1806448"/>
                  </a:cubicBezTo>
                  <a:lnTo>
                    <a:pt x="10442448" y="1806448"/>
                  </a:lnTo>
                  <a:cubicBezTo>
                    <a:pt x="10599166" y="1806448"/>
                    <a:pt x="10725150" y="1682496"/>
                    <a:pt x="10725150" y="1530731"/>
                  </a:cubicBezTo>
                  <a:lnTo>
                    <a:pt x="10725150" y="326517"/>
                  </a:lnTo>
                  <a:cubicBezTo>
                    <a:pt x="10725150" y="174752"/>
                    <a:pt x="10599166" y="50800"/>
                    <a:pt x="10442448" y="50800"/>
                  </a:cubicBezTo>
                  <a:lnTo>
                    <a:pt x="333502" y="50800"/>
                  </a:lnTo>
                  <a:lnTo>
                    <a:pt x="333502" y="25400"/>
                  </a:lnTo>
                  <a:lnTo>
                    <a:pt x="333502" y="50800"/>
                  </a:lnTo>
                  <a:cubicBezTo>
                    <a:pt x="176784" y="50800"/>
                    <a:pt x="50800" y="174752"/>
                    <a:pt x="50800" y="3265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0412" y="3057143"/>
            <a:ext cx="5387975" cy="928585"/>
            <a:chOff x="0" y="0"/>
            <a:chExt cx="10775950" cy="1857170"/>
          </a:xfrm>
        </p:grpSpPr>
        <p:sp>
          <p:nvSpPr>
            <p:cNvPr id="7" name="Freeform 7"/>
            <p:cNvSpPr/>
            <p:nvPr/>
          </p:nvSpPr>
          <p:spPr>
            <a:xfrm>
              <a:off x="25400" y="25400"/>
              <a:ext cx="10725150" cy="1806448"/>
            </a:xfrm>
            <a:custGeom>
              <a:avLst/>
              <a:gdLst/>
              <a:ahLst/>
              <a:cxnLst/>
              <a:rect l="l" t="t" r="r" b="b"/>
              <a:pathLst>
                <a:path w="10725150" h="1806448">
                  <a:moveTo>
                    <a:pt x="0" y="301117"/>
                  </a:moveTo>
                  <a:cubicBezTo>
                    <a:pt x="0" y="134747"/>
                    <a:pt x="137922" y="0"/>
                    <a:pt x="308102" y="0"/>
                  </a:cubicBezTo>
                  <a:lnTo>
                    <a:pt x="10417048" y="0"/>
                  </a:lnTo>
                  <a:cubicBezTo>
                    <a:pt x="10587228" y="0"/>
                    <a:pt x="10725150" y="134747"/>
                    <a:pt x="10725150" y="301117"/>
                  </a:cubicBezTo>
                  <a:lnTo>
                    <a:pt x="10725150" y="1505331"/>
                  </a:lnTo>
                  <a:cubicBezTo>
                    <a:pt x="10725150" y="1671574"/>
                    <a:pt x="10587228" y="1806448"/>
                    <a:pt x="10417048" y="1806448"/>
                  </a:cubicBezTo>
                  <a:lnTo>
                    <a:pt x="308102" y="1806448"/>
                  </a:lnTo>
                  <a:cubicBezTo>
                    <a:pt x="137922" y="1806321"/>
                    <a:pt x="0" y="1671574"/>
                    <a:pt x="0" y="1505331"/>
                  </a:cubicBezTo>
                  <a:close/>
                </a:path>
              </a:pathLst>
            </a:custGeom>
            <a:solidFill>
              <a:srgbClr val="19677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775950" cy="1857248"/>
            </a:xfrm>
            <a:custGeom>
              <a:avLst/>
              <a:gdLst/>
              <a:ahLst/>
              <a:cxnLst/>
              <a:rect l="l" t="t" r="r" b="b"/>
              <a:pathLst>
                <a:path w="10775950" h="1857248">
                  <a:moveTo>
                    <a:pt x="0" y="326517"/>
                  </a:moveTo>
                  <a:cubicBezTo>
                    <a:pt x="0" y="145669"/>
                    <a:pt x="149860" y="0"/>
                    <a:pt x="333502" y="0"/>
                  </a:cubicBezTo>
                  <a:lnTo>
                    <a:pt x="10442448" y="0"/>
                  </a:lnTo>
                  <a:lnTo>
                    <a:pt x="10442448" y="25400"/>
                  </a:lnTo>
                  <a:lnTo>
                    <a:pt x="10442448" y="0"/>
                  </a:lnTo>
                  <a:cubicBezTo>
                    <a:pt x="10626090" y="0"/>
                    <a:pt x="10775950" y="145669"/>
                    <a:pt x="10775950" y="326517"/>
                  </a:cubicBezTo>
                  <a:lnTo>
                    <a:pt x="10750550" y="326517"/>
                  </a:lnTo>
                  <a:lnTo>
                    <a:pt x="10775950" y="326517"/>
                  </a:lnTo>
                  <a:lnTo>
                    <a:pt x="10775950" y="1530731"/>
                  </a:lnTo>
                  <a:lnTo>
                    <a:pt x="10750550" y="1530731"/>
                  </a:lnTo>
                  <a:lnTo>
                    <a:pt x="10775950" y="1530731"/>
                  </a:lnTo>
                  <a:cubicBezTo>
                    <a:pt x="10775950" y="1711579"/>
                    <a:pt x="10626090" y="1857248"/>
                    <a:pt x="10442448" y="1857248"/>
                  </a:cubicBezTo>
                  <a:lnTo>
                    <a:pt x="10442448" y="1831848"/>
                  </a:lnTo>
                  <a:lnTo>
                    <a:pt x="10442448" y="1857248"/>
                  </a:lnTo>
                  <a:lnTo>
                    <a:pt x="333502" y="1857248"/>
                  </a:lnTo>
                  <a:lnTo>
                    <a:pt x="333502" y="1831848"/>
                  </a:lnTo>
                  <a:lnTo>
                    <a:pt x="333502" y="1857248"/>
                  </a:lnTo>
                  <a:cubicBezTo>
                    <a:pt x="149860" y="1857121"/>
                    <a:pt x="0" y="1711579"/>
                    <a:pt x="0" y="1530731"/>
                  </a:cubicBezTo>
                  <a:lnTo>
                    <a:pt x="0" y="326517"/>
                  </a:lnTo>
                  <a:lnTo>
                    <a:pt x="25400" y="326517"/>
                  </a:lnTo>
                  <a:lnTo>
                    <a:pt x="0" y="326517"/>
                  </a:lnTo>
                  <a:moveTo>
                    <a:pt x="50800" y="326517"/>
                  </a:moveTo>
                  <a:lnTo>
                    <a:pt x="50800" y="1530731"/>
                  </a:lnTo>
                  <a:lnTo>
                    <a:pt x="25400" y="1530731"/>
                  </a:lnTo>
                  <a:lnTo>
                    <a:pt x="50800" y="1530731"/>
                  </a:lnTo>
                  <a:cubicBezTo>
                    <a:pt x="50800" y="1682369"/>
                    <a:pt x="176784" y="1806448"/>
                    <a:pt x="333502" y="1806448"/>
                  </a:cubicBezTo>
                  <a:lnTo>
                    <a:pt x="10442448" y="1806448"/>
                  </a:lnTo>
                  <a:cubicBezTo>
                    <a:pt x="10599166" y="1806448"/>
                    <a:pt x="10725150" y="1682496"/>
                    <a:pt x="10725150" y="1530731"/>
                  </a:cubicBezTo>
                  <a:lnTo>
                    <a:pt x="10725150" y="326517"/>
                  </a:lnTo>
                  <a:cubicBezTo>
                    <a:pt x="10725150" y="174752"/>
                    <a:pt x="10599166" y="50800"/>
                    <a:pt x="10442448" y="50800"/>
                  </a:cubicBezTo>
                  <a:lnTo>
                    <a:pt x="333502" y="50800"/>
                  </a:lnTo>
                  <a:lnTo>
                    <a:pt x="333502" y="25400"/>
                  </a:lnTo>
                  <a:lnTo>
                    <a:pt x="333502" y="50800"/>
                  </a:lnTo>
                  <a:cubicBezTo>
                    <a:pt x="176784" y="50800"/>
                    <a:pt x="50800" y="174752"/>
                    <a:pt x="50800" y="3265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0412" y="3973885"/>
            <a:ext cx="5387975" cy="928585"/>
            <a:chOff x="0" y="0"/>
            <a:chExt cx="10775950" cy="1857170"/>
          </a:xfrm>
        </p:grpSpPr>
        <p:sp>
          <p:nvSpPr>
            <p:cNvPr id="11" name="Freeform 11"/>
            <p:cNvSpPr/>
            <p:nvPr/>
          </p:nvSpPr>
          <p:spPr>
            <a:xfrm>
              <a:off x="25400" y="25400"/>
              <a:ext cx="10725150" cy="1806448"/>
            </a:xfrm>
            <a:custGeom>
              <a:avLst/>
              <a:gdLst/>
              <a:ahLst/>
              <a:cxnLst/>
              <a:rect l="l" t="t" r="r" b="b"/>
              <a:pathLst>
                <a:path w="10725150" h="1806448">
                  <a:moveTo>
                    <a:pt x="0" y="301117"/>
                  </a:moveTo>
                  <a:cubicBezTo>
                    <a:pt x="0" y="134747"/>
                    <a:pt x="137922" y="0"/>
                    <a:pt x="308102" y="0"/>
                  </a:cubicBezTo>
                  <a:lnTo>
                    <a:pt x="10417048" y="0"/>
                  </a:lnTo>
                  <a:cubicBezTo>
                    <a:pt x="10587228" y="0"/>
                    <a:pt x="10725150" y="134747"/>
                    <a:pt x="10725150" y="301117"/>
                  </a:cubicBezTo>
                  <a:lnTo>
                    <a:pt x="10725150" y="1505331"/>
                  </a:lnTo>
                  <a:cubicBezTo>
                    <a:pt x="10725150" y="1671574"/>
                    <a:pt x="10587228" y="1806448"/>
                    <a:pt x="10417048" y="1806448"/>
                  </a:cubicBezTo>
                  <a:lnTo>
                    <a:pt x="308102" y="1806448"/>
                  </a:lnTo>
                  <a:cubicBezTo>
                    <a:pt x="137922" y="1806321"/>
                    <a:pt x="0" y="1671574"/>
                    <a:pt x="0" y="1505331"/>
                  </a:cubicBezTo>
                  <a:close/>
                </a:path>
              </a:pathLst>
            </a:custGeom>
            <a:solidFill>
              <a:srgbClr val="19677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0775950" cy="1857248"/>
            </a:xfrm>
            <a:custGeom>
              <a:avLst/>
              <a:gdLst/>
              <a:ahLst/>
              <a:cxnLst/>
              <a:rect l="l" t="t" r="r" b="b"/>
              <a:pathLst>
                <a:path w="10775950" h="1857248">
                  <a:moveTo>
                    <a:pt x="0" y="326517"/>
                  </a:moveTo>
                  <a:cubicBezTo>
                    <a:pt x="0" y="145669"/>
                    <a:pt x="149860" y="0"/>
                    <a:pt x="333502" y="0"/>
                  </a:cubicBezTo>
                  <a:lnTo>
                    <a:pt x="10442448" y="0"/>
                  </a:lnTo>
                  <a:lnTo>
                    <a:pt x="10442448" y="25400"/>
                  </a:lnTo>
                  <a:lnTo>
                    <a:pt x="10442448" y="0"/>
                  </a:lnTo>
                  <a:cubicBezTo>
                    <a:pt x="10626090" y="0"/>
                    <a:pt x="10775950" y="145669"/>
                    <a:pt x="10775950" y="326517"/>
                  </a:cubicBezTo>
                  <a:lnTo>
                    <a:pt x="10750550" y="326517"/>
                  </a:lnTo>
                  <a:lnTo>
                    <a:pt x="10775950" y="326517"/>
                  </a:lnTo>
                  <a:lnTo>
                    <a:pt x="10775950" y="1530731"/>
                  </a:lnTo>
                  <a:lnTo>
                    <a:pt x="10750550" y="1530731"/>
                  </a:lnTo>
                  <a:lnTo>
                    <a:pt x="10775950" y="1530731"/>
                  </a:lnTo>
                  <a:cubicBezTo>
                    <a:pt x="10775950" y="1711579"/>
                    <a:pt x="10626090" y="1857248"/>
                    <a:pt x="10442448" y="1857248"/>
                  </a:cubicBezTo>
                  <a:lnTo>
                    <a:pt x="10442448" y="1831848"/>
                  </a:lnTo>
                  <a:lnTo>
                    <a:pt x="10442448" y="1857248"/>
                  </a:lnTo>
                  <a:lnTo>
                    <a:pt x="333502" y="1857248"/>
                  </a:lnTo>
                  <a:lnTo>
                    <a:pt x="333502" y="1831848"/>
                  </a:lnTo>
                  <a:lnTo>
                    <a:pt x="333502" y="1857248"/>
                  </a:lnTo>
                  <a:cubicBezTo>
                    <a:pt x="149860" y="1857121"/>
                    <a:pt x="0" y="1711579"/>
                    <a:pt x="0" y="1530731"/>
                  </a:cubicBezTo>
                  <a:lnTo>
                    <a:pt x="0" y="326517"/>
                  </a:lnTo>
                  <a:lnTo>
                    <a:pt x="25400" y="326517"/>
                  </a:lnTo>
                  <a:lnTo>
                    <a:pt x="0" y="326517"/>
                  </a:lnTo>
                  <a:moveTo>
                    <a:pt x="50800" y="326517"/>
                  </a:moveTo>
                  <a:lnTo>
                    <a:pt x="50800" y="1530731"/>
                  </a:lnTo>
                  <a:lnTo>
                    <a:pt x="25400" y="1530731"/>
                  </a:lnTo>
                  <a:lnTo>
                    <a:pt x="50800" y="1530731"/>
                  </a:lnTo>
                  <a:cubicBezTo>
                    <a:pt x="50800" y="1682369"/>
                    <a:pt x="176784" y="1806448"/>
                    <a:pt x="333502" y="1806448"/>
                  </a:cubicBezTo>
                  <a:lnTo>
                    <a:pt x="10442448" y="1806448"/>
                  </a:lnTo>
                  <a:cubicBezTo>
                    <a:pt x="10599166" y="1806448"/>
                    <a:pt x="10725150" y="1682496"/>
                    <a:pt x="10725150" y="1530731"/>
                  </a:cubicBezTo>
                  <a:lnTo>
                    <a:pt x="10725150" y="326517"/>
                  </a:lnTo>
                  <a:cubicBezTo>
                    <a:pt x="10725150" y="174752"/>
                    <a:pt x="10599166" y="50800"/>
                    <a:pt x="10442448" y="50800"/>
                  </a:cubicBezTo>
                  <a:lnTo>
                    <a:pt x="333502" y="50800"/>
                  </a:lnTo>
                  <a:lnTo>
                    <a:pt x="333502" y="25400"/>
                  </a:lnTo>
                  <a:lnTo>
                    <a:pt x="333502" y="50800"/>
                  </a:lnTo>
                  <a:cubicBezTo>
                    <a:pt x="176784" y="50800"/>
                    <a:pt x="50800" y="174752"/>
                    <a:pt x="50800" y="3265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71813" y="3992789"/>
            <a:ext cx="51651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76"/>
              </a:lnSpc>
            </a:pPr>
            <a:r>
              <a:rPr lang="en-US" sz="2200" spc="-8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Provide a comprehensive range of caregiver-specific benefits, programs, and supports.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60412" y="4890626"/>
            <a:ext cx="5387975" cy="928585"/>
            <a:chOff x="0" y="0"/>
            <a:chExt cx="10775950" cy="1857170"/>
          </a:xfrm>
        </p:grpSpPr>
        <p:sp>
          <p:nvSpPr>
            <p:cNvPr id="15" name="Freeform 15"/>
            <p:cNvSpPr/>
            <p:nvPr/>
          </p:nvSpPr>
          <p:spPr>
            <a:xfrm>
              <a:off x="25400" y="25400"/>
              <a:ext cx="10725150" cy="1806448"/>
            </a:xfrm>
            <a:custGeom>
              <a:avLst/>
              <a:gdLst/>
              <a:ahLst/>
              <a:cxnLst/>
              <a:rect l="l" t="t" r="r" b="b"/>
              <a:pathLst>
                <a:path w="10725150" h="1806448">
                  <a:moveTo>
                    <a:pt x="0" y="301117"/>
                  </a:moveTo>
                  <a:cubicBezTo>
                    <a:pt x="0" y="134747"/>
                    <a:pt x="137922" y="0"/>
                    <a:pt x="308102" y="0"/>
                  </a:cubicBezTo>
                  <a:lnTo>
                    <a:pt x="10417048" y="0"/>
                  </a:lnTo>
                  <a:cubicBezTo>
                    <a:pt x="10587228" y="0"/>
                    <a:pt x="10725150" y="134747"/>
                    <a:pt x="10725150" y="301117"/>
                  </a:cubicBezTo>
                  <a:lnTo>
                    <a:pt x="10725150" y="1505331"/>
                  </a:lnTo>
                  <a:cubicBezTo>
                    <a:pt x="10725150" y="1671574"/>
                    <a:pt x="10587228" y="1806448"/>
                    <a:pt x="10417048" y="1806448"/>
                  </a:cubicBezTo>
                  <a:lnTo>
                    <a:pt x="308102" y="1806448"/>
                  </a:lnTo>
                  <a:cubicBezTo>
                    <a:pt x="137922" y="1806321"/>
                    <a:pt x="0" y="1671574"/>
                    <a:pt x="0" y="1505331"/>
                  </a:cubicBezTo>
                  <a:close/>
                </a:path>
              </a:pathLst>
            </a:custGeom>
            <a:solidFill>
              <a:srgbClr val="19677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0775950" cy="1857248"/>
            </a:xfrm>
            <a:custGeom>
              <a:avLst/>
              <a:gdLst/>
              <a:ahLst/>
              <a:cxnLst/>
              <a:rect l="l" t="t" r="r" b="b"/>
              <a:pathLst>
                <a:path w="10775950" h="1857248">
                  <a:moveTo>
                    <a:pt x="0" y="326517"/>
                  </a:moveTo>
                  <a:cubicBezTo>
                    <a:pt x="0" y="145669"/>
                    <a:pt x="149860" y="0"/>
                    <a:pt x="333502" y="0"/>
                  </a:cubicBezTo>
                  <a:lnTo>
                    <a:pt x="10442448" y="0"/>
                  </a:lnTo>
                  <a:lnTo>
                    <a:pt x="10442448" y="25400"/>
                  </a:lnTo>
                  <a:lnTo>
                    <a:pt x="10442448" y="0"/>
                  </a:lnTo>
                  <a:cubicBezTo>
                    <a:pt x="10626090" y="0"/>
                    <a:pt x="10775950" y="145669"/>
                    <a:pt x="10775950" y="326517"/>
                  </a:cubicBezTo>
                  <a:lnTo>
                    <a:pt x="10750550" y="326517"/>
                  </a:lnTo>
                  <a:lnTo>
                    <a:pt x="10775950" y="326517"/>
                  </a:lnTo>
                  <a:lnTo>
                    <a:pt x="10775950" y="1530731"/>
                  </a:lnTo>
                  <a:lnTo>
                    <a:pt x="10750550" y="1530731"/>
                  </a:lnTo>
                  <a:lnTo>
                    <a:pt x="10775950" y="1530731"/>
                  </a:lnTo>
                  <a:cubicBezTo>
                    <a:pt x="10775950" y="1711579"/>
                    <a:pt x="10626090" y="1857248"/>
                    <a:pt x="10442448" y="1857248"/>
                  </a:cubicBezTo>
                  <a:lnTo>
                    <a:pt x="10442448" y="1831848"/>
                  </a:lnTo>
                  <a:lnTo>
                    <a:pt x="10442448" y="1857248"/>
                  </a:lnTo>
                  <a:lnTo>
                    <a:pt x="333502" y="1857248"/>
                  </a:lnTo>
                  <a:lnTo>
                    <a:pt x="333502" y="1831848"/>
                  </a:lnTo>
                  <a:lnTo>
                    <a:pt x="333502" y="1857248"/>
                  </a:lnTo>
                  <a:cubicBezTo>
                    <a:pt x="149860" y="1857121"/>
                    <a:pt x="0" y="1711579"/>
                    <a:pt x="0" y="1530731"/>
                  </a:cubicBezTo>
                  <a:lnTo>
                    <a:pt x="0" y="326517"/>
                  </a:lnTo>
                  <a:lnTo>
                    <a:pt x="25400" y="326517"/>
                  </a:lnTo>
                  <a:lnTo>
                    <a:pt x="0" y="326517"/>
                  </a:lnTo>
                  <a:moveTo>
                    <a:pt x="50800" y="326517"/>
                  </a:moveTo>
                  <a:lnTo>
                    <a:pt x="50800" y="1530731"/>
                  </a:lnTo>
                  <a:lnTo>
                    <a:pt x="25400" y="1530731"/>
                  </a:lnTo>
                  <a:lnTo>
                    <a:pt x="50800" y="1530731"/>
                  </a:lnTo>
                  <a:cubicBezTo>
                    <a:pt x="50800" y="1682369"/>
                    <a:pt x="176784" y="1806448"/>
                    <a:pt x="333502" y="1806448"/>
                  </a:cubicBezTo>
                  <a:lnTo>
                    <a:pt x="10442448" y="1806448"/>
                  </a:lnTo>
                  <a:cubicBezTo>
                    <a:pt x="10599166" y="1806448"/>
                    <a:pt x="10725150" y="1682496"/>
                    <a:pt x="10725150" y="1530731"/>
                  </a:cubicBezTo>
                  <a:lnTo>
                    <a:pt x="10725150" y="326517"/>
                  </a:lnTo>
                  <a:cubicBezTo>
                    <a:pt x="10725150" y="174752"/>
                    <a:pt x="10599166" y="50800"/>
                    <a:pt x="10442448" y="50800"/>
                  </a:cubicBezTo>
                  <a:lnTo>
                    <a:pt x="333502" y="50800"/>
                  </a:lnTo>
                  <a:lnTo>
                    <a:pt x="333502" y="25400"/>
                  </a:lnTo>
                  <a:lnTo>
                    <a:pt x="333502" y="50800"/>
                  </a:lnTo>
                  <a:cubicBezTo>
                    <a:pt x="176784" y="50800"/>
                    <a:pt x="50800" y="174752"/>
                    <a:pt x="50800" y="3265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71813" y="5058755"/>
            <a:ext cx="5165175" cy="611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76"/>
              </a:lnSpc>
            </a:pPr>
            <a:r>
              <a:rPr lang="en-US" sz="2200" spc="-8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Training people managers on mental health, empathy &amp; compassion</a:t>
            </a:r>
          </a:p>
        </p:txBody>
      </p:sp>
      <p:sp>
        <p:nvSpPr>
          <p:cNvPr id="18" name="Freeform 18"/>
          <p:cNvSpPr/>
          <p:nvPr/>
        </p:nvSpPr>
        <p:spPr>
          <a:xfrm>
            <a:off x="6453590" y="1413981"/>
            <a:ext cx="5466137" cy="4735663"/>
          </a:xfrm>
          <a:custGeom>
            <a:avLst/>
            <a:gdLst/>
            <a:ahLst/>
            <a:cxnLst/>
            <a:rect l="l" t="t" r="r" b="b"/>
            <a:pathLst>
              <a:path w="8199205" h="7103494">
                <a:moveTo>
                  <a:pt x="0" y="0"/>
                </a:moveTo>
                <a:lnTo>
                  <a:pt x="8199205" y="0"/>
                </a:lnTo>
                <a:lnTo>
                  <a:pt x="8199205" y="7103494"/>
                </a:lnTo>
                <a:lnTo>
                  <a:pt x="0" y="7103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9" name="Freeform 19"/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20" name="Group 20"/>
          <p:cNvGrpSpPr/>
          <p:nvPr/>
        </p:nvGrpSpPr>
        <p:grpSpPr>
          <a:xfrm>
            <a:off x="249623" y="2253380"/>
            <a:ext cx="714863" cy="714863"/>
            <a:chOff x="0" y="0"/>
            <a:chExt cx="1429727" cy="142972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9727" cy="142972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5929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306715" y="276637"/>
              <a:ext cx="816297" cy="889697"/>
            </a:xfrm>
            <a:custGeom>
              <a:avLst/>
              <a:gdLst/>
              <a:ahLst/>
              <a:cxnLst/>
              <a:rect l="l" t="t" r="r" b="b"/>
              <a:pathLst>
                <a:path w="816297" h="889697">
                  <a:moveTo>
                    <a:pt x="0" y="0"/>
                  </a:moveTo>
                  <a:lnTo>
                    <a:pt x="816297" y="0"/>
                  </a:lnTo>
                  <a:lnTo>
                    <a:pt x="816297" y="889697"/>
                  </a:lnTo>
                  <a:lnTo>
                    <a:pt x="0" y="88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9623" y="3164005"/>
            <a:ext cx="714863" cy="714863"/>
            <a:chOff x="0" y="0"/>
            <a:chExt cx="1429727" cy="142972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429727" cy="142972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5929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306715" y="276637"/>
              <a:ext cx="816297" cy="889697"/>
            </a:xfrm>
            <a:custGeom>
              <a:avLst/>
              <a:gdLst/>
              <a:ahLst/>
              <a:cxnLst/>
              <a:rect l="l" t="t" r="r" b="b"/>
              <a:pathLst>
                <a:path w="816297" h="889697">
                  <a:moveTo>
                    <a:pt x="0" y="0"/>
                  </a:moveTo>
                  <a:lnTo>
                    <a:pt x="816297" y="0"/>
                  </a:lnTo>
                  <a:lnTo>
                    <a:pt x="816297" y="889697"/>
                  </a:lnTo>
                  <a:lnTo>
                    <a:pt x="0" y="88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9623" y="4080747"/>
            <a:ext cx="714863" cy="714863"/>
            <a:chOff x="0" y="0"/>
            <a:chExt cx="1429727" cy="142972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429727" cy="142972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5929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306715" y="276637"/>
              <a:ext cx="816297" cy="889697"/>
            </a:xfrm>
            <a:custGeom>
              <a:avLst/>
              <a:gdLst/>
              <a:ahLst/>
              <a:cxnLst/>
              <a:rect l="l" t="t" r="r" b="b"/>
              <a:pathLst>
                <a:path w="816297" h="889697">
                  <a:moveTo>
                    <a:pt x="0" y="0"/>
                  </a:moveTo>
                  <a:lnTo>
                    <a:pt x="816297" y="0"/>
                  </a:lnTo>
                  <a:lnTo>
                    <a:pt x="816297" y="889697"/>
                  </a:lnTo>
                  <a:lnTo>
                    <a:pt x="0" y="88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49623" y="4997487"/>
            <a:ext cx="714863" cy="714863"/>
            <a:chOff x="0" y="0"/>
            <a:chExt cx="1429727" cy="1429727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429727" cy="1429727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5929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06715" y="276637"/>
              <a:ext cx="816297" cy="889697"/>
            </a:xfrm>
            <a:custGeom>
              <a:avLst/>
              <a:gdLst/>
              <a:ahLst/>
              <a:cxnLst/>
              <a:rect l="l" t="t" r="r" b="b"/>
              <a:pathLst>
                <a:path w="816297" h="889697">
                  <a:moveTo>
                    <a:pt x="0" y="0"/>
                  </a:moveTo>
                  <a:lnTo>
                    <a:pt x="816297" y="0"/>
                  </a:lnTo>
                  <a:lnTo>
                    <a:pt x="816297" y="889697"/>
                  </a:lnTo>
                  <a:lnTo>
                    <a:pt x="0" y="88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58152" y="3258205"/>
            <a:ext cx="5072501" cy="611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76"/>
              </a:lnSpc>
              <a:spcBef>
                <a:spcPct val="0"/>
              </a:spcBef>
            </a:pPr>
            <a:r>
              <a:rPr lang="en-US" sz="2200" spc="-8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Offer flexible work arrangements and time off options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E8E3A2-E7A1-B76C-CF40-BF60EF8E936C}"/>
              </a:ext>
            </a:extLst>
          </p:cNvPr>
          <p:cNvSpPr txBox="1"/>
          <p:nvPr/>
        </p:nvSpPr>
        <p:spPr>
          <a:xfrm>
            <a:off x="845583" y="2262028"/>
            <a:ext cx="503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200" spc="-8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Create a culture that is supportive of caregiving.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0" y="1828825"/>
            <a:ext cx="6096000" cy="5029175"/>
          </a:xfrm>
          <a:custGeom>
            <a:avLst/>
            <a:gdLst/>
            <a:ahLst/>
            <a:cxnLst/>
            <a:rect l="l" t="t" r="r" b="b"/>
            <a:pathLst>
              <a:path w="9676660" h="7543763">
                <a:moveTo>
                  <a:pt x="0" y="0"/>
                </a:moveTo>
                <a:lnTo>
                  <a:pt x="9676660" y="0"/>
                </a:lnTo>
                <a:lnTo>
                  <a:pt x="9676660" y="7543763"/>
                </a:lnTo>
                <a:lnTo>
                  <a:pt x="0" y="7543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2250155"/>
            <a:ext cx="5666312" cy="186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Demographics </a:t>
            </a:r>
          </a:p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What supports do they have, and what do they still need</a:t>
            </a:r>
          </a:p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Type, intensity, and duration of caregiver tasks </a:t>
            </a:r>
          </a:p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Perceived level of stress or burden </a:t>
            </a:r>
          </a:p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 health of the caregiver</a:t>
            </a:r>
          </a:p>
          <a:p>
            <a:pPr marL="359851" lvl="1" indent="-179926">
              <a:lnSpc>
                <a:spcPts val="2066"/>
              </a:lnSpc>
              <a:buFont typeface="Arial"/>
              <a:buChar char="•"/>
            </a:pPr>
            <a:r>
              <a:rPr lang="en-US" sz="1666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 training opportunities and supports that might benefit the caregiver.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462755"/>
            <a:ext cx="566631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en-US" sz="1667" b="1" spc="-66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Conduct an assessment.</a:t>
            </a:r>
            <a:r>
              <a:rPr lang="en-US" sz="1667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Assessment tools are critical because working caregivers may not self-disclose their caregiving status.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704" y="1008095"/>
            <a:ext cx="966643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3" lvl="1" indent="-251896">
              <a:lnSpc>
                <a:spcPts val="2520"/>
              </a:lnSpc>
              <a:buAutoNum type="arabicPeriod"/>
            </a:pPr>
            <a:r>
              <a:rPr lang="en-US" sz="2333" b="1" spc="-93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Create a culture that is supportive of caregiving.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4622938"/>
            <a:ext cx="5666312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en-US" sz="1667" b="1" spc="-66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Establish a Caregiver Employee Resource Group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143639"/>
            <a:ext cx="566631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en-US" sz="1667" b="1" spc="-66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Ensure employees learn about and understand paid family leave and other benefits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892939"/>
            <a:ext cx="566631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667" b="1" spc="-65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Leverage the power of storytelling</a:t>
            </a:r>
          </a:p>
          <a:p>
            <a:pPr>
              <a:lnSpc>
                <a:spcPts val="1800"/>
              </a:lnSpc>
              <a:spcBef>
                <a:spcPct val="0"/>
              </a:spcBef>
            </a:pPr>
            <a:r>
              <a:rPr lang="en-US" sz="1667" spc="-6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Tap into leaders to see if anyone will share their own caregiving experience with others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706" y="267832"/>
            <a:ext cx="1183429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4"/>
              </a:lnSpc>
              <a:spcBef>
                <a:spcPct val="0"/>
              </a:spcBef>
            </a:pPr>
            <a:r>
              <a:rPr lang="en-US" sz="3133" b="1" spc="-125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Best Practices for Supporting Working Caregivers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22975" y="2063690"/>
            <a:ext cx="4278337" cy="4219510"/>
          </a:xfrm>
          <a:custGeom>
            <a:avLst/>
            <a:gdLst/>
            <a:ahLst/>
            <a:cxnLst/>
            <a:rect l="l" t="t" r="r" b="b"/>
            <a:pathLst>
              <a:path w="6417505" h="6329265">
                <a:moveTo>
                  <a:pt x="0" y="0"/>
                </a:moveTo>
                <a:lnTo>
                  <a:pt x="6417505" y="0"/>
                </a:lnTo>
                <a:lnTo>
                  <a:pt x="6417505" y="6329265"/>
                </a:lnTo>
                <a:lnTo>
                  <a:pt x="0" y="63292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685801" y="774447"/>
            <a:ext cx="1052894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2"/>
              </a:lnSpc>
            </a:pPr>
            <a:r>
              <a:rPr lang="en-US" sz="2400" b="1" spc="-95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2. Offer flexible work arrangements and time off options.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6937" y="1264033"/>
            <a:ext cx="519906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shared/donated time off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PTO rollover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PTO company “matching” program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unlimited vacation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 option of working reduced hours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flexible schedules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5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job sharing</a:t>
            </a:r>
          </a:p>
          <a:p>
            <a:pPr marL="475005" lvl="1" indent="-237503">
              <a:lnSpc>
                <a:spcPts val="2376"/>
              </a:lnSpc>
              <a:buFont typeface="Arial"/>
              <a:buChar char="•"/>
            </a:pPr>
            <a:r>
              <a:rPr lang="en-US" sz="2200" spc="-8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Remote or hybrid work.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1" y="5268532"/>
            <a:ext cx="1131551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2"/>
              </a:lnSpc>
            </a:pPr>
            <a:r>
              <a:rPr lang="en-US" sz="2400" b="1" spc="-93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4. Training people managers on mental health, </a:t>
            </a:r>
          </a:p>
          <a:p>
            <a:pPr>
              <a:lnSpc>
                <a:spcPts val="2592"/>
              </a:lnSpc>
            </a:pPr>
            <a:r>
              <a:rPr lang="en-US" sz="2400" b="1" spc="-95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empathy &amp; compassion.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4253866"/>
            <a:ext cx="703717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2"/>
              </a:lnSpc>
              <a:spcBef>
                <a:spcPct val="0"/>
              </a:spcBef>
            </a:pPr>
            <a:r>
              <a:rPr lang="en-US" sz="2400" b="1" spc="-95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3. Provide a comprehensive range of caregiver-specific benefits, programs, and supports.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-446929" y="-72330"/>
            <a:ext cx="12935260" cy="1480998"/>
            <a:chOff x="0" y="-28575"/>
            <a:chExt cx="5110226" cy="585085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5110226" cy="556510"/>
            </a:xfrm>
            <a:custGeom>
              <a:avLst/>
              <a:gdLst/>
              <a:ahLst/>
              <a:cxnLst/>
              <a:rect l="l" t="t" r="r" b="b"/>
              <a:pathLst>
                <a:path w="5110226" h="556510" extrusionOk="0">
                  <a:moveTo>
                    <a:pt x="0" y="0"/>
                  </a:moveTo>
                  <a:lnTo>
                    <a:pt x="5110226" y="0"/>
                  </a:lnTo>
                  <a:lnTo>
                    <a:pt x="5110226" y="556510"/>
                  </a:lnTo>
                  <a:lnTo>
                    <a:pt x="0" y="556510"/>
                  </a:lnTo>
                  <a:close/>
                </a:path>
              </a:pathLst>
            </a:custGeom>
            <a:solidFill>
              <a:srgbClr val="E15A26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-28575"/>
              <a:ext cx="5110226" cy="585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 txBox="1"/>
          <p:nvPr/>
        </p:nvSpPr>
        <p:spPr>
          <a:xfrm>
            <a:off x="735948" y="242141"/>
            <a:ext cx="11184147" cy="99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5"/>
              </a:lnSpc>
              <a:buClr>
                <a:srgbClr val="000000"/>
              </a:buClr>
              <a:buSzPts val="6939"/>
            </a:pPr>
            <a:r>
              <a:rPr lang="en-US" sz="462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Workplace Mental Health Gap</a:t>
            </a:r>
            <a:endParaRPr lang="en-US" sz="933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84409" y="1720302"/>
            <a:ext cx="11618567" cy="3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8999"/>
              </a:lnSpc>
              <a:buClr>
                <a:srgbClr val="000000"/>
              </a:buClr>
              <a:buSzPts val="3799"/>
            </a:pPr>
            <a:r>
              <a:rPr lang="en-US" sz="2533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Mental health conditions are </a:t>
            </a:r>
            <a:r>
              <a:rPr lang="en-US"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common</a:t>
            </a:r>
            <a:r>
              <a:rPr lang="en-US" sz="2533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than cancer, diabetes or heart conditions.</a:t>
            </a:r>
            <a:endParaRPr lang="en-US" sz="933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2366359" y="2421016"/>
            <a:ext cx="6581993" cy="4194887"/>
            <a:chOff x="0" y="-68528"/>
            <a:chExt cx="13163990" cy="8389775"/>
          </a:xfrm>
        </p:grpSpPr>
        <p:sp>
          <p:nvSpPr>
            <p:cNvPr id="103" name="Google Shape;103;p2"/>
            <p:cNvSpPr txBox="1"/>
            <p:nvPr/>
          </p:nvSpPr>
          <p:spPr>
            <a:xfrm>
              <a:off x="316596" y="-68528"/>
              <a:ext cx="5154000" cy="975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4"/>
              </a:pPr>
              <a:r>
                <a:rPr lang="en-US" sz="3203" b="1">
                  <a:solidFill>
                    <a:srgbClr val="10849B"/>
                  </a:solidFill>
                  <a:latin typeface="Calibri"/>
                  <a:ea typeface="Calibri"/>
                  <a:cs typeface="Calibri"/>
                  <a:sym typeface="Calibri"/>
                </a:rPr>
                <a:t>1 in 5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16596" y="763244"/>
              <a:ext cx="5154000" cy="1951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adults in the US experiences a mental health condition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7171872" y="-68528"/>
              <a:ext cx="5154000" cy="284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7171872" y="804754"/>
              <a:ext cx="5154000" cy="284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SzPts val="3203"/>
              </a:pPr>
              <a:endParaRPr lang="en-US" sz="933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316596" y="3882805"/>
              <a:ext cx="5154000" cy="975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r>
                <a:rPr lang="en-US" sz="3200" b="1">
                  <a:solidFill>
                    <a:srgbClr val="10849B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596" y="4693557"/>
              <a:ext cx="5154000" cy="260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latin typeface="Calibri"/>
                  <a:ea typeface="Calibri"/>
                  <a:cs typeface="Calibri"/>
                  <a:sym typeface="Calibri"/>
                </a:rPr>
                <a:t>of benefit leaders report drastic increases in mental health leave. 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7282460" y="3677840"/>
              <a:ext cx="5154000" cy="975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r>
                <a:rPr lang="en-US" sz="3200" b="1">
                  <a:solidFill>
                    <a:srgbClr val="10849B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170982" y="4693557"/>
              <a:ext cx="5154000" cy="260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latin typeface="Calibri"/>
                  <a:ea typeface="Calibri"/>
                  <a:cs typeface="Calibri"/>
                  <a:sym typeface="Calibri"/>
                </a:rPr>
                <a:t>of employees say they feel more stressed than they did five years ago. </a:t>
              </a:r>
              <a:r>
                <a:rPr lang="en-US" sz="213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3293899"/>
              <a:ext cx="13163990" cy="0"/>
            </a:xfrm>
            <a:prstGeom prst="straightConnector1">
              <a:avLst/>
            </a:prstGeom>
            <a:noFill/>
            <a:ln w="50800" cap="flat" cmpd="sng">
              <a:solidFill>
                <a:srgbClr val="10849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2"/>
            <p:cNvCxnSpPr/>
            <p:nvPr/>
          </p:nvCxnSpPr>
          <p:spPr>
            <a:xfrm rot="10800000">
              <a:off x="6740739" y="0"/>
              <a:ext cx="0" cy="7188315"/>
            </a:xfrm>
            <a:prstGeom prst="straightConnector1">
              <a:avLst/>
            </a:prstGeom>
            <a:noFill/>
            <a:ln w="50800" cap="flat" cmpd="sng">
              <a:solidFill>
                <a:srgbClr val="10849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Google Shape;113;p2"/>
            <p:cNvSpPr txBox="1"/>
            <p:nvPr/>
          </p:nvSpPr>
          <p:spPr>
            <a:xfrm>
              <a:off x="2147171" y="2732082"/>
              <a:ext cx="1492996" cy="40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(NIMH)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048519" y="7476337"/>
              <a:ext cx="1591648" cy="40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latin typeface="Calibri"/>
                  <a:ea typeface="Calibri"/>
                  <a:cs typeface="Calibri"/>
                  <a:sym typeface="Calibri"/>
                </a:rPr>
                <a:t>Lyra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8151426" y="7508973"/>
              <a:ext cx="3126981" cy="812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33" i="1">
                  <a:latin typeface="Calibri"/>
                  <a:ea typeface="Calibri"/>
                  <a:cs typeface="Calibri"/>
                  <a:sym typeface="Calibri"/>
                </a:rPr>
                <a:t>Forrester/Spring Health 2025) </a:t>
              </a:r>
              <a:endParaRPr sz="933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C0D4B1-FD07-420A-3F6D-B2404A72A043}"/>
              </a:ext>
            </a:extLst>
          </p:cNvPr>
          <p:cNvSpPr txBox="1"/>
          <p:nvPr/>
        </p:nvSpPr>
        <p:spPr>
          <a:xfrm>
            <a:off x="6193692" y="2579077"/>
            <a:ext cx="2237154" cy="139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10849B"/>
                </a:solidFill>
                <a:latin typeface="Calibri"/>
                <a:ea typeface="Open Sans"/>
                <a:cs typeface="Open Sans"/>
              </a:rPr>
              <a:t>Only 50.6%</a:t>
            </a:r>
            <a:r>
              <a:rPr lang="en-US" sz="2133">
                <a:solidFill>
                  <a:srgbClr val="293340"/>
                </a:solidFill>
                <a:latin typeface="Calibri"/>
                <a:ea typeface="Open Sans"/>
                <a:cs typeface="Open Sans"/>
              </a:rPr>
              <a:t> receive mental health treatment </a:t>
            </a:r>
          </a:p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9C30F-7582-EF14-9473-B92135D7AADC}"/>
              </a:ext>
            </a:extLst>
          </p:cNvPr>
          <p:cNvSpPr txBox="1"/>
          <p:nvPr/>
        </p:nvSpPr>
        <p:spPr>
          <a:xfrm>
            <a:off x="7024077" y="3790461"/>
            <a:ext cx="71315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i="1">
                <a:latin typeface="Calibri"/>
              </a:rPr>
              <a:t>(NIMH)</a:t>
            </a:r>
            <a:endParaRPr lang="en-US" sz="1200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2404944-A256-4DA3-2CD2-A3F28D1044D8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6"/>
          <p:cNvGrpSpPr/>
          <p:nvPr/>
        </p:nvGrpSpPr>
        <p:grpSpPr>
          <a:xfrm>
            <a:off x="-446929" y="-72330"/>
            <a:ext cx="12935260" cy="1480998"/>
            <a:chOff x="0" y="-28575"/>
            <a:chExt cx="5110226" cy="585085"/>
          </a:xfrm>
        </p:grpSpPr>
        <p:sp>
          <p:nvSpPr>
            <p:cNvPr id="152" name="Google Shape;152;p6"/>
            <p:cNvSpPr/>
            <p:nvPr/>
          </p:nvSpPr>
          <p:spPr>
            <a:xfrm>
              <a:off x="0" y="0"/>
              <a:ext cx="5110226" cy="556510"/>
            </a:xfrm>
            <a:custGeom>
              <a:avLst/>
              <a:gdLst/>
              <a:ahLst/>
              <a:cxnLst/>
              <a:rect l="l" t="t" r="r" b="b"/>
              <a:pathLst>
                <a:path w="5110226" h="556510" extrusionOk="0">
                  <a:moveTo>
                    <a:pt x="0" y="0"/>
                  </a:moveTo>
                  <a:lnTo>
                    <a:pt x="5110226" y="0"/>
                  </a:lnTo>
                  <a:lnTo>
                    <a:pt x="5110226" y="556510"/>
                  </a:lnTo>
                  <a:lnTo>
                    <a:pt x="0" y="556510"/>
                  </a:lnTo>
                  <a:close/>
                </a:path>
              </a:pathLst>
            </a:custGeom>
            <a:solidFill>
              <a:srgbClr val="E15A26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0" y="-28575"/>
              <a:ext cx="5110226" cy="585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6"/>
          <p:cNvSpPr txBox="1"/>
          <p:nvPr/>
        </p:nvSpPr>
        <p:spPr>
          <a:xfrm>
            <a:off x="735948" y="242141"/>
            <a:ext cx="11184147" cy="199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5"/>
              </a:lnSpc>
              <a:buClr>
                <a:srgbClr val="000000"/>
              </a:buClr>
              <a:buSzPts val="6939"/>
            </a:pPr>
            <a:r>
              <a:rPr lang="en-US" sz="462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Supporting Mental Health Matters Matters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73434" y="1459602"/>
            <a:ext cx="11045133" cy="7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8999"/>
              </a:lnSpc>
              <a:buClr>
                <a:srgbClr val="000000"/>
              </a:buClr>
              <a:buSzPts val="3799"/>
            </a:pPr>
            <a:r>
              <a:rPr lang="en-US" sz="2533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health, retention, productivity — </a:t>
            </a:r>
            <a:r>
              <a:rPr lang="en-US" sz="25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your bottom line are impacted by mental health. 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735948" y="2565755"/>
            <a:ext cx="2904719" cy="2545966"/>
            <a:chOff x="0" y="-131490"/>
            <a:chExt cx="5809438" cy="4620279"/>
          </a:xfrm>
        </p:grpSpPr>
        <p:sp>
          <p:nvSpPr>
            <p:cNvPr id="157" name="Google Shape;157;p6"/>
            <p:cNvSpPr txBox="1"/>
            <p:nvPr/>
          </p:nvSpPr>
          <p:spPr>
            <a:xfrm>
              <a:off x="750138" y="-131490"/>
              <a:ext cx="4330462" cy="884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r>
                <a:rPr lang="en-US" sz="3200" b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149%</a:t>
              </a:r>
              <a:endParaRPr sz="5334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0" y="812277"/>
              <a:ext cx="5809438" cy="1770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-US" sz="213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igher annual healthcare costs for employees with untreated depression. 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1913968" y="3751754"/>
              <a:ext cx="2002800" cy="73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(Spring Health 2026)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4516603" y="2362878"/>
            <a:ext cx="2577072" cy="2545723"/>
            <a:chOff x="-207443" y="-471738"/>
            <a:chExt cx="5154144" cy="5091447"/>
          </a:xfrm>
        </p:grpSpPr>
        <p:sp>
          <p:nvSpPr>
            <p:cNvPr id="161" name="Google Shape;161;p6"/>
            <p:cNvSpPr txBox="1"/>
            <p:nvPr/>
          </p:nvSpPr>
          <p:spPr>
            <a:xfrm>
              <a:off x="196741" y="-471738"/>
              <a:ext cx="4749960" cy="975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r>
                <a:rPr lang="en-US" sz="3200" b="1">
                  <a:solidFill>
                    <a:srgbClr val="10849B"/>
                  </a:solidFill>
                  <a:latin typeface="Calibri"/>
                  <a:ea typeface="Calibri"/>
                  <a:cs typeface="Calibri"/>
                  <a:sym typeface="Calibri"/>
                </a:rPr>
                <a:t>6 in 10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-207443" y="505166"/>
              <a:ext cx="5154142" cy="3252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surveyed employees have considered quitting their jobs as a result of their mental health.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787857" y="4213571"/>
              <a:ext cx="3578400" cy="40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33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Headspace, 2025)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6"/>
          <p:cNvGrpSpPr/>
          <p:nvPr/>
        </p:nvGrpSpPr>
        <p:grpSpPr>
          <a:xfrm>
            <a:off x="8502982" y="2344796"/>
            <a:ext cx="2587097" cy="2398103"/>
            <a:chOff x="0" y="9525"/>
            <a:chExt cx="5154142" cy="4576523"/>
          </a:xfrm>
        </p:grpSpPr>
        <p:sp>
          <p:nvSpPr>
            <p:cNvPr id="165" name="Google Shape;165;p6"/>
            <p:cNvSpPr txBox="1"/>
            <p:nvPr/>
          </p:nvSpPr>
          <p:spPr>
            <a:xfrm>
              <a:off x="0" y="9525"/>
              <a:ext cx="5154142" cy="930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4800"/>
              </a:pPr>
              <a:r>
                <a:rPr lang="en-US" sz="3200" b="1">
                  <a:solidFill>
                    <a:srgbClr val="10849B"/>
                  </a:solidFill>
                  <a:latin typeface="Calibri"/>
                  <a:ea typeface="Calibri"/>
                  <a:cs typeface="Calibri"/>
                  <a:sym typeface="Calibri"/>
                </a:rPr>
                <a:t>$12,000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0" y="980355"/>
              <a:ext cx="5154142" cy="2483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9000"/>
                </a:lnSpc>
                <a:buClr>
                  <a:srgbClr val="000000"/>
                </a:buClr>
                <a:buSzPts val="3203"/>
              </a:pPr>
              <a:r>
                <a:rPr lang="en-US" sz="2135"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213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ollar loss in productivity for each highly stressed employee, per year.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1575714" y="4198513"/>
              <a:ext cx="2002800" cy="387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8999"/>
                </a:lnSpc>
                <a:buClr>
                  <a:srgbClr val="000000"/>
                </a:buClr>
                <a:buSzPts val="1999"/>
              </a:pPr>
              <a:r>
                <a:rPr lang="en-US" sz="1333" i="1"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1333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AAPL, 2025)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Freeform 19">
            <a:extLst>
              <a:ext uri="{FF2B5EF4-FFF2-40B4-BE49-F238E27FC236}">
                <a16:creationId xmlns:a16="http://schemas.microsoft.com/office/drawing/2014/main" id="{E8FC8279-141D-7152-DC1F-713FD6FCA160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380" y="877092"/>
            <a:ext cx="3739692" cy="5718698"/>
          </a:xfrm>
          <a:custGeom>
            <a:avLst/>
            <a:gdLst/>
            <a:ahLst/>
            <a:cxnLst/>
            <a:rect l="l" t="t" r="r" b="b"/>
            <a:pathLst>
              <a:path w="5609538" h="8578047">
                <a:moveTo>
                  <a:pt x="0" y="0"/>
                </a:moveTo>
                <a:lnTo>
                  <a:pt x="5609537" y="0"/>
                </a:lnTo>
                <a:lnTo>
                  <a:pt x="5609537" y="8578047"/>
                </a:lnTo>
                <a:lnTo>
                  <a:pt x="0" y="8578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60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406400" y="1260884"/>
            <a:ext cx="7453040" cy="5053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Gallup 2026 poll reveals:​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endParaRPr lang="en-US" sz="2214" b="1">
              <a:solidFill>
                <a:srgbClr val="1E376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78107" lvl="1" indent="-239053">
              <a:lnSpc>
                <a:spcPts val="3720"/>
              </a:lnSpc>
              <a:buFont typeface="Arial"/>
              <a:buChar char="•"/>
            </a:pPr>
            <a:r>
              <a:rPr lang="en-US" sz="2214">
                <a:solidFill>
                  <a:srgbClr val="1E376D"/>
                </a:solidFill>
                <a:latin typeface="Canva Sans"/>
                <a:ea typeface="Canva Sans"/>
                <a:cs typeface="Canva Sans"/>
                <a:sym typeface="Canva Sans"/>
              </a:rPr>
              <a:t>31% of U.S employees are “engaged in their work” ​</a:t>
            </a:r>
          </a:p>
          <a:p>
            <a:pPr marL="478107" lvl="1" indent="-239053">
              <a:lnSpc>
                <a:spcPts val="3720"/>
              </a:lnSpc>
              <a:buFont typeface="Arial"/>
              <a:buChar char="•"/>
            </a:pPr>
            <a:r>
              <a:rPr lang="en-US" sz="2214">
                <a:solidFill>
                  <a:srgbClr val="1E376D"/>
                </a:solidFill>
                <a:latin typeface="Canva Sans"/>
                <a:ea typeface="Canva Sans"/>
                <a:cs typeface="Canva Sans"/>
                <a:sym typeface="Canva Sans"/>
              </a:rPr>
              <a:t>62% of the workforce struggles with engagement</a:t>
            </a:r>
          </a:p>
          <a:p>
            <a:pPr marL="478107" lvl="1" indent="-239053">
              <a:lnSpc>
                <a:spcPts val="3720"/>
              </a:lnSpc>
              <a:buFont typeface="Arial"/>
              <a:buChar char="•"/>
            </a:pPr>
            <a:r>
              <a:rPr lang="en-US" sz="2214">
                <a:solidFill>
                  <a:srgbClr val="1E376D"/>
                </a:solidFill>
                <a:latin typeface="Canva Sans"/>
                <a:ea typeface="Canva Sans"/>
                <a:cs typeface="Canva Sans"/>
                <a:sym typeface="Canva Sans"/>
              </a:rPr>
              <a:t>Greatest decline among the youngest workers and managers (especially female)​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​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>
                <a:solidFill>
                  <a:srgbClr val="1E376D"/>
                </a:solidFill>
                <a:latin typeface="Canva Sans"/>
                <a:ea typeface="Canva Sans"/>
                <a:cs typeface="Canva Sans"/>
                <a:sym typeface="Canva Sans"/>
              </a:rPr>
              <a:t>Highly engaged workforces are</a:t>
            </a: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21% more profitable</a:t>
            </a:r>
            <a:r>
              <a:rPr lang="en-US" sz="2214">
                <a:solidFill>
                  <a:srgbClr val="1E376D"/>
                </a:solidFill>
                <a:latin typeface="Canva Sans"/>
                <a:ea typeface="Canva Sans"/>
                <a:cs typeface="Canva Sans"/>
                <a:sym typeface="Canva Sans"/>
              </a:rPr>
              <a:t> with</a:t>
            </a: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41% lower absenteeism. ​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​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en-US" sz="2214" b="1">
                <a:solidFill>
                  <a:srgbClr val="1E37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Lack of engagement costs the world economy $438 billion in lost productivity.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1" y="184942"/>
            <a:ext cx="11268271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Employee Engagement in the U.S.</a:t>
            </a:r>
          </a:p>
        </p:txBody>
      </p:sp>
      <p:sp>
        <p:nvSpPr>
          <p:cNvPr id="5" name="Freeform 5"/>
          <p:cNvSpPr/>
          <p:nvPr/>
        </p:nvSpPr>
        <p:spPr>
          <a:xfrm>
            <a:off x="9231683" y="6381804"/>
            <a:ext cx="2626943" cy="427973"/>
          </a:xfrm>
          <a:custGeom>
            <a:avLst/>
            <a:gdLst/>
            <a:ahLst/>
            <a:cxnLst/>
            <a:rect l="l" t="t" r="r" b="b"/>
            <a:pathLst>
              <a:path w="3940415" h="641959">
                <a:moveTo>
                  <a:pt x="0" y="0"/>
                </a:moveTo>
                <a:lnTo>
                  <a:pt x="3940416" y="0"/>
                </a:lnTo>
                <a:lnTo>
                  <a:pt x="3940416" y="641959"/>
                </a:lnTo>
                <a:lnTo>
                  <a:pt x="0" y="641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814320"/>
            <a:ext cx="12192000" cy="4043680"/>
          </a:xfrm>
          <a:custGeom>
            <a:avLst/>
            <a:gdLst/>
            <a:ahLst/>
            <a:cxnLst/>
            <a:rect l="l" t="t" r="r" b="b"/>
            <a:pathLst>
              <a:path w="18288000" h="6065520">
                <a:moveTo>
                  <a:pt x="0" y="0"/>
                </a:moveTo>
                <a:lnTo>
                  <a:pt x="18288000" y="0"/>
                </a:lnTo>
                <a:lnTo>
                  <a:pt x="18288000" y="6065520"/>
                </a:lnTo>
                <a:lnTo>
                  <a:pt x="0" y="606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2202672" y="1186361"/>
            <a:ext cx="7786656" cy="5243667"/>
            <a:chOff x="0" y="0"/>
            <a:chExt cx="15573313" cy="1048733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573313" cy="1752811"/>
              <a:chOff x="0" y="0"/>
              <a:chExt cx="3768947" cy="4242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1E376D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11712" y="429412"/>
              <a:ext cx="9779969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Clarity of roles and expectations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742966"/>
              <a:ext cx="15573313" cy="1752811"/>
              <a:chOff x="0" y="0"/>
              <a:chExt cx="3768947" cy="42420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2E579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11712" y="2172378"/>
              <a:ext cx="11831179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Recognition for work and contributions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3485933"/>
              <a:ext cx="15573313" cy="1752811"/>
              <a:chOff x="0" y="0"/>
              <a:chExt cx="3768947" cy="4242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00667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11712" y="3911352"/>
              <a:ext cx="7868511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Professional Development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5227474"/>
              <a:ext cx="15573313" cy="1752811"/>
              <a:chOff x="0" y="0"/>
              <a:chExt cx="3768947" cy="42420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2C6FB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11712" y="5650509"/>
              <a:ext cx="3162934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Loneliness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6980286"/>
              <a:ext cx="15573313" cy="1752811"/>
              <a:chOff x="0" y="0"/>
              <a:chExt cx="3768947" cy="42420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4D9D44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611712" y="7403321"/>
              <a:ext cx="4134350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Remote Work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8734522"/>
              <a:ext cx="15573313" cy="1752811"/>
              <a:chOff x="0" y="0"/>
              <a:chExt cx="3768947" cy="4242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768947" cy="424203"/>
              </a:xfrm>
              <a:custGeom>
                <a:avLst/>
                <a:gdLst/>
                <a:ahLst/>
                <a:cxnLst/>
                <a:rect l="l" t="t" r="r" b="b"/>
                <a:pathLst>
                  <a:path w="3768947" h="424203">
                    <a:moveTo>
                      <a:pt x="29997" y="0"/>
                    </a:moveTo>
                    <a:lnTo>
                      <a:pt x="3738950" y="0"/>
                    </a:lnTo>
                    <a:cubicBezTo>
                      <a:pt x="3755517" y="0"/>
                      <a:pt x="3768947" y="13430"/>
                      <a:pt x="3768947" y="29997"/>
                    </a:cubicBezTo>
                    <a:lnTo>
                      <a:pt x="3768947" y="394206"/>
                    </a:lnTo>
                    <a:cubicBezTo>
                      <a:pt x="3768947" y="410773"/>
                      <a:pt x="3755517" y="424203"/>
                      <a:pt x="3738950" y="424203"/>
                    </a:cubicBezTo>
                    <a:lnTo>
                      <a:pt x="29997" y="424203"/>
                    </a:lnTo>
                    <a:cubicBezTo>
                      <a:pt x="13430" y="424203"/>
                      <a:pt x="0" y="410773"/>
                      <a:pt x="0" y="394206"/>
                    </a:cubicBezTo>
                    <a:lnTo>
                      <a:pt x="0" y="29997"/>
                    </a:lnTo>
                    <a:cubicBezTo>
                      <a:pt x="0" y="13430"/>
                      <a:pt x="13430" y="0"/>
                      <a:pt x="29997" y="0"/>
                    </a:cubicBezTo>
                    <a:close/>
                  </a:path>
                </a:pathLst>
              </a:custGeom>
              <a:solidFill>
                <a:srgbClr val="245E38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04775"/>
                <a:ext cx="3768947" cy="52897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500"/>
                  </a:lnSpc>
                </a:pPr>
                <a:endParaRPr sz="12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11712" y="9164957"/>
              <a:ext cx="12551043" cy="762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5"/>
                </a:lnSpc>
                <a:spcBef>
                  <a:spcPct val="0"/>
                </a:spcBef>
              </a:pPr>
              <a:r>
                <a:rPr lang="en-US" sz="2163" b="1">
                  <a:solidFill>
                    <a:srgbClr val="FCFCFC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Connection to a mission or purpose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0" y="375108"/>
            <a:ext cx="121920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000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Factors Contributing to Engagement and Disengagement</a:t>
            </a:r>
          </a:p>
        </p:txBody>
      </p:sp>
      <p:sp>
        <p:nvSpPr>
          <p:cNvPr id="30" name="Freeform 30"/>
          <p:cNvSpPr/>
          <p:nvPr/>
        </p:nvSpPr>
        <p:spPr>
          <a:xfrm>
            <a:off x="9478916" y="6430028"/>
            <a:ext cx="2626943" cy="427973"/>
          </a:xfrm>
          <a:custGeom>
            <a:avLst/>
            <a:gdLst/>
            <a:ahLst/>
            <a:cxnLst/>
            <a:rect l="l" t="t" r="r" b="b"/>
            <a:pathLst>
              <a:path w="3940415" h="641959">
                <a:moveTo>
                  <a:pt x="0" y="0"/>
                </a:moveTo>
                <a:lnTo>
                  <a:pt x="3940415" y="0"/>
                </a:lnTo>
                <a:lnTo>
                  <a:pt x="3940415" y="641959"/>
                </a:lnTo>
                <a:lnTo>
                  <a:pt x="0" y="641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055" y="198967"/>
            <a:ext cx="887728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7"/>
              </a:lnSpc>
              <a:spcBef>
                <a:spcPct val="0"/>
              </a:spcBef>
            </a:pPr>
            <a:r>
              <a:rPr lang="en-US" sz="3334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What Influences Workplace Culture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50296" y="3633095"/>
            <a:ext cx="1926709" cy="2681243"/>
            <a:chOff x="0" y="0"/>
            <a:chExt cx="3853419" cy="5362487"/>
          </a:xfrm>
        </p:grpSpPr>
        <p:sp>
          <p:nvSpPr>
            <p:cNvPr id="4" name="TextBox 4"/>
            <p:cNvSpPr txBox="1"/>
            <p:nvPr/>
          </p:nvSpPr>
          <p:spPr>
            <a:xfrm>
              <a:off x="202260" y="4177035"/>
              <a:ext cx="3448897" cy="1185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1E376D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A Sense of Belonging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3853419" cy="3853419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667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775" tIns="25775" rIns="25775" bIns="25775" rtlCol="0" anchor="ctr"/>
              <a:lstStyle/>
              <a:p>
                <a:pPr algn="ctr">
                  <a:lnSpc>
                    <a:spcPts val="2083"/>
                  </a:lnSpc>
                </a:pPr>
                <a:endParaRPr sz="1200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523072" y="523072"/>
              <a:ext cx="2807274" cy="2807274"/>
            </a:xfrm>
            <a:custGeom>
              <a:avLst/>
              <a:gdLst/>
              <a:ahLst/>
              <a:cxnLst/>
              <a:rect l="l" t="t" r="r" b="b"/>
              <a:pathLst>
                <a:path w="2807274" h="2807274">
                  <a:moveTo>
                    <a:pt x="0" y="0"/>
                  </a:moveTo>
                  <a:lnTo>
                    <a:pt x="2807275" y="0"/>
                  </a:lnTo>
                  <a:lnTo>
                    <a:pt x="2807275" y="2807275"/>
                  </a:lnTo>
                  <a:lnTo>
                    <a:pt x="0" y="2807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91698" y="3633095"/>
            <a:ext cx="1950006" cy="2340425"/>
            <a:chOff x="0" y="0"/>
            <a:chExt cx="3900013" cy="4680849"/>
          </a:xfrm>
        </p:grpSpPr>
        <p:sp>
          <p:nvSpPr>
            <p:cNvPr id="10" name="TextBox 10"/>
            <p:cNvSpPr txBox="1"/>
            <p:nvPr/>
          </p:nvSpPr>
          <p:spPr>
            <a:xfrm>
              <a:off x="244488" y="4087097"/>
              <a:ext cx="3411037" cy="593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0"/>
                </a:lnSpc>
                <a:spcBef>
                  <a:spcPct val="0"/>
                </a:spcBef>
              </a:pPr>
              <a:r>
                <a:rPr lang="en-US" sz="1667" b="1">
                  <a:solidFill>
                    <a:srgbClr val="1E376D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Flexibility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3900013" cy="390001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6FB6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6086" tIns="26086" rIns="26086" bIns="26086" rtlCol="0" anchor="ctr"/>
              <a:lstStyle/>
              <a:p>
                <a:pPr algn="ctr">
                  <a:lnSpc>
                    <a:spcPts val="2083"/>
                  </a:lnSpc>
                </a:pPr>
                <a:endParaRPr sz="1200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535667" y="535667"/>
              <a:ext cx="2828678" cy="2828678"/>
            </a:xfrm>
            <a:custGeom>
              <a:avLst/>
              <a:gdLst/>
              <a:ahLst/>
              <a:cxnLst/>
              <a:rect l="l" t="t" r="r" b="b"/>
              <a:pathLst>
                <a:path w="2828678" h="2828678">
                  <a:moveTo>
                    <a:pt x="0" y="0"/>
                  </a:moveTo>
                  <a:lnTo>
                    <a:pt x="2828678" y="0"/>
                  </a:lnTo>
                  <a:lnTo>
                    <a:pt x="2828678" y="2828678"/>
                  </a:lnTo>
                  <a:lnTo>
                    <a:pt x="0" y="282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39109" y="3633095"/>
            <a:ext cx="3713782" cy="2714229"/>
            <a:chOff x="0" y="0"/>
            <a:chExt cx="7427564" cy="542845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193504"/>
              <a:ext cx="7427564" cy="1234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0"/>
                </a:lnSpc>
                <a:spcBef>
                  <a:spcPct val="0"/>
                </a:spcBef>
              </a:pPr>
              <a:r>
                <a:rPr lang="en-US" sz="1667" b="1">
                  <a:solidFill>
                    <a:srgbClr val="1E376D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Environment that supports Mastery, Autonomy, and Purpose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780544" y="0"/>
              <a:ext cx="3866477" cy="386647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D9D44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862" tIns="25862" rIns="25862" bIns="25862" rtlCol="0" anchor="ctr"/>
              <a:lstStyle/>
              <a:p>
                <a:pPr algn="ctr">
                  <a:lnSpc>
                    <a:spcPts val="2083"/>
                  </a:lnSpc>
                </a:pPr>
                <a:endParaRPr sz="120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559763" y="479357"/>
              <a:ext cx="2308037" cy="2907763"/>
            </a:xfrm>
            <a:custGeom>
              <a:avLst/>
              <a:gdLst/>
              <a:ahLst/>
              <a:cxnLst/>
              <a:rect l="l" t="t" r="r" b="b"/>
              <a:pathLst>
                <a:path w="2308037" h="2907763">
                  <a:moveTo>
                    <a:pt x="0" y="0"/>
                  </a:moveTo>
                  <a:lnTo>
                    <a:pt x="2308038" y="0"/>
                  </a:lnTo>
                  <a:lnTo>
                    <a:pt x="2308038" y="2907763"/>
                  </a:lnTo>
                  <a:lnTo>
                    <a:pt x="0" y="2907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50296" y="1569913"/>
            <a:ext cx="1599341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1667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Trust &amp; Psychological Safety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489333" y="1094500"/>
            <a:ext cx="1925800" cy="1925800"/>
            <a:chOff x="0" y="0"/>
            <a:chExt cx="3851600" cy="385160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851600" cy="385160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E579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762" tIns="25762" rIns="25762" bIns="25762" rtlCol="0" anchor="ctr"/>
              <a:lstStyle/>
              <a:p>
                <a:pPr algn="ctr">
                  <a:lnSpc>
                    <a:spcPts val="2083"/>
                  </a:lnSpc>
                </a:pPr>
                <a:endParaRPr sz="1200"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044673" y="862600"/>
              <a:ext cx="1762254" cy="2126400"/>
            </a:xfrm>
            <a:custGeom>
              <a:avLst/>
              <a:gdLst/>
              <a:ahLst/>
              <a:cxnLst/>
              <a:rect l="l" t="t" r="r" b="b"/>
              <a:pathLst>
                <a:path w="1762254" h="2126400">
                  <a:moveTo>
                    <a:pt x="0" y="0"/>
                  </a:moveTo>
                  <a:lnTo>
                    <a:pt x="1762254" y="0"/>
                  </a:lnTo>
                  <a:lnTo>
                    <a:pt x="1762254" y="2126400"/>
                  </a:lnTo>
                  <a:lnTo>
                    <a:pt x="0" y="212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17609" y="1728662"/>
            <a:ext cx="2157551" cy="29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1667" b="1">
                <a:solidFill>
                  <a:srgbClr val="1E376D"/>
                </a:solidFill>
                <a:latin typeface="Gotham Bold"/>
                <a:ea typeface="Gotham Bold"/>
                <a:cs typeface="Gotham Bold"/>
                <a:sym typeface="Gotham Bold"/>
              </a:rPr>
              <a:t>Growth Opportunities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755033" y="1097424"/>
            <a:ext cx="1922876" cy="1922876"/>
            <a:chOff x="0" y="0"/>
            <a:chExt cx="3845752" cy="384575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845752" cy="3845752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376D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723" tIns="25723" rIns="25723" bIns="25723" rtlCol="0" anchor="ctr"/>
              <a:lstStyle/>
              <a:p>
                <a:pPr algn="ctr">
                  <a:lnSpc>
                    <a:spcPts val="2083"/>
                  </a:lnSpc>
                </a:pPr>
                <a:endParaRPr sz="1200"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498953" y="498953"/>
              <a:ext cx="2847845" cy="2847845"/>
            </a:xfrm>
            <a:custGeom>
              <a:avLst/>
              <a:gdLst/>
              <a:ahLst/>
              <a:cxnLst/>
              <a:rect l="l" t="t" r="r" b="b"/>
              <a:pathLst>
                <a:path w="2847845" h="2847845">
                  <a:moveTo>
                    <a:pt x="0" y="0"/>
                  </a:moveTo>
                  <a:lnTo>
                    <a:pt x="2847845" y="0"/>
                  </a:lnTo>
                  <a:lnTo>
                    <a:pt x="2847845" y="2847845"/>
                  </a:lnTo>
                  <a:lnTo>
                    <a:pt x="0" y="2847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9348217" y="6334683"/>
            <a:ext cx="2626943" cy="427973"/>
          </a:xfrm>
          <a:custGeom>
            <a:avLst/>
            <a:gdLst/>
            <a:ahLst/>
            <a:cxnLst/>
            <a:rect l="l" t="t" r="r" b="b"/>
            <a:pathLst>
              <a:path w="3940415" h="641959">
                <a:moveTo>
                  <a:pt x="0" y="0"/>
                </a:moveTo>
                <a:lnTo>
                  <a:pt x="3940415" y="0"/>
                </a:lnTo>
                <a:lnTo>
                  <a:pt x="3940415" y="641959"/>
                </a:lnTo>
                <a:lnTo>
                  <a:pt x="0" y="641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5212"/>
            <a:ext cx="12192000" cy="1498363"/>
            <a:chOff x="0" y="-104775"/>
            <a:chExt cx="4816593" cy="5919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87171"/>
            </a:xfrm>
            <a:custGeom>
              <a:avLst/>
              <a:gdLst/>
              <a:ahLst/>
              <a:cxnLst/>
              <a:rect l="l" t="t" r="r" b="b"/>
              <a:pathLst>
                <a:path w="4816592" h="487171">
                  <a:moveTo>
                    <a:pt x="0" y="0"/>
                  </a:moveTo>
                  <a:lnTo>
                    <a:pt x="4816592" y="0"/>
                  </a:lnTo>
                  <a:lnTo>
                    <a:pt x="4816592" y="487171"/>
                  </a:lnTo>
                  <a:lnTo>
                    <a:pt x="0" y="487171"/>
                  </a:lnTo>
                  <a:close/>
                </a:path>
              </a:pathLst>
            </a:custGeom>
            <a:solidFill>
              <a:srgbClr val="E05929"/>
            </a:solidFill>
          </p:spPr>
          <p:txBody>
            <a:bodyPr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816593" cy="5919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5133"/>
                </a:lnSpc>
              </a:pPr>
              <a:endParaRPr sz="12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4586672" y="2725119"/>
            <a:ext cx="3018652" cy="27432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6618" y="318126"/>
            <a:ext cx="1712417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nva Sans Bold"/>
              </a:rPr>
              <a:t>The ROI​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6907" y="1325703"/>
            <a:ext cx="11178183" cy="994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  <a:spcBef>
                <a:spcPct val="0"/>
              </a:spcBef>
            </a:pPr>
            <a:r>
              <a:rPr lang="en-US" sz="2866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"/>
              </a:rPr>
              <a:t>56% of companies report getting </a:t>
            </a:r>
            <a:r>
              <a:rPr lang="en-US" sz="2866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 Bold"/>
              </a:rPr>
              <a:t>more than </a:t>
            </a:r>
          </a:p>
          <a:p>
            <a:pPr algn="ctr">
              <a:lnSpc>
                <a:spcPts val="4013"/>
              </a:lnSpc>
              <a:spcBef>
                <a:spcPct val="0"/>
              </a:spcBef>
            </a:pPr>
            <a:r>
              <a:rPr lang="en-US" sz="2866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"/>
              </a:rPr>
              <a:t>$2 back for every $1 spent on wellness programs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5462" y="5729818"/>
            <a:ext cx="9001073" cy="77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"/>
              </a:rPr>
              <a:t>In the U.S., the cost of untreated mental illness can be staggering – with approximately </a:t>
            </a:r>
            <a:r>
              <a:rPr lang="en-US" sz="219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 Bold"/>
              </a:rPr>
              <a:t>$200 billion </a:t>
            </a:r>
            <a:r>
              <a:rPr lang="en-US" sz="2199">
                <a:solidFill>
                  <a:srgbClr val="000000"/>
                </a:solidFill>
                <a:latin typeface="Calibri"/>
                <a:ea typeface="Calibri"/>
                <a:cs typeface="Calibri"/>
                <a:sym typeface="Canva Sans"/>
              </a:rPr>
              <a:t>spent on it annually.</a:t>
            </a: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47FA3753-5B54-8BD5-E6AB-61F075FA61E7}"/>
              </a:ext>
            </a:extLst>
          </p:cNvPr>
          <p:cNvSpPr/>
          <p:nvPr/>
        </p:nvSpPr>
        <p:spPr>
          <a:xfrm>
            <a:off x="9287672" y="6256868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place Playbook and Resource Guide: Addressing the Needs of Early to Mid-Career Professionals Cover with the American Psychiatric Association Foundation Center for Workplace Mental Health logo">
            <a:extLst>
              <a:ext uri="{FF2B5EF4-FFF2-40B4-BE49-F238E27FC236}">
                <a16:creationId xmlns:a16="http://schemas.microsoft.com/office/drawing/2014/main" id="{DB059134-93BB-07A8-E40B-478F0DF6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98" y="115699"/>
            <a:ext cx="4964150" cy="6375699"/>
          </a:xfrm>
          <a:prstGeom prst="rect">
            <a:avLst/>
          </a:prstGeom>
        </p:spPr>
      </p:pic>
      <p:sp>
        <p:nvSpPr>
          <p:cNvPr id="4" name="Freeform 19">
            <a:extLst>
              <a:ext uri="{FF2B5EF4-FFF2-40B4-BE49-F238E27FC236}">
                <a16:creationId xmlns:a16="http://schemas.microsoft.com/office/drawing/2014/main" id="{91C17AD7-6F23-7256-87F4-7E937D0060D1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6914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416A87-136E-27CF-3C5A-5F58CD42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5"/>
          <a:stretch>
            <a:fillRect/>
          </a:stretch>
        </p:blipFill>
        <p:spPr>
          <a:xfrm>
            <a:off x="-1" y="544068"/>
            <a:ext cx="12191999" cy="6113693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3A2F7DDE-8B15-48E3-79F1-AEBEB84A1264}"/>
              </a:ext>
            </a:extLst>
          </p:cNvPr>
          <p:cNvSpPr/>
          <p:nvPr/>
        </p:nvSpPr>
        <p:spPr>
          <a:xfrm>
            <a:off x="9298255" y="6172201"/>
            <a:ext cx="2621471" cy="481695"/>
          </a:xfrm>
          <a:custGeom>
            <a:avLst/>
            <a:gdLst/>
            <a:ahLst/>
            <a:cxnLst/>
            <a:rect l="l" t="t" r="r" b="b"/>
            <a:pathLst>
              <a:path w="3932207" h="722543">
                <a:moveTo>
                  <a:pt x="0" y="0"/>
                </a:moveTo>
                <a:lnTo>
                  <a:pt x="3932207" y="0"/>
                </a:lnTo>
                <a:lnTo>
                  <a:pt x="3932207" y="722543"/>
                </a:lnTo>
                <a:lnTo>
                  <a:pt x="0" y="722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453056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Macintosh PowerPoint</Application>
  <PresentationFormat>Widescreen</PresentationFormat>
  <Paragraphs>168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Canva Sans</vt:lpstr>
      <vt:lpstr>Canva Sans Bold</vt:lpstr>
      <vt:lpstr>Gotham</vt:lpstr>
      <vt:lpstr>Gotham Bold</vt:lpstr>
      <vt:lpstr>Aptos</vt:lpstr>
      <vt:lpstr>Arial</vt:lpstr>
      <vt:lpstr>Avenir Next LT Pro</vt:lpstr>
      <vt:lpstr>Calibri</vt:lpstr>
      <vt:lpstr>Wingdings</vt:lpstr>
      <vt:lpstr>AccentBoxVTI</vt:lpstr>
      <vt:lpstr>National Press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Betsy Schwartz</dc:creator>
  <cp:lastModifiedBy>Rachel Jones</cp:lastModifiedBy>
  <cp:revision>2</cp:revision>
  <dcterms:created xsi:type="dcterms:W3CDTF">2026-03-16T18:59:00Z</dcterms:created>
  <dcterms:modified xsi:type="dcterms:W3CDTF">2026-05-11T11:45:01Z</dcterms:modified>
</cp:coreProperties>
</file>