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547" r:id="rId2"/>
    <p:sldId id="736" r:id="rId3"/>
    <p:sldId id="654" r:id="rId4"/>
    <p:sldId id="548" r:id="rId5"/>
    <p:sldId id="673" r:id="rId6"/>
    <p:sldId id="665" r:id="rId7"/>
    <p:sldId id="619" r:id="rId8"/>
    <p:sldId id="660" r:id="rId9"/>
    <p:sldId id="488" r:id="rId10"/>
    <p:sldId id="466" r:id="rId11"/>
    <p:sldId id="724" r:id="rId12"/>
    <p:sldId id="707" r:id="rId13"/>
    <p:sldId id="606" r:id="rId14"/>
    <p:sldId id="671" r:id="rId15"/>
    <p:sldId id="637" r:id="rId16"/>
    <p:sldId id="662" r:id="rId17"/>
    <p:sldId id="725" r:id="rId18"/>
    <p:sldId id="710" r:id="rId19"/>
    <p:sldId id="709" r:id="rId20"/>
    <p:sldId id="713" r:id="rId21"/>
    <p:sldId id="574" r:id="rId22"/>
    <p:sldId id="714" r:id="rId23"/>
    <p:sldId id="737" r:id="rId24"/>
    <p:sldId id="733" r:id="rId25"/>
    <p:sldId id="666" r:id="rId26"/>
    <p:sldId id="728" r:id="rId27"/>
    <p:sldId id="615" r:id="rId28"/>
    <p:sldId id="667" r:id="rId29"/>
    <p:sldId id="624" r:id="rId30"/>
    <p:sldId id="738" r:id="rId31"/>
    <p:sldId id="722" r:id="rId32"/>
    <p:sldId id="625" r:id="rId33"/>
    <p:sldId id="723" r:id="rId34"/>
    <p:sldId id="266" r:id="rId35"/>
    <p:sldId id="383"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p:restoredTop sz="94726"/>
  </p:normalViewPr>
  <p:slideViewPr>
    <p:cSldViewPr snapToGrid="0" snapToObjects="1">
      <p:cViewPr varScale="1">
        <p:scale>
          <a:sx n="160" d="100"/>
          <a:sy n="160" d="100"/>
        </p:scale>
        <p:origin x="696" y="176"/>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499495-C8AE-7A47-9E55-453FA04D2D77}" type="datetimeFigureOut">
              <a:rPr lang="en-US" smtClean="0"/>
              <a:t>5/12/26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E1D7B0-F86E-604C-9982-154DFE1B8E19}" type="slidenum">
              <a:rPr lang="en-US" smtClean="0"/>
              <a:t>‹#›</a:t>
            </a:fld>
            <a:endParaRPr lang="en-US"/>
          </a:p>
        </p:txBody>
      </p:sp>
    </p:spTree>
    <p:extLst>
      <p:ext uri="{BB962C8B-B14F-4D97-AF65-F5344CB8AC3E}">
        <p14:creationId xmlns:p14="http://schemas.microsoft.com/office/powerpoint/2010/main" val="1140609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ho.int/mental_health/evidence/burn-out/en/?utm_source=link_wwwv9&amp;utm_campaign=item_313184&amp;utm_medium=cop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pi.org/productivity-pay-ga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ft.com/content/0c313e88-a89a-11e9-90e9-fc4b9d9528b4" TargetMode="External"/><Relationship Id="rId3" Type="http://schemas.openxmlformats.org/officeDocument/2006/relationships/hyperlink" Target="https://www.ft.com/" TargetMode="External"/><Relationship Id="rId7" Type="http://schemas.openxmlformats.org/officeDocument/2006/relationships/hyperlink" Target="https://www.ft.com/tour"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mailto:licensing@ft.com" TargetMode="External"/><Relationship Id="rId5" Type="http://schemas.openxmlformats.org/officeDocument/2006/relationships/hyperlink" Target="https://help.ft.com/help/legal-privacy/copyright/copyright-policy/" TargetMode="External"/><Relationship Id="rId4" Type="http://schemas.openxmlformats.org/officeDocument/2006/relationships/hyperlink" Target="https://help.ft.com/help/legal-privacy/terms-conditions/" TargetMode="External"/><Relationship Id="rId9" Type="http://schemas.openxmlformats.org/officeDocument/2006/relationships/hyperlink" Target="https://www.sciencedirect.com/science/article/abs/pii/S0049089X24000280?via%3Dihub"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vexo.com/blog/tech/facial-recognition-technology-profiles-store-retail-shoppe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ytimes.com/2014/04/24/upshot/the-pay-gap-is-because-of-gender-not-jobs.html?_r=0" TargetMode="External"/><Relationship Id="rId7" Type="http://schemas.openxmlformats.org/officeDocument/2006/relationships/hyperlink" Target="http://www.thirdway.or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thirdway.org/report/a-dollar-short-whats-holding-women-back-from-equal-pay" TargetMode="External"/><Relationship Id="rId5" Type="http://schemas.openxmlformats.org/officeDocument/2006/relationships/hyperlink" Target="http://sociology.as.nyu.edu/object/paulaengland.html" TargetMode="External"/><Relationship Id="rId4" Type="http://schemas.openxmlformats.org/officeDocument/2006/relationships/hyperlink" Target="http://www.bls.gov/cps/cpsaat39.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Journalist. Author. Storyteller. </a:t>
            </a:r>
          </a:p>
          <a:p>
            <a:r>
              <a:rPr lang="en-US" dirty="0"/>
              <a:t>I’m driven to understand how we create a world where all people, across race, class and gender, can live a Good Life</a:t>
            </a:r>
          </a:p>
          <a:p>
            <a:r>
              <a:rPr lang="en-US" dirty="0"/>
              <a:t>With equal opportunity for Meaningful work. Love, care and connection with others. Time for joy, leisure, laughter and play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drives me is a vision of a fairer, egalitarian world.)</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a:t>
            </a:fld>
            <a:endParaRPr lang="en-US"/>
          </a:p>
        </p:txBody>
      </p:sp>
    </p:spTree>
    <p:extLst>
      <p:ext uri="{BB962C8B-B14F-4D97-AF65-F5344CB8AC3E}">
        <p14:creationId xmlns:p14="http://schemas.microsoft.com/office/powerpoint/2010/main" val="325478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aktiv-grotesk"/>
            </a:endParaRPr>
          </a:p>
          <a:p>
            <a:pPr algn="l"/>
            <a:r>
              <a:rPr lang="en-US" b="0" i="0" dirty="0">
                <a:solidFill>
                  <a:srgbClr val="000000"/>
                </a:solidFill>
                <a:effectLst/>
                <a:latin typeface="aktiv-grotesk"/>
              </a:rPr>
              <a:t>Gallup State of the Workplace – US and Canada – half workers experience high daily stress – highest of any region surveyed on the globe</a:t>
            </a:r>
          </a:p>
          <a:p>
            <a:pPr algn="l"/>
            <a:endParaRPr lang="en-US" b="0" i="0" dirty="0">
              <a:solidFill>
                <a:srgbClr val="000000"/>
              </a:solidFill>
              <a:effectLst/>
              <a:latin typeface="aktiv-grotesk"/>
            </a:endParaRPr>
          </a:p>
          <a:p>
            <a:pPr algn="l"/>
            <a:r>
              <a:rPr lang="en-US" b="0" i="0" dirty="0">
                <a:solidFill>
                  <a:srgbClr val="000000"/>
                </a:solidFill>
                <a:effectLst/>
                <a:latin typeface="aktiv-grotesk"/>
              </a:rPr>
              <a:t>The pressure to address job burnout became so intense in 2019 that the World Health Organization </a:t>
            </a:r>
            <a:r>
              <a:rPr lang="en-US" b="0" i="0" u="none" strike="noStrike" dirty="0">
                <a:solidFill>
                  <a:srgbClr val="000000"/>
                </a:solidFill>
                <a:effectLst/>
                <a:latin typeface="aktiv-grotesk"/>
                <a:hlinkClick r:id="rId3"/>
              </a:rPr>
              <a:t>declared burnout an occupational phenomenon</a:t>
            </a:r>
            <a:r>
              <a:rPr lang="en-US" b="0" i="0" dirty="0">
                <a:solidFill>
                  <a:srgbClr val="000000"/>
                </a:solidFill>
                <a:effectLst/>
                <a:latin typeface="aktiv-grotesk"/>
              </a:rPr>
              <a:t> in the 11</a:t>
            </a:r>
            <a:r>
              <a:rPr lang="en-US" b="0" i="0" baseline="30000" dirty="0">
                <a:solidFill>
                  <a:srgbClr val="000000"/>
                </a:solidFill>
                <a:effectLst/>
                <a:latin typeface="aktiv-grotesk"/>
              </a:rPr>
              <a:t>th</a:t>
            </a:r>
            <a:r>
              <a:rPr lang="en-US" b="0" i="0" dirty="0">
                <a:solidFill>
                  <a:srgbClr val="000000"/>
                </a:solidFill>
                <a:effectLst/>
                <a:latin typeface="aktiv-grotesk"/>
              </a:rPr>
              <a:t> revision of the </a:t>
            </a:r>
            <a:r>
              <a:rPr lang="en-US" b="0" i="1" dirty="0">
                <a:solidFill>
                  <a:srgbClr val="000000"/>
                </a:solidFill>
                <a:effectLst/>
                <a:latin typeface="aktiv-grotesk"/>
              </a:rPr>
              <a:t>International Classification of Diseases</a:t>
            </a:r>
            <a:r>
              <a:rPr lang="en-US" b="0" i="0" dirty="0">
                <a:solidFill>
                  <a:srgbClr val="000000"/>
                </a:solidFill>
                <a:effectLst/>
                <a:latin typeface="aktiv-grotesk"/>
              </a:rPr>
              <a:t>.</a:t>
            </a:r>
          </a:p>
          <a:p>
            <a:pPr algn="l"/>
            <a:r>
              <a:rPr lang="en-US" b="0" i="0" dirty="0">
                <a:solidFill>
                  <a:srgbClr val="000000"/>
                </a:solidFill>
                <a:effectLst/>
                <a:latin typeface="aktiv-grotesk"/>
              </a:rPr>
              <a:t>The World Health Organization offers this burnout definition: "a syndrome conceptualized as resulting from chronic workplace stress that has not been successfully managed.”</a:t>
            </a:r>
          </a:p>
          <a:p>
            <a:pPr algn="l"/>
            <a:endParaRPr lang="en-US" b="0" i="0" dirty="0">
              <a:solidFill>
                <a:srgbClr val="000000"/>
              </a:solidFill>
              <a:effectLst/>
              <a:latin typeface="aktiv-grotesk"/>
            </a:endParaRPr>
          </a:p>
          <a:p>
            <a:pPr algn="l"/>
            <a:r>
              <a:rPr lang="en-US" b="0" i="0" dirty="0">
                <a:solidFill>
                  <a:srgbClr val="000000"/>
                </a:solidFill>
                <a:effectLst/>
                <a:latin typeface="aktiv-grotesk"/>
              </a:rPr>
              <a:t>https://</a:t>
            </a:r>
            <a:r>
              <a:rPr lang="en-US" b="0" i="0" dirty="0" err="1">
                <a:solidFill>
                  <a:srgbClr val="000000"/>
                </a:solidFill>
                <a:effectLst/>
                <a:latin typeface="aktiv-grotesk"/>
              </a:rPr>
              <a:t>www.gallup.com</a:t>
            </a:r>
            <a:r>
              <a:rPr lang="en-US" b="0" i="0" dirty="0">
                <a:solidFill>
                  <a:srgbClr val="000000"/>
                </a:solidFill>
                <a:effectLst/>
                <a:latin typeface="aktiv-grotesk"/>
              </a:rPr>
              <a:t>/workplace/349484/state-of-the-global-</a:t>
            </a:r>
            <a:r>
              <a:rPr lang="en-US" b="0" i="0" dirty="0" err="1">
                <a:solidFill>
                  <a:srgbClr val="000000"/>
                </a:solidFill>
                <a:effectLst/>
                <a:latin typeface="aktiv-grotesk"/>
              </a:rPr>
              <a:t>workplace.aspx</a:t>
            </a:r>
            <a:endParaRPr lang="en-US" b="0" i="0" dirty="0">
              <a:solidFill>
                <a:srgbClr val="000000"/>
              </a:solidFill>
              <a:effectLst/>
              <a:latin typeface="aktiv-grotesk"/>
            </a:endParaRPr>
          </a:p>
          <a:p>
            <a:pPr algn="l"/>
            <a:endParaRPr lang="en-US" b="0" i="0" dirty="0">
              <a:solidFill>
                <a:srgbClr val="000000"/>
              </a:solidFill>
              <a:effectLst/>
              <a:latin typeface="aktiv-grotesk"/>
            </a:endParaRPr>
          </a:p>
          <a:p>
            <a:pPr algn="l"/>
            <a:r>
              <a:rPr lang="en-US" b="0" i="0" dirty="0">
                <a:solidFill>
                  <a:srgbClr val="000000"/>
                </a:solidFill>
                <a:effectLst/>
                <a:latin typeface="sherborne-variable"/>
              </a:rPr>
              <a:t>Disengagement cost the world economy $438 billion in 2024.</a:t>
            </a:r>
          </a:p>
          <a:p>
            <a:pPr algn="l"/>
            <a:r>
              <a:rPr lang="en-US" b="0" i="0" dirty="0">
                <a:solidFill>
                  <a:srgbClr val="000000"/>
                </a:solidFill>
                <a:effectLst/>
                <a:latin typeface="aktiv-grotesk"/>
              </a:rPr>
              <a:t>Global employee engagement fell two points to 21% last year, with lost productivity costing the global economy $438 billion.</a:t>
            </a:r>
          </a:p>
          <a:p>
            <a:pPr algn="l"/>
            <a:r>
              <a:rPr lang="en-US" b="0" i="0" dirty="0">
                <a:solidFill>
                  <a:srgbClr val="000000"/>
                </a:solidFill>
                <a:effectLst/>
                <a:latin typeface="aktiv-grotesk"/>
              </a:rPr>
              <a:t>Engaged employees produce better business outcomes than disengaged employees — and engaged teams have a measurable impact on organizational performance.</a:t>
            </a:r>
          </a:p>
          <a:p>
            <a:pPr algn="l"/>
            <a:endParaRPr lang="en-US" b="0" i="0" dirty="0">
              <a:solidFill>
                <a:srgbClr val="000000"/>
              </a:solidFill>
              <a:effectLst/>
              <a:latin typeface="aktiv-grotesk"/>
            </a:endParaRPr>
          </a:p>
          <a:p>
            <a:pPr algn="l"/>
            <a:endParaRPr lang="en-US" b="0" i="0" dirty="0">
              <a:solidFill>
                <a:srgbClr val="000000"/>
              </a:solidFill>
              <a:effectLst/>
              <a:latin typeface="aktiv-grotesk"/>
            </a:endParaRP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11</a:t>
            </a:fld>
            <a:endParaRPr lang="en-US"/>
          </a:p>
        </p:txBody>
      </p:sp>
    </p:spTree>
    <p:extLst>
      <p:ext uri="{BB962C8B-B14F-4D97-AF65-F5344CB8AC3E}">
        <p14:creationId xmlns:p14="http://schemas.microsoft.com/office/powerpoint/2010/main" val="989204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Hammer &amp; Ellen Ernst-</a:t>
            </a:r>
            <a:r>
              <a:rPr lang="en-US" dirty="0" err="1"/>
              <a:t>Kossek</a:t>
            </a:r>
            <a:r>
              <a:rPr lang="en-US" dirty="0"/>
              <a:t> research</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13</a:t>
            </a:fld>
            <a:endParaRPr lang="en-US"/>
          </a:p>
        </p:txBody>
      </p:sp>
    </p:spTree>
    <p:extLst>
      <p:ext uri="{BB962C8B-B14F-4D97-AF65-F5344CB8AC3E}">
        <p14:creationId xmlns:p14="http://schemas.microsoft.com/office/powerpoint/2010/main" val="4517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 Wage, adjusted for inflation, hasn’t budged since 1980s</a:t>
            </a:r>
          </a:p>
          <a:p>
            <a:r>
              <a:rPr lang="en-US" dirty="0"/>
              <a:t>Minimum wage stuck at $7.25 since 2009</a:t>
            </a:r>
          </a:p>
          <a:p>
            <a:r>
              <a:rPr lang="en-US" dirty="0"/>
              <a:t>Housing, child care, health care costs rising</a:t>
            </a:r>
          </a:p>
          <a:p>
            <a:r>
              <a:rPr lang="en-US" dirty="0"/>
              <a:t>4 in 10 </a:t>
            </a:r>
            <a:r>
              <a:rPr lang="en-US" dirty="0" err="1"/>
              <a:t>americans</a:t>
            </a:r>
            <a:r>
              <a:rPr lang="en-US" dirty="0"/>
              <a:t> can’t scrape together $400 for an emergency – recent Fed report</a:t>
            </a:r>
          </a:p>
          <a:p>
            <a:r>
              <a:rPr lang="en-US" dirty="0"/>
              <a:t>Not enjoying the fruits of their labor</a:t>
            </a:r>
          </a:p>
          <a:p>
            <a:endParaRPr lang="en-US" dirty="0"/>
          </a:p>
          <a:p>
            <a:r>
              <a:rPr lang="en-US" dirty="0"/>
              <a:t>https://</a:t>
            </a:r>
            <a:r>
              <a:rPr lang="en-US" dirty="0" err="1"/>
              <a:t>www.theatlantic.com</a:t>
            </a:r>
            <a:r>
              <a:rPr lang="en-US" dirty="0"/>
              <a:t>/business/archive/2015/02/why-the-gap-between-worker-pay-and-productivity-is-so-problematic/385931/</a:t>
            </a:r>
          </a:p>
          <a:p>
            <a:endParaRPr lang="en-US" dirty="0"/>
          </a:p>
          <a:p>
            <a:pPr marL="0" marR="0">
              <a:spcBef>
                <a:spcPts val="0"/>
              </a:spcBef>
              <a:spcAft>
                <a:spcPts val="0"/>
              </a:spcAft>
            </a:pP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https://www.epi.org/productivity-pay-gap/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fontAlgn="base">
              <a:spcBef>
                <a:spcPts val="0"/>
              </a:spcBef>
              <a:spcAft>
                <a:spcPts val="0"/>
              </a:spcAft>
            </a:pPr>
            <a:r>
              <a:rPr lang="en-US" sz="1800" b="1" dirty="0">
                <a:solidFill>
                  <a:srgbClr val="17A1A1"/>
                </a:solidFill>
                <a:effectLst/>
                <a:latin typeface="Times New Roman" panose="02020603050405020304" pitchFamily="18" charset="0"/>
                <a:ea typeface="Times New Roman" panose="02020603050405020304" pitchFamily="18" charset="0"/>
                <a:cs typeface="Times New Roman" panose="02020603050405020304" pitchFamily="18" charset="0"/>
              </a:rPr>
              <a:t>Productivity–Pay Tracker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b="1" dirty="0">
                <a:solidFill>
                  <a:srgbClr val="333333"/>
                </a:solidFill>
                <a:effectLst/>
                <a:latin typeface="inherit"/>
                <a:ea typeface="Times New Roman" panose="02020603050405020304" pitchFamily="18" charset="0"/>
                <a:cs typeface="Arial" panose="020B0604020202020204" pitchFamily="34" charset="0"/>
              </a:rPr>
              <a:t>Change 1979–2022: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1200"/>
              </a:spcBef>
              <a:spcAft>
                <a:spcPts val="600"/>
              </a:spcAft>
            </a:pPr>
            <a:r>
              <a:rPr lang="en-US" sz="18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Productivity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b="1" dirty="0">
                <a:solidFill>
                  <a:srgbClr val="17A1A1"/>
                </a:solidFill>
                <a:effectLst/>
                <a:latin typeface="inherit"/>
                <a:ea typeface="Times New Roman" panose="02020603050405020304" pitchFamily="18" charset="0"/>
                <a:cs typeface="Times New Roman" panose="02020603050405020304" pitchFamily="18" charset="0"/>
              </a:rPr>
              <a:t>+64.7%</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1200"/>
              </a:spcBef>
              <a:spcAft>
                <a:spcPts val="600"/>
              </a:spcAft>
            </a:pPr>
            <a:r>
              <a:rPr lang="en-US" sz="18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Hourly pay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b="1" dirty="0">
                <a:solidFill>
                  <a:srgbClr val="17A1A1"/>
                </a:solidFill>
                <a:effectLst/>
                <a:latin typeface="inherit"/>
                <a:ea typeface="Times New Roman" panose="02020603050405020304" pitchFamily="18" charset="0"/>
                <a:cs typeface="Times New Roman" panose="02020603050405020304" pitchFamily="18" charset="0"/>
              </a:rPr>
              <a:t>+14.8%</a:t>
            </a:r>
            <a:br>
              <a:rPr lang="en-US" sz="1800" b="1" dirty="0">
                <a:solidFill>
                  <a:srgbClr val="17A1A1"/>
                </a:solidFill>
                <a:effectLst/>
                <a:latin typeface="inherit"/>
                <a:ea typeface="Times New Roman" panose="02020603050405020304" pitchFamily="18" charset="0"/>
                <a:cs typeface="Times New Roman" panose="02020603050405020304" pitchFamily="18" charset="0"/>
              </a:rPr>
            </a:b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n-US" sz="1800" b="1" i="1" dirty="0">
                <a:solidFill>
                  <a:srgbClr val="333333"/>
                </a:solidFill>
                <a:effectLst/>
                <a:latin typeface="inherit"/>
                <a:ea typeface="Times New Roman" panose="02020603050405020304" pitchFamily="18" charset="0"/>
                <a:cs typeface="Arial" panose="020B0604020202020204" pitchFamily="34" charset="0"/>
              </a:rPr>
              <a:t>Productivity has grown </a:t>
            </a:r>
            <a:r>
              <a:rPr lang="en-US" sz="1800" b="1" i="1" dirty="0">
                <a:solidFill>
                  <a:srgbClr val="17A1A1"/>
                </a:solidFill>
                <a:effectLst/>
                <a:latin typeface="inherit"/>
                <a:ea typeface="Times New Roman" panose="02020603050405020304" pitchFamily="18" charset="0"/>
                <a:cs typeface="Arial" panose="020B0604020202020204" pitchFamily="34" charset="0"/>
              </a:rPr>
              <a:t>4.4x </a:t>
            </a:r>
            <a:r>
              <a:rPr lang="en-US" sz="1800" b="1" i="1" dirty="0">
                <a:solidFill>
                  <a:srgbClr val="333333"/>
                </a:solidFill>
                <a:effectLst/>
                <a:latin typeface="inherit"/>
                <a:ea typeface="Times New Roman" panose="02020603050405020304" pitchFamily="18" charset="0"/>
                <a:cs typeface="Arial" panose="020B0604020202020204" pitchFamily="34" charset="0"/>
              </a:rPr>
              <a:t>as much as pay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r>
              <a:rPr lang="en-US" dirty="0"/>
              <a:t>This reflects growing inequality in wages – more growth at the upper end. These are “typical” nonsupervisory worker wages</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14</a:t>
            </a:fld>
            <a:endParaRPr lang="en-US"/>
          </a:p>
        </p:txBody>
      </p:sp>
    </p:spTree>
    <p:extLst>
      <p:ext uri="{BB962C8B-B14F-4D97-AF65-F5344CB8AC3E}">
        <p14:creationId xmlns:p14="http://schemas.microsoft.com/office/powerpoint/2010/main" val="194784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CEOs are</a:t>
            </a:r>
          </a:p>
          <a:p>
            <a:r>
              <a:rPr lang="en-US" dirty="0"/>
              <a:t>At 1 time, 30x more</a:t>
            </a:r>
          </a:p>
          <a:p>
            <a:r>
              <a:rPr lang="en-US" dirty="0"/>
              <a:t>RAND Corp – 1975 – 2018 $50 trillion shifted from the bottom 90 percent to the top 1 percent</a:t>
            </a:r>
          </a:p>
          <a:p>
            <a:r>
              <a:rPr lang="en-US" dirty="0"/>
              <a:t>One union member – economic inequality so gargantuan as to be obscene</a:t>
            </a:r>
          </a:p>
          <a:p>
            <a:endParaRPr lang="en-US" dirty="0"/>
          </a:p>
          <a:p>
            <a:endParaRPr lang="en-US" dirty="0"/>
          </a:p>
          <a:p>
            <a:r>
              <a:rPr lang="en-US" dirty="0"/>
              <a:t>https://</a:t>
            </a:r>
            <a:r>
              <a:rPr lang="en-US" dirty="0" err="1"/>
              <a:t>www.epi.org</a:t>
            </a:r>
            <a:r>
              <a:rPr lang="en-US" dirty="0"/>
              <a:t>/publication/ceo-pay-in-2021/</a:t>
            </a:r>
          </a:p>
          <a:p>
            <a:endParaRPr lang="en-US" dirty="0"/>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15</a:t>
            </a:fld>
            <a:endParaRPr lang="en-US"/>
          </a:p>
        </p:txBody>
      </p:sp>
    </p:spTree>
    <p:extLst>
      <p:ext uri="{BB962C8B-B14F-4D97-AF65-F5344CB8AC3E}">
        <p14:creationId xmlns:p14="http://schemas.microsoft.com/office/powerpoint/2010/main" val="148358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rich economy for who?</a:t>
            </a:r>
          </a:p>
          <a:p>
            <a:r>
              <a:rPr lang="en-US" dirty="0"/>
              <a:t>44 percent of the workforce low wage</a:t>
            </a:r>
          </a:p>
          <a:p>
            <a:r>
              <a:rPr lang="en-US" dirty="0"/>
              <a:t>In lowest paying professions – 2/3 are women, many women of color</a:t>
            </a:r>
          </a:p>
          <a:p>
            <a:r>
              <a:rPr lang="en-US" dirty="0"/>
              <a:t>-GAO 70 percent on Medicaid and SNAP work full time</a:t>
            </a:r>
          </a:p>
        </p:txBody>
      </p:sp>
      <p:sp>
        <p:nvSpPr>
          <p:cNvPr id="4" name="Slide Number Placeholder 3"/>
          <p:cNvSpPr>
            <a:spLocks noGrp="1"/>
          </p:cNvSpPr>
          <p:nvPr>
            <p:ph type="sldNum" sz="quarter" idx="5"/>
          </p:nvPr>
        </p:nvSpPr>
        <p:spPr/>
        <p:txBody>
          <a:bodyPr/>
          <a:lstStyle/>
          <a:p>
            <a:fld id="{D6E1D7B0-F86E-604C-9982-154DFE1B8E19}" type="slidenum">
              <a:rPr lang="en-US" smtClean="0"/>
              <a:t>16</a:t>
            </a:fld>
            <a:endParaRPr lang="en-US"/>
          </a:p>
        </p:txBody>
      </p:sp>
    </p:spTree>
    <p:extLst>
      <p:ext uri="{BB962C8B-B14F-4D97-AF65-F5344CB8AC3E}">
        <p14:creationId xmlns:p14="http://schemas.microsoft.com/office/powerpoint/2010/main" val="406227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Co-workers mostly male</a:t>
            </a:r>
          </a:p>
          <a:p>
            <a:r>
              <a:rPr lang="en-US" dirty="0"/>
              <a:t>Long work hours – to show commitment for advancement</a:t>
            </a:r>
          </a:p>
          <a:p>
            <a:r>
              <a:rPr lang="en-US" dirty="0"/>
              <a:t>Face time – being on the job was crucial</a:t>
            </a:r>
          </a:p>
          <a:p>
            <a:r>
              <a:rPr lang="en-US" dirty="0"/>
              <a:t>Linear career path – steady employment</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17</a:t>
            </a:fld>
            <a:endParaRPr lang="en-US"/>
          </a:p>
        </p:txBody>
      </p:sp>
    </p:spTree>
    <p:extLst>
      <p:ext uri="{BB962C8B-B14F-4D97-AF65-F5344CB8AC3E}">
        <p14:creationId xmlns:p14="http://schemas.microsoft.com/office/powerpoint/2010/main" val="1857982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18</a:t>
            </a:fld>
            <a:endParaRPr lang="en-US"/>
          </a:p>
        </p:txBody>
      </p:sp>
    </p:spTree>
    <p:extLst>
      <p:ext uri="{BB962C8B-B14F-4D97-AF65-F5344CB8AC3E}">
        <p14:creationId xmlns:p14="http://schemas.microsoft.com/office/powerpoint/2010/main" val="16382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workers work among the longest hours of any advanced econ.</a:t>
            </a:r>
          </a:p>
          <a:p>
            <a:r>
              <a:rPr lang="en-US" dirty="0"/>
              <a:t>Knowledge workers overwork 1 job – living up to Ideal worker norm – always on, always available</a:t>
            </a:r>
          </a:p>
          <a:p>
            <a:r>
              <a:rPr lang="en-US" dirty="0"/>
              <a:t>Hourly and low-wage workers over work in multiple jobs, side hustles or gigs – also expected to be on call, always on, always available – for a lot lower pay</a:t>
            </a:r>
          </a:p>
          <a:p>
            <a:endParaRPr lang="en-US" dirty="0"/>
          </a:p>
          <a:p>
            <a:r>
              <a:rPr lang="en-US" dirty="0"/>
              <a:t>Long overwork hours, as </a:t>
            </a:r>
            <a:r>
              <a:rPr lang="en-US" dirty="0" err="1"/>
              <a:t>Youngju</a:t>
            </a:r>
            <a:r>
              <a:rPr lang="en-US" dirty="0"/>
              <a:t> Cha has shown, also factor into the gender wage gap. Expected to be primary caregivers, there’s just no way for women </a:t>
            </a:r>
            <a:r>
              <a:rPr lang="en-US"/>
              <a:t>or caregivers to put in long hours</a:t>
            </a:r>
            <a:endParaRPr lang="en-US" dirty="0"/>
          </a:p>
          <a:p>
            <a:r>
              <a:rPr lang="en-US" dirty="0"/>
              <a:t>We think that’s what it takes – just the way it is – to have a booming rich economy</a:t>
            </a:r>
          </a:p>
          <a:p>
            <a:r>
              <a:rPr lang="en-US" dirty="0"/>
              <a:t>Yet aren’t the most productive</a:t>
            </a:r>
          </a:p>
          <a:p>
            <a:endParaRPr lang="en-US" dirty="0"/>
          </a:p>
          <a:p>
            <a:r>
              <a:rPr lang="en-US" dirty="0"/>
              <a:t>https://</a:t>
            </a:r>
            <a:r>
              <a:rPr lang="en-US" dirty="0" err="1"/>
              <a:t>www.theglobaleconomy.com</a:t>
            </a:r>
            <a:r>
              <a:rPr lang="en-US" dirty="0"/>
              <a:t>/rankings/</a:t>
            </a:r>
            <a:r>
              <a:rPr lang="en-US" dirty="0" err="1"/>
              <a:t>productivity_current_USD</a:t>
            </a:r>
            <a:r>
              <a:rPr lang="en-US" dirty="0"/>
              <a:t>/</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19</a:t>
            </a:fld>
            <a:endParaRPr lang="en-US"/>
          </a:p>
        </p:txBody>
      </p:sp>
    </p:spTree>
    <p:extLst>
      <p:ext uri="{BB962C8B-B14F-4D97-AF65-F5344CB8AC3E}">
        <p14:creationId xmlns:p14="http://schemas.microsoft.com/office/powerpoint/2010/main" val="293863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show what we value and shape our culture, our attitudes, choices, sense of the possible</a:t>
            </a:r>
          </a:p>
          <a:p>
            <a:r>
              <a:rPr lang="en-US" dirty="0"/>
              <a:t>No work time limits for salaried workers – </a:t>
            </a:r>
          </a:p>
          <a:p>
            <a:r>
              <a:rPr lang="en-US" dirty="0"/>
              <a:t>We value work</a:t>
            </a:r>
          </a:p>
          <a:p>
            <a:r>
              <a:rPr lang="en-US" dirty="0"/>
              <a:t>https://</a:t>
            </a:r>
            <a:r>
              <a:rPr lang="en-US" dirty="0" err="1"/>
              <a:t>www.worldpolicycenter.org</a:t>
            </a:r>
            <a:r>
              <a:rPr lang="en-US" dirty="0"/>
              <a:t>/sites/default/files/media-server/maps/920.png</a:t>
            </a:r>
          </a:p>
          <a:p>
            <a:r>
              <a:rPr lang="en-US" dirty="0"/>
              <a:t>https://</a:t>
            </a:r>
            <a:r>
              <a:rPr lang="en-US" dirty="0" err="1"/>
              <a:t>www.worldpolicycenter.org</a:t>
            </a:r>
            <a:r>
              <a:rPr lang="en-US" dirty="0"/>
              <a:t>/policies/is-paid-annual-leave-available-to-workers</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20</a:t>
            </a:fld>
            <a:endParaRPr lang="en-US"/>
          </a:p>
        </p:txBody>
      </p:sp>
    </p:spTree>
    <p:extLst>
      <p:ext uri="{BB962C8B-B14F-4D97-AF65-F5344CB8AC3E}">
        <p14:creationId xmlns:p14="http://schemas.microsoft.com/office/powerpoint/2010/main" val="279512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A304D-4EB7-7500-E24F-19455092B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3F437-CF7B-2B54-90F6-B4DD126A8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F17D8-61E1-D843-BFEA-3A4B97752107}"/>
              </a:ext>
            </a:extLst>
          </p:cNvPr>
          <p:cNvSpPr>
            <a:spLocks noGrp="1"/>
          </p:cNvSpPr>
          <p:nvPr>
            <p:ph type="body" idx="1"/>
          </p:nvPr>
        </p:nvSpPr>
        <p:spPr/>
        <p:txBody>
          <a:bodyPr/>
          <a:lstStyle/>
          <a:p>
            <a:r>
              <a:rPr lang="en-US" dirty="0"/>
              <a:t>Leslie Hammer &amp; Ellen Ernst-</a:t>
            </a:r>
            <a:r>
              <a:rPr lang="en-US" dirty="0" err="1"/>
              <a:t>Kossek</a:t>
            </a:r>
            <a:r>
              <a:rPr lang="en-US" dirty="0"/>
              <a:t> research</a:t>
            </a:r>
          </a:p>
          <a:p>
            <a:endParaRPr lang="en-US" dirty="0"/>
          </a:p>
        </p:txBody>
      </p:sp>
      <p:sp>
        <p:nvSpPr>
          <p:cNvPr id="4" name="Slide Number Placeholder 3">
            <a:extLst>
              <a:ext uri="{FF2B5EF4-FFF2-40B4-BE49-F238E27FC236}">
                <a16:creationId xmlns:a16="http://schemas.microsoft.com/office/drawing/2014/main" id="{A52CDB83-E1CF-E26B-67C1-A9CAAE5F4305}"/>
              </a:ext>
            </a:extLst>
          </p:cNvPr>
          <p:cNvSpPr>
            <a:spLocks noGrp="1"/>
          </p:cNvSpPr>
          <p:nvPr>
            <p:ph type="sldNum" sz="quarter" idx="5"/>
          </p:nvPr>
        </p:nvSpPr>
        <p:spPr/>
        <p:txBody>
          <a:bodyPr/>
          <a:lstStyle/>
          <a:p>
            <a:fld id="{D6E1D7B0-F86E-604C-9982-154DFE1B8E19}" type="slidenum">
              <a:rPr lang="en-US" smtClean="0"/>
              <a:t>23</a:t>
            </a:fld>
            <a:endParaRPr lang="en-US"/>
          </a:p>
        </p:txBody>
      </p:sp>
    </p:spTree>
    <p:extLst>
      <p:ext uri="{BB962C8B-B14F-4D97-AF65-F5344CB8AC3E}">
        <p14:creationId xmlns:p14="http://schemas.microsoft.com/office/powerpoint/2010/main" val="218763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Life</a:t>
            </a:r>
          </a:p>
          <a:p>
            <a:r>
              <a:rPr lang="en-US" dirty="0"/>
              <a:t>Work, Love, Play</a:t>
            </a:r>
          </a:p>
          <a:p>
            <a:r>
              <a:rPr lang="en-US" dirty="0"/>
              <a:t>TIME</a:t>
            </a:r>
          </a:p>
          <a:p>
            <a:r>
              <a:rPr lang="en-US" dirty="0"/>
              <a:t>Wholehearted living</a:t>
            </a:r>
          </a:p>
        </p:txBody>
      </p:sp>
      <p:sp>
        <p:nvSpPr>
          <p:cNvPr id="4" name="Slide Number Placeholder 3"/>
          <p:cNvSpPr>
            <a:spLocks noGrp="1"/>
          </p:cNvSpPr>
          <p:nvPr>
            <p:ph type="sldNum" sz="quarter" idx="5"/>
          </p:nvPr>
        </p:nvSpPr>
        <p:spPr/>
        <p:txBody>
          <a:bodyPr/>
          <a:lstStyle/>
          <a:p>
            <a:fld id="{D6E1D7B0-F86E-604C-9982-154DFE1B8E19}" type="slidenum">
              <a:rPr lang="en-US" smtClean="0"/>
              <a:t>3</a:t>
            </a:fld>
            <a:endParaRPr lang="en-US"/>
          </a:p>
        </p:txBody>
      </p:sp>
    </p:spTree>
    <p:extLst>
      <p:ext uri="{BB962C8B-B14F-4D97-AF65-F5344CB8AC3E}">
        <p14:creationId xmlns:p14="http://schemas.microsoft.com/office/powerpoint/2010/main" val="4061568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Leslie Hammer &amp; Ellen Ernst-</a:t>
            </a:r>
            <a:r>
              <a:rPr lang="en-US" dirty="0" err="1"/>
              <a:t>Kossek</a:t>
            </a:r>
            <a:r>
              <a:rPr lang="en-US" dirty="0"/>
              <a:t> research</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24</a:t>
            </a:fld>
            <a:endParaRPr lang="en-US"/>
          </a:p>
        </p:txBody>
      </p:sp>
    </p:spTree>
    <p:extLst>
      <p:ext uri="{BB962C8B-B14F-4D97-AF65-F5344CB8AC3E}">
        <p14:creationId xmlns:p14="http://schemas.microsoft.com/office/powerpoint/2010/main" val="45178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Recent Gallup State of the Global Workplace – 57 percent workers in US and Canada stressed at work every day. Highest of any countries</a:t>
            </a:r>
          </a:p>
          <a:p>
            <a:r>
              <a:rPr lang="en-US" sz="900" b="0" i="0" kern="1200" dirty="0" err="1">
                <a:solidFill>
                  <a:schemeClr val="tx1"/>
                </a:solidFill>
                <a:effectLst/>
                <a:latin typeface="+mn-lt"/>
                <a:ea typeface="+mn-ea"/>
                <a:cs typeface="+mn-cs"/>
              </a:rPr>
              <a:t>Metaanalysis</a:t>
            </a:r>
            <a:r>
              <a:rPr lang="en-US" sz="900" b="0" i="0" kern="1200" dirty="0">
                <a:solidFill>
                  <a:schemeClr val="tx1"/>
                </a:solidFill>
                <a:effectLst/>
                <a:latin typeface="+mn-lt"/>
                <a:ea typeface="+mn-ea"/>
                <a:cs typeface="+mn-cs"/>
              </a:rPr>
              <a:t> of 10 psychosocial stressors at work</a:t>
            </a:r>
          </a:p>
          <a:p>
            <a:r>
              <a:rPr lang="en-US" sz="900" b="0" i="0" kern="1200" dirty="0">
                <a:solidFill>
                  <a:schemeClr val="tx1"/>
                </a:solidFill>
                <a:effectLst/>
                <a:latin typeface="+mn-lt"/>
                <a:ea typeface="+mn-ea"/>
                <a:cs typeface="+mn-cs"/>
              </a:rPr>
              <a:t>Work-life conflict</a:t>
            </a:r>
          </a:p>
          <a:p>
            <a:r>
              <a:rPr lang="en-US" sz="900" b="0" i="0" kern="1200" dirty="0">
                <a:solidFill>
                  <a:schemeClr val="tx1"/>
                </a:solidFill>
                <a:effectLst/>
                <a:latin typeface="+mn-lt"/>
                <a:ea typeface="+mn-ea"/>
                <a:cs typeface="+mn-cs"/>
              </a:rPr>
              <a:t>Toxic work cultures</a:t>
            </a:r>
          </a:p>
          <a:p>
            <a:r>
              <a:rPr lang="en-US" sz="900" b="0" i="0" kern="1200" dirty="0">
                <a:solidFill>
                  <a:schemeClr val="tx1"/>
                </a:solidFill>
                <a:effectLst/>
                <a:latin typeface="+mn-lt"/>
                <a:ea typeface="+mn-ea"/>
                <a:cs typeface="+mn-cs"/>
              </a:rPr>
              <a:t>Job insecurity</a:t>
            </a:r>
          </a:p>
          <a:p>
            <a:r>
              <a:rPr lang="en-US" sz="900" b="0" i="0" kern="1200" dirty="0">
                <a:solidFill>
                  <a:schemeClr val="tx1"/>
                </a:solidFill>
                <a:effectLst/>
                <a:latin typeface="+mn-lt"/>
                <a:ea typeface="+mn-ea"/>
                <a:cs typeface="+mn-cs"/>
              </a:rPr>
              <a:t>Work-life conflict</a:t>
            </a:r>
          </a:p>
          <a:p>
            <a:r>
              <a:rPr lang="en-US" sz="900" b="0" i="0" kern="1200" dirty="0">
                <a:solidFill>
                  <a:schemeClr val="tx1"/>
                </a:solidFill>
                <a:effectLst/>
                <a:latin typeface="+mn-lt"/>
                <a:ea typeface="+mn-ea"/>
                <a:cs typeface="+mn-cs"/>
              </a:rPr>
              <a:t>Creates so much acute and chronic illness that wow work is the 5</a:t>
            </a:r>
            <a:r>
              <a:rPr lang="en-US" sz="900" b="0" i="0" kern="1200" baseline="30000" dirty="0">
                <a:solidFill>
                  <a:schemeClr val="tx1"/>
                </a:solidFill>
                <a:effectLst/>
                <a:latin typeface="+mn-lt"/>
                <a:ea typeface="+mn-ea"/>
                <a:cs typeface="+mn-cs"/>
              </a:rPr>
              <a:t>th</a:t>
            </a:r>
            <a:r>
              <a:rPr lang="en-US" sz="900" b="0" i="0" kern="1200" dirty="0">
                <a:solidFill>
                  <a:schemeClr val="tx1"/>
                </a:solidFill>
                <a:effectLst/>
                <a:latin typeface="+mn-lt"/>
                <a:ea typeface="+mn-ea"/>
                <a:cs typeface="+mn-cs"/>
              </a:rPr>
              <a:t> leading cause of death</a:t>
            </a:r>
          </a:p>
          <a:p>
            <a:r>
              <a:rPr lang="en-US" sz="900" b="0" i="0" kern="1200" dirty="0">
                <a:solidFill>
                  <a:schemeClr val="tx1"/>
                </a:solidFill>
                <a:effectLst/>
                <a:latin typeface="+mn-lt"/>
                <a:ea typeface="+mn-ea"/>
                <a:cs typeface="+mn-cs"/>
              </a:rPr>
              <a:t>Jeff Pfeffer “The workplace has become hazardous to our health”</a:t>
            </a:r>
          </a:p>
          <a:p>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I may not have been having a heart attack that one late night.</a:t>
            </a:r>
          </a:p>
          <a:p>
            <a:r>
              <a:rPr lang="en-US" sz="900" b="0" i="0" kern="1200" dirty="0">
                <a:solidFill>
                  <a:schemeClr val="tx1"/>
                </a:solidFill>
                <a:effectLst/>
                <a:latin typeface="+mn-lt"/>
                <a:ea typeface="+mn-ea"/>
                <a:cs typeface="+mn-cs"/>
              </a:rPr>
              <a:t>But many others are.</a:t>
            </a:r>
          </a:p>
          <a:p>
            <a:endParaRPr lang="en-US" sz="900" b="0" i="0" kern="1200" dirty="0">
              <a:solidFill>
                <a:schemeClr val="tx1"/>
              </a:solidFill>
              <a:effectLst/>
              <a:latin typeface="+mn-lt"/>
              <a:ea typeface="+mn-ea"/>
              <a:cs typeface="+mn-cs"/>
            </a:endParaRPr>
          </a:p>
          <a:p>
            <a:endParaRPr lang="en-US" sz="900" b="0" i="0" kern="1200" dirty="0">
              <a:solidFill>
                <a:schemeClr val="tx1"/>
              </a:solidFill>
              <a:effectLst/>
              <a:latin typeface="+mn-lt"/>
              <a:ea typeface="+mn-ea"/>
              <a:cs typeface="+mn-cs"/>
            </a:endParaRPr>
          </a:p>
          <a:p>
            <a:endParaRPr lang="en-US" sz="900" b="0" i="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9BCEC9C-5F45-6646-AA59-7A3DDADC28ED}" type="slidenum">
              <a:rPr lang="en-US" smtClean="0"/>
              <a:t>25</a:t>
            </a:fld>
            <a:endParaRPr lang="en-US"/>
          </a:p>
        </p:txBody>
      </p:sp>
    </p:spTree>
    <p:extLst>
      <p:ext uri="{BB962C8B-B14F-4D97-AF65-F5344CB8AC3E}">
        <p14:creationId xmlns:p14="http://schemas.microsoft.com/office/powerpoint/2010/main" val="1667137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responses – to individual “problems” – the wellness movement</a:t>
            </a:r>
          </a:p>
          <a:p>
            <a:r>
              <a:rPr lang="en-US" dirty="0"/>
              <a:t>Misses the point</a:t>
            </a:r>
          </a:p>
          <a:p>
            <a:r>
              <a:rPr lang="en-US" dirty="0"/>
              <a:t>We are part of systems. Behavioral science – we are influenced by our environments</a:t>
            </a:r>
          </a:p>
          <a:p>
            <a:r>
              <a:rPr lang="en-US" dirty="0"/>
              <a:t>Cultural norms, policies</a:t>
            </a:r>
          </a:p>
          <a:p>
            <a:r>
              <a:rPr lang="en-US" dirty="0"/>
              <a:t>Tough to take on the system on your own. BUT … not impossible</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26</a:t>
            </a:fld>
            <a:endParaRPr lang="en-US"/>
          </a:p>
        </p:txBody>
      </p:sp>
    </p:spTree>
    <p:extLst>
      <p:ext uri="{BB962C8B-B14F-4D97-AF65-F5344CB8AC3E}">
        <p14:creationId xmlns:p14="http://schemas.microsoft.com/office/powerpoint/2010/main" val="3245472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Lorna Breen Heroes Foundation</a:t>
            </a:r>
          </a:p>
          <a:p>
            <a:r>
              <a:rPr lang="en-US" dirty="0"/>
              <a:t>-administrative paperwork - training</a:t>
            </a:r>
          </a:p>
          <a:p>
            <a:r>
              <a:rPr lang="en-US" dirty="0"/>
              <a:t>-staffing</a:t>
            </a:r>
          </a:p>
          <a:p>
            <a:r>
              <a:rPr lang="en-US" dirty="0"/>
              <a:t>-removing mental health treatment stigma from regulations</a:t>
            </a:r>
          </a:p>
          <a:p>
            <a:r>
              <a:rPr lang="en-US" dirty="0"/>
              <a:t>-creating cultures of wellbeing</a:t>
            </a:r>
          </a:p>
          <a:p>
            <a:r>
              <a:rPr lang="en-US" dirty="0"/>
              <a:t>-2019 WHO classified burnout as a “serious occupational phenomenon”</a:t>
            </a:r>
          </a:p>
          <a:p>
            <a:r>
              <a:rPr lang="en-US" dirty="0"/>
              <a:t>Long before covid crisis - 1 in </a:t>
            </a:r>
            <a:r>
              <a:rPr lang="en-US" dirty="0" err="1"/>
              <a:t>ev</a:t>
            </a:r>
            <a:r>
              <a:rPr lang="en-US" dirty="0"/>
              <a:t> 2 physicians show at least 1 symptom of burnout </a:t>
            </a:r>
          </a:p>
          <a:p>
            <a:r>
              <a:rPr lang="en-US" dirty="0"/>
              <a:t>Doctors and nurses highest suicide rates</a:t>
            </a:r>
          </a:p>
          <a:p>
            <a:r>
              <a:rPr lang="en-US" dirty="0"/>
              <a:t>Long work hours, work-work conflict, paperwork</a:t>
            </a:r>
          </a:p>
          <a:p>
            <a:r>
              <a:rPr lang="en-US" dirty="0"/>
              <a:t>Iron man culture</a:t>
            </a:r>
          </a:p>
          <a:p>
            <a:r>
              <a:rPr lang="en-US" dirty="0"/>
              <a:t>Stigma – they CAN’T seek help, like I did. A sign of weakness. Also worry could cost them their medical license</a:t>
            </a:r>
          </a:p>
          <a:p>
            <a:r>
              <a:rPr lang="en-US" dirty="0"/>
              <a:t>Corey Feist. Lost a family member – early days of covid – sick. Breakdown. Sought psychiatric treatment – then later committed suicide – so worried that she’d lose her medical license and not be able to do the work she loved</a:t>
            </a:r>
          </a:p>
          <a:p>
            <a:r>
              <a:rPr lang="en-US" dirty="0"/>
              <a:t>Now, the Dr. Lorna Breen Heroes Foundation</a:t>
            </a:r>
          </a:p>
          <a:p>
            <a:r>
              <a:rPr lang="en-US" dirty="0"/>
              <a:t>-changing medical licensing standards – 25 states and counting – remove the threat of losing license for seeking mental health treatment</a:t>
            </a:r>
          </a:p>
          <a:p>
            <a:r>
              <a:rPr lang="en-US" dirty="0"/>
              <a:t>-working to reduce paperwork burden, practical solutions</a:t>
            </a:r>
          </a:p>
          <a:p>
            <a:r>
              <a:rPr lang="en-US" dirty="0"/>
              <a:t>-in 18 </a:t>
            </a:r>
            <a:r>
              <a:rPr lang="en-US" dirty="0" err="1"/>
              <a:t>mos</a:t>
            </a:r>
            <a:r>
              <a:rPr lang="en-US" dirty="0"/>
              <a:t> passed bipartisan legislation, $135 million – look for and share best practices and solutions</a:t>
            </a:r>
          </a:p>
          <a:p>
            <a:r>
              <a:rPr lang="en-US" dirty="0"/>
              <a:t>“We don’t need more resilient canaries. We need a new coal mine”</a:t>
            </a:r>
          </a:p>
          <a:p>
            <a:endParaRPr lang="en-US" dirty="0"/>
          </a:p>
          <a:p>
            <a:r>
              <a:rPr lang="en-US" dirty="0"/>
              <a:t>https://</a:t>
            </a:r>
            <a:r>
              <a:rPr lang="en-US" dirty="0" err="1"/>
              <a:t>www.who.int</a:t>
            </a:r>
            <a:r>
              <a:rPr lang="en-US" dirty="0"/>
              <a:t>/news/item/28-05-2019-burn-out-an-occupational-phenomenon-international-classification-of-diseases</a:t>
            </a:r>
          </a:p>
          <a:p>
            <a:endParaRPr lang="en-US" dirty="0"/>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28</a:t>
            </a:fld>
            <a:endParaRPr lang="en-US"/>
          </a:p>
        </p:txBody>
      </p:sp>
    </p:spTree>
    <p:extLst>
      <p:ext uri="{BB962C8B-B14F-4D97-AF65-F5344CB8AC3E}">
        <p14:creationId xmlns:p14="http://schemas.microsoft.com/office/powerpoint/2010/main" val="1690775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community.intel.com</a:t>
            </a:r>
            <a:r>
              <a:rPr lang="en-US" dirty="0"/>
              <a:t>/t5/Blogs/Intel/We-Are-Intel/Freelance-Nation-Brings-More-Flexible-Work-Options-to-Intel/post/1334264</a:t>
            </a:r>
          </a:p>
          <a:p>
            <a:endParaRPr lang="en-US" dirty="0"/>
          </a:p>
          <a:p>
            <a:r>
              <a:rPr lang="en-US" b="0" i="0" dirty="0">
                <a:solidFill>
                  <a:srgbClr val="262626"/>
                </a:solidFill>
                <a:effectLst/>
                <a:highlight>
                  <a:srgbClr val="FFFFFF"/>
                </a:highlight>
                <a:latin typeface="intel-clear"/>
              </a:rPr>
              <a:t>Freelancer and Whiteboard Illustrator Sarah Moyle</a:t>
            </a:r>
            <a:br>
              <a:rPr lang="en-US" dirty="0"/>
            </a:br>
            <a:br>
              <a:rPr lang="en-US" dirty="0"/>
            </a:br>
            <a:r>
              <a:rPr lang="en-US" b="0" i="0" dirty="0">
                <a:solidFill>
                  <a:srgbClr val="262626"/>
                </a:solidFill>
                <a:effectLst/>
                <a:highlight>
                  <a:srgbClr val="FFFFFF"/>
                </a:highlight>
                <a:latin typeface="intel-clear"/>
              </a:rPr>
              <a:t>Prior to joining Freelance Nation, Sarah Moyle had worked in Human Resources for four years. She heard about it from a mentor who was familiar with the program and enthusiastically recommended it. “I was really yearning for more creative work,” says Sarah. “And I had gotten into doing some explanatory whiteboard videos and graphic facilitation to help people grasp ideas and processes. So I saw Freelance Nation as a way to continue focusing on that and building up those skills.”</a:t>
            </a:r>
            <a:br>
              <a:rPr lang="en-US" dirty="0"/>
            </a:br>
            <a:br>
              <a:rPr lang="en-US" dirty="0"/>
            </a:br>
            <a:r>
              <a:rPr lang="en-US" b="0" i="0" dirty="0">
                <a:solidFill>
                  <a:srgbClr val="262626"/>
                </a:solidFill>
                <a:effectLst/>
                <a:highlight>
                  <a:srgbClr val="FFFFFF"/>
                </a:highlight>
                <a:latin typeface="intel-clear"/>
              </a:rPr>
              <a:t>As a new mom, Sarah especially appreciates the flexibility Freelance Nation offers. “It’s great to be in control of my own schedule—and it’s been a real lifesaver at times. Like when my son’s six-month vaccinations coincided with his first tooth. It was a Monday morning, and—as you can guess—he was not a happy camper. But I was able to stay with him and give him the extra attention he needed that day. Then I just finished up my work later that night.”</a:t>
            </a:r>
            <a:br>
              <a:rPr lang="en-US" dirty="0"/>
            </a:br>
            <a:br>
              <a:rPr lang="en-US" dirty="0"/>
            </a:br>
            <a:r>
              <a:rPr lang="en-US" b="0" i="0" dirty="0">
                <a:solidFill>
                  <a:srgbClr val="262626"/>
                </a:solidFill>
                <a:effectLst/>
                <a:highlight>
                  <a:srgbClr val="FFFFFF"/>
                </a:highlight>
                <a:latin typeface="intel-clear"/>
              </a:rPr>
              <a:t>Sarah also values the many development opportunities Freelance Nation provides. “We’re often able to partner with other Freelancers who have different skills or levels of expertise, and we’re encouraged to learn from them. So if there’s a particular set of skills I want to grow or gain, I can choose to work on projects with people I want to learn from.”</a:t>
            </a:r>
            <a:br>
              <a:rPr lang="en-US" dirty="0"/>
            </a:br>
            <a:br>
              <a:rPr lang="en-US" dirty="0"/>
            </a:br>
            <a:r>
              <a:rPr lang="en-US" b="0" i="0" dirty="0">
                <a:solidFill>
                  <a:srgbClr val="262626"/>
                </a:solidFill>
                <a:effectLst/>
                <a:highlight>
                  <a:srgbClr val="FFFFFF"/>
                </a:highlight>
                <a:latin typeface="intel-clear"/>
              </a:rPr>
              <a:t>And if Sarah ever wondered whether working as a Freelancer would hold back her career growth in any way, she certainly doesn’t now. “Oh, definitely not. I’m constantly learning new skills and getting exposure to different parts of the company—more than I ever would otherwise. And the work I do makes a real difference here.” In fact, Sarah recently helped a client business group clinch a big contract with an important customer. “I received an urgent call asking if I could fly down to assist in a critical presentation. They said they could really benefit from having a graphic recorder there, so I quickly rearranged my schedule and was on my way. At the end of the meeting, the customers were all smiles—and I later heard that my visualizations played a key role in making a positive impression on our customer, positioning us to secure the contract. I couldn’t have been more proud.”</a:t>
            </a:r>
            <a:br>
              <a:rPr lang="en-US" dirty="0"/>
            </a:br>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29</a:t>
            </a:fld>
            <a:endParaRPr lang="en-US"/>
          </a:p>
        </p:txBody>
      </p:sp>
    </p:spTree>
    <p:extLst>
      <p:ext uri="{BB962C8B-B14F-4D97-AF65-F5344CB8AC3E}">
        <p14:creationId xmlns:p14="http://schemas.microsoft.com/office/powerpoint/2010/main" val="4287838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A7D7-9397-1BB1-D248-DB110AC56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5F456-0761-6769-D8EA-F3F7B2EA5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2DACA-812C-36A1-659E-C6C5C5AE0E8A}"/>
              </a:ext>
            </a:extLst>
          </p:cNvPr>
          <p:cNvSpPr>
            <a:spLocks noGrp="1"/>
          </p:cNvSpPr>
          <p:nvPr>
            <p:ph type="body" idx="1"/>
          </p:nvPr>
        </p:nvSpPr>
        <p:spPr/>
        <p:txBody>
          <a:bodyPr/>
          <a:lstStyle/>
          <a:p>
            <a:r>
              <a:rPr lang="en-US" dirty="0"/>
              <a:t>Leslie Hammer &amp; Ellen Ernst-</a:t>
            </a:r>
            <a:r>
              <a:rPr lang="en-US" dirty="0" err="1"/>
              <a:t>Kossek</a:t>
            </a:r>
            <a:r>
              <a:rPr lang="en-US" dirty="0"/>
              <a:t> research</a:t>
            </a:r>
          </a:p>
          <a:p>
            <a:endParaRPr lang="en-US" dirty="0"/>
          </a:p>
        </p:txBody>
      </p:sp>
      <p:sp>
        <p:nvSpPr>
          <p:cNvPr id="4" name="Slide Number Placeholder 3">
            <a:extLst>
              <a:ext uri="{FF2B5EF4-FFF2-40B4-BE49-F238E27FC236}">
                <a16:creationId xmlns:a16="http://schemas.microsoft.com/office/drawing/2014/main" id="{4A12A955-23B5-85E2-C75B-6E20799B7D29}"/>
              </a:ext>
            </a:extLst>
          </p:cNvPr>
          <p:cNvSpPr>
            <a:spLocks noGrp="1"/>
          </p:cNvSpPr>
          <p:nvPr>
            <p:ph type="sldNum" sz="quarter" idx="5"/>
          </p:nvPr>
        </p:nvSpPr>
        <p:spPr/>
        <p:txBody>
          <a:bodyPr/>
          <a:lstStyle/>
          <a:p>
            <a:fld id="{D6E1D7B0-F86E-604C-9982-154DFE1B8E19}" type="slidenum">
              <a:rPr lang="en-US" smtClean="0"/>
              <a:t>30</a:t>
            </a:fld>
            <a:endParaRPr lang="en-US"/>
          </a:p>
        </p:txBody>
      </p:sp>
    </p:spTree>
    <p:extLst>
      <p:ext uri="{BB962C8B-B14F-4D97-AF65-F5344CB8AC3E}">
        <p14:creationId xmlns:p14="http://schemas.microsoft.com/office/powerpoint/2010/main" val="2812144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 dirty="0">
                <a:solidFill>
                  <a:srgbClr val="2EBCB3"/>
                </a:solidFill>
                <a:latin typeface="Avenir Book" panose="02000503020000020003" pitchFamily="2" charset="0"/>
              </a:rPr>
              <a:t>Ashley Worthen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 dirty="0">
                <a:solidFill>
                  <a:srgbClr val="2EBCB3"/>
                </a:solidFill>
                <a:latin typeface="Avenir Book" panose="02000503020000020003" pitchFamily="2" charset="0"/>
              </a:rPr>
              <a:t>Chaotic schedules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 dirty="0">
                <a:solidFill>
                  <a:srgbClr val="2EBCB3"/>
                </a:solidFill>
                <a:latin typeface="Avenir Book" panose="02000503020000020003" pitchFamily="2" charset="0"/>
              </a:rPr>
              <a:t>Family held hostage – child care – trapped in economic precarity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 dirty="0">
                <a:solidFill>
                  <a:srgbClr val="2EBCB3"/>
                </a:solidFill>
                <a:latin typeface="Avenir Book" panose="02000503020000020003" pitchFamily="2" charset="0"/>
              </a:rPr>
              <a:t>Joined union – fight for fair and predictable schedules. Oregon became the first state to pass. Other cities. Some companies committed to it as well.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3" dirty="0">
                <a:solidFill>
                  <a:srgbClr val="2EBCB3"/>
                </a:solidFill>
                <a:latin typeface="Avenir Book" panose="02000503020000020003" pitchFamily="2" charset="0"/>
              </a:rPr>
              <a:t>“Everyone is happier. Everyone sleeps better. The atmosphere at the store is so much better for workers and managers”</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31</a:t>
            </a:fld>
            <a:endParaRPr lang="en-US"/>
          </a:p>
        </p:txBody>
      </p:sp>
    </p:spTree>
    <p:extLst>
      <p:ext uri="{BB962C8B-B14F-4D97-AF65-F5344CB8AC3E}">
        <p14:creationId xmlns:p14="http://schemas.microsoft.com/office/powerpoint/2010/main" val="2083804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community.intel.com</a:t>
            </a:r>
            <a:r>
              <a:rPr lang="en-US" dirty="0"/>
              <a:t>/t5/Blogs/Intel/We-Are-Intel/Freelance-Nation-Brings-More-Flexible-Work-Options-to-Intel/post/1334264</a:t>
            </a:r>
          </a:p>
          <a:p>
            <a:endParaRPr lang="en-US" dirty="0"/>
          </a:p>
          <a:p>
            <a:r>
              <a:rPr lang="en-US" b="0" i="0" dirty="0">
                <a:solidFill>
                  <a:srgbClr val="262626"/>
                </a:solidFill>
                <a:effectLst/>
                <a:highlight>
                  <a:srgbClr val="FFFFFF"/>
                </a:highlight>
                <a:latin typeface="intel-clear"/>
              </a:rPr>
              <a:t>Freelancer and Whiteboard Illustrator Sarah Moyle</a:t>
            </a:r>
            <a:br>
              <a:rPr lang="en-US" dirty="0"/>
            </a:br>
            <a:br>
              <a:rPr lang="en-US" dirty="0"/>
            </a:br>
            <a:r>
              <a:rPr lang="en-US" b="0" i="0" dirty="0">
                <a:solidFill>
                  <a:srgbClr val="262626"/>
                </a:solidFill>
                <a:effectLst/>
                <a:highlight>
                  <a:srgbClr val="FFFFFF"/>
                </a:highlight>
                <a:latin typeface="intel-clear"/>
              </a:rPr>
              <a:t>Prior to joining Freelance Nation, Sarah Moyle had worked in Human Resources for four years. She heard about it from a mentor who was familiar with the program and enthusiastically recommended it. “I was really yearning for more creative work,” says Sarah. “And I had gotten into doing some explanatory whiteboard videos and graphic facilitation to help people grasp ideas and processes. So I saw Freelance Nation as a way to continue focusing on that and building up those skills.”</a:t>
            </a:r>
            <a:br>
              <a:rPr lang="en-US" dirty="0"/>
            </a:br>
            <a:br>
              <a:rPr lang="en-US" dirty="0"/>
            </a:br>
            <a:r>
              <a:rPr lang="en-US" b="0" i="0" dirty="0">
                <a:solidFill>
                  <a:srgbClr val="262626"/>
                </a:solidFill>
                <a:effectLst/>
                <a:highlight>
                  <a:srgbClr val="FFFFFF"/>
                </a:highlight>
                <a:latin typeface="intel-clear"/>
              </a:rPr>
              <a:t>As a new mom, Sarah especially appreciates the flexibility Freelance Nation offers. “It’s great to be in control of my own schedule—and it’s been a real lifesaver at times. Like when my son’s six-month vaccinations coincided with his first tooth. It was a Monday morning, and—as you can guess—he was not a happy camper. But I was able to stay with him and give him the extra attention he needed that day. Then I just finished up my work later that night.”</a:t>
            </a:r>
            <a:br>
              <a:rPr lang="en-US" dirty="0"/>
            </a:br>
            <a:br>
              <a:rPr lang="en-US" dirty="0"/>
            </a:br>
            <a:r>
              <a:rPr lang="en-US" b="0" i="0" dirty="0">
                <a:solidFill>
                  <a:srgbClr val="262626"/>
                </a:solidFill>
                <a:effectLst/>
                <a:highlight>
                  <a:srgbClr val="FFFFFF"/>
                </a:highlight>
                <a:latin typeface="intel-clear"/>
              </a:rPr>
              <a:t>Sarah also values the many development opportunities Freelance Nation provides. “We’re often able to partner with other Freelancers who have different skills or levels of expertise, and we’re encouraged to learn from them. So if there’s a particular set of skills I want to grow or gain, I can choose to work on projects with people I want to learn from.”</a:t>
            </a:r>
            <a:br>
              <a:rPr lang="en-US" dirty="0"/>
            </a:br>
            <a:br>
              <a:rPr lang="en-US" dirty="0"/>
            </a:br>
            <a:r>
              <a:rPr lang="en-US" b="0" i="0" dirty="0">
                <a:solidFill>
                  <a:srgbClr val="262626"/>
                </a:solidFill>
                <a:effectLst/>
                <a:highlight>
                  <a:srgbClr val="FFFFFF"/>
                </a:highlight>
                <a:latin typeface="intel-clear"/>
              </a:rPr>
              <a:t>And if Sarah ever wondered whether working as a Freelancer would hold back her career growth in any way, she certainly doesn’t now. “Oh, definitely not. I’m constantly learning new skills and getting exposure to different parts of the company—more than I ever would otherwise. And the work I do makes a real difference here.” In fact, Sarah recently helped a client business group clinch a big contract with an important customer. “I received an urgent call asking if I could fly down to assist in a critical presentation. They said they could really benefit from having a graphic recorder there, so I quickly rearranged my schedule and was on my way. At the end of the meeting, the customers were all smiles—and I later heard that my visualizations played a key role in making a positive impression on our customer, positioning us to secure the contract. I couldn’t have been more proud.”</a:t>
            </a:r>
            <a:br>
              <a:rPr lang="en-US" dirty="0"/>
            </a:br>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32</a:t>
            </a:fld>
            <a:endParaRPr lang="en-US"/>
          </a:p>
        </p:txBody>
      </p:sp>
    </p:spTree>
    <p:extLst>
      <p:ext uri="{BB962C8B-B14F-4D97-AF65-F5344CB8AC3E}">
        <p14:creationId xmlns:p14="http://schemas.microsoft.com/office/powerpoint/2010/main" val="4179787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HBS – ¾ workers have care responsibilities</a:t>
            </a:r>
          </a:p>
          <a:p>
            <a:endParaRPr lang="en-US" dirty="0"/>
          </a:p>
          <a:p>
            <a:r>
              <a:rPr lang="en-US" dirty="0"/>
              <a:t>Men and paid leave – </a:t>
            </a:r>
            <a:r>
              <a:rPr lang="en-US" dirty="0" err="1"/>
              <a:t>lawfirm</a:t>
            </a:r>
            <a:r>
              <a:rPr lang="en-US" dirty="0"/>
              <a:t> – White &amp; Case – 2018  - had to opt out, rather than request. </a:t>
            </a:r>
          </a:p>
          <a:p>
            <a:r>
              <a:rPr lang="en-US" dirty="0"/>
              <a:t>https://</a:t>
            </a:r>
            <a:r>
              <a:rPr lang="en-US" dirty="0" err="1"/>
              <a:t>www.ft.com</a:t>
            </a:r>
            <a:r>
              <a:rPr lang="en-US" dirty="0"/>
              <a:t>/content/0c313e88-a89a-11e9-90e9-fc4b9d9528b4</a:t>
            </a:r>
          </a:p>
          <a:p>
            <a:endParaRPr lang="en-US" dirty="0"/>
          </a:p>
          <a:p>
            <a:r>
              <a:rPr lang="en-US" dirty="0"/>
              <a:t>Please use the sharing tools found via the share button at the top or side of articles. Copying articles to share with others is a breach of </a:t>
            </a:r>
            <a:r>
              <a:rPr lang="en-US" dirty="0">
                <a:hlinkClick r:id="rId3"/>
              </a:rPr>
              <a:t>FT.com</a:t>
            </a:r>
            <a:r>
              <a:rPr lang="en-US" dirty="0"/>
              <a:t> </a:t>
            </a:r>
            <a:r>
              <a:rPr lang="en-US" dirty="0">
                <a:hlinkClick r:id="rId4"/>
              </a:rPr>
              <a:t>T&amp;Cs</a:t>
            </a:r>
            <a:r>
              <a:rPr lang="en-US" dirty="0"/>
              <a:t> and </a:t>
            </a:r>
            <a:r>
              <a:rPr lang="en-US" dirty="0">
                <a:hlinkClick r:id="rId5"/>
              </a:rPr>
              <a:t>Copyright Policy</a:t>
            </a:r>
            <a:r>
              <a:rPr lang="en-US" dirty="0"/>
              <a:t>. Email </a:t>
            </a:r>
            <a:r>
              <a:rPr lang="en-US" dirty="0">
                <a:hlinkClick r:id="rId6"/>
              </a:rPr>
              <a:t>licensing@ft.com</a:t>
            </a:r>
            <a:r>
              <a:rPr lang="en-US" dirty="0"/>
              <a:t> to buy additional rights. Subscribers may share up to 10 or 20 articles per month using the gift article service. More information can be </a:t>
            </a:r>
            <a:r>
              <a:rPr lang="en-US" dirty="0">
                <a:hlinkClick r:id="rId7"/>
              </a:rPr>
              <a:t>found here</a:t>
            </a:r>
            <a:r>
              <a:rPr lang="en-US" dirty="0"/>
              <a:t>. </a:t>
            </a:r>
            <a:br>
              <a:rPr lang="en-US" dirty="0"/>
            </a:br>
            <a:r>
              <a:rPr lang="en-US" dirty="0">
                <a:hlinkClick r:id="rId8"/>
              </a:rPr>
              <a:t>https://www.ft.com/content/0c313e88-a89a-11e9-90e9-fc4b9d9528b4</a:t>
            </a:r>
            <a:br>
              <a:rPr lang="en-US" dirty="0"/>
            </a:br>
            <a:br>
              <a:rPr lang="en-US" dirty="0"/>
            </a:br>
            <a:r>
              <a:rPr lang="en-US" dirty="0"/>
              <a:t>Managers were given training and guidelines. (Do treat men and women equally. Do not imply that use of parental leave will be a detriment to careers.) It took 18 months and meetings with 50 stakeholders for everyone to buy in. In 2018, 35 women and 34 men used the leave. Some staff grumbled. But David </a:t>
            </a:r>
            <a:r>
              <a:rPr lang="en-US" dirty="0" err="1"/>
              <a:t>Koschik</a:t>
            </a:r>
            <a:r>
              <a:rPr lang="en-US" dirty="0"/>
              <a:t>, an influential executive committee member, spoke up at a meeting, saying: “In the legal industry, we cannot expect to make significant strides in the advancement of women until we give men the same opportunity to take responsibility as parents.” </a:t>
            </a:r>
            <a:r>
              <a:rPr lang="en-US" dirty="0" err="1"/>
              <a:t>Ms</a:t>
            </a:r>
            <a:r>
              <a:rPr lang="en-US" dirty="0"/>
              <a:t> Philpot says that his intervention swayed the doubters. When everyone has more control over their schedules, or takes paid leave to care for themselves or others, when work-life balance becomes a performance metric for better work, productivity and better health, then women and those with family responsibilities will no longer be </a:t>
            </a:r>
            <a:r>
              <a:rPr lang="en-US" dirty="0" err="1"/>
              <a:t>stigmatised</a:t>
            </a:r>
            <a:r>
              <a:rPr lang="en-US" dirty="0"/>
              <a:t> and we’ll be on the road to creating truly equitable workplaces.</a:t>
            </a:r>
          </a:p>
          <a:p>
            <a:endParaRPr lang="en-US" dirty="0"/>
          </a:p>
          <a:p>
            <a:endParaRPr lang="en-US" dirty="0"/>
          </a:p>
          <a:p>
            <a:r>
              <a:rPr lang="en-US" dirty="0"/>
              <a:t>Gender neutral systems </a:t>
            </a:r>
            <a:r>
              <a:rPr lang="mr-IN" dirty="0"/>
              <a:t>–</a:t>
            </a:r>
            <a:r>
              <a:rPr lang="en-US" dirty="0"/>
              <a:t> hiring, promotion</a:t>
            </a:r>
          </a:p>
          <a:p>
            <a:r>
              <a:rPr lang="en-US" dirty="0"/>
              <a:t>Blind. Structured interviews. Compare across question. Relevant task</a:t>
            </a:r>
          </a:p>
          <a:p>
            <a:endParaRPr lang="en-US" dirty="0"/>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Flexible work and supportive policies like paid family and medical leave, paid sick days, paid vacation time, and support for care responsibilities are also key to creating cultures that promote well-being rather than workaholism, argues </a:t>
            </a:r>
            <a:r>
              <a:rPr lang="en-US" sz="1800" dirty="0" err="1">
                <a:effectLst/>
                <a:latin typeface="Times New Roman" panose="02020603050405020304" pitchFamily="18" charset="0"/>
                <a:ea typeface="Aptos" panose="020B0004020202020204" pitchFamily="34" charset="0"/>
                <a:cs typeface="Times New Roman" panose="02020603050405020304" pitchFamily="18" charset="0"/>
              </a:rPr>
              <a:t>Youngjoo</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 Cha, a sociologist at the University of Indiana who studies long work hours and organizational change. But just as important as crafting the policies, Cha added, is the way organizations implement and talk about them.</a:t>
            </a: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“If these policies focus on accommodation for women and mothers and are seen as more feminized, they’re actually not effective and increase the stigma of flexible policies, because people associate using them with a career-limiting move,” she said. “If the policies are framed as more gender-neutral, about employee well-being — something organizations do because they care about employees — those are more effective.”</a:t>
            </a: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Aptos" panose="020B0004020202020204" pitchFamily="34" charset="0"/>
                <a:cs typeface="Times New Roman" panose="02020603050405020304" pitchFamily="18" charset="0"/>
              </a:rPr>
              <a:t>Cha’s </a:t>
            </a:r>
            <a:r>
              <a:rPr lang="en-US" sz="1800" u="sng"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9"/>
              </a:rPr>
              <a:t>research</a:t>
            </a:r>
            <a:r>
              <a:rPr lang="en-US" sz="1800" dirty="0">
                <a:effectLst/>
                <a:latin typeface="Times New Roman" panose="02020603050405020304" pitchFamily="18" charset="0"/>
                <a:ea typeface="Aptos" panose="020B0004020202020204" pitchFamily="34" charset="0"/>
                <a:cs typeface="Times New Roman" panose="02020603050405020304" pitchFamily="18" charset="0"/>
              </a:rPr>
              <a:t> has also found that transparency, clear communication, and guidelines are key to reducing flexibility stigma — as is making the policies a default rather than requiring employees to ask for or negotiate them. “The policies are much more effective when they’re formalized and rely less on manager discretion.”</a:t>
            </a:r>
          </a:p>
          <a:p>
            <a:endParaRPr lang="en-US" dirty="0"/>
          </a:p>
          <a:p>
            <a:endParaRPr lang="en-US" dirty="0"/>
          </a:p>
          <a:p>
            <a:endParaRPr lang="en-US" dirty="0"/>
          </a:p>
          <a:p>
            <a:r>
              <a:rPr lang="en-US" dirty="0"/>
              <a:t>Email </a:t>
            </a:r>
            <a:r>
              <a:rPr lang="mr-IN" dirty="0"/>
              <a:t>–</a:t>
            </a:r>
            <a:r>
              <a:rPr lang="en-US" dirty="0"/>
              <a:t> make it harder to send after</a:t>
            </a:r>
            <a:r>
              <a:rPr lang="en-US" baseline="0" dirty="0"/>
              <a:t> hours, notes that signal new norm</a:t>
            </a:r>
          </a:p>
          <a:p>
            <a:r>
              <a:rPr lang="en-US" baseline="0" dirty="0"/>
              <a:t>Meetings </a:t>
            </a:r>
            <a:r>
              <a:rPr lang="mr-IN" baseline="0" dirty="0"/>
              <a:t>–</a:t>
            </a:r>
            <a:r>
              <a:rPr lang="en-US" baseline="0" dirty="0"/>
              <a:t> meeting with yourself. Make trade offs visible. Divide meetings</a:t>
            </a:r>
          </a:p>
          <a:p>
            <a:r>
              <a:rPr lang="en-US" baseline="0" dirty="0"/>
              <a:t>Vacation </a:t>
            </a:r>
            <a:r>
              <a:rPr lang="mr-IN" baseline="0" dirty="0"/>
              <a:t>–</a:t>
            </a:r>
            <a:r>
              <a:rPr lang="en-US" baseline="0" dirty="0"/>
              <a:t> make part of performance review. “moment” of planning</a:t>
            </a:r>
          </a:p>
          <a:p>
            <a:r>
              <a:rPr lang="en-US" baseline="0" dirty="0"/>
              <a:t>Schedule Slack </a:t>
            </a:r>
            <a:r>
              <a:rPr lang="mr-IN" baseline="0" dirty="0"/>
              <a:t>–</a:t>
            </a:r>
            <a:r>
              <a:rPr lang="en-US" baseline="0" dirty="0"/>
              <a:t> planning fallacy</a:t>
            </a:r>
          </a:p>
          <a:p>
            <a:r>
              <a:rPr lang="en-US" baseline="0" dirty="0"/>
              <a:t>Commitment devices </a:t>
            </a:r>
            <a:r>
              <a:rPr lang="mr-IN" baseline="0" dirty="0"/>
              <a:t>–</a:t>
            </a:r>
            <a:r>
              <a:rPr lang="en-US" baseline="0" dirty="0"/>
              <a:t> present bias (iris </a:t>
            </a:r>
            <a:r>
              <a:rPr lang="en-US" baseline="0" dirty="0" err="1"/>
              <a:t>bohnet</a:t>
            </a:r>
            <a:r>
              <a:rPr lang="en-US" baseline="0" dirty="0"/>
              <a:t>. </a:t>
            </a:r>
            <a:r>
              <a:rPr lang="en-US" baseline="0" dirty="0" err="1"/>
              <a:t>Alieza</a:t>
            </a:r>
            <a:r>
              <a:rPr lang="en-US" baseline="0" dirty="0"/>
              <a:t> yoga)</a:t>
            </a:r>
          </a:p>
          <a:p>
            <a:endParaRPr lang="en-US" dirty="0"/>
          </a:p>
        </p:txBody>
      </p:sp>
      <p:sp>
        <p:nvSpPr>
          <p:cNvPr id="4" name="Slide Number Placeholder 3"/>
          <p:cNvSpPr>
            <a:spLocks noGrp="1"/>
          </p:cNvSpPr>
          <p:nvPr>
            <p:ph type="sldNum" sz="quarter" idx="10"/>
          </p:nvPr>
        </p:nvSpPr>
        <p:spPr/>
        <p:txBody>
          <a:bodyPr/>
          <a:lstStyle/>
          <a:p>
            <a:fld id="{D6E1D7B0-F86E-604C-9982-154DFE1B8E19}" type="slidenum">
              <a:rPr lang="en-US" smtClean="0"/>
              <a:t>33</a:t>
            </a:fld>
            <a:endParaRPr lang="en-US"/>
          </a:p>
        </p:txBody>
      </p:sp>
    </p:spTree>
    <p:extLst>
      <p:ext uri="{BB962C8B-B14F-4D97-AF65-F5344CB8AC3E}">
        <p14:creationId xmlns:p14="http://schemas.microsoft.com/office/powerpoint/2010/main" val="626343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u="none" strike="noStrike" kern="1200" dirty="0">
                <a:solidFill>
                  <a:schemeClr val="tx1"/>
                </a:solidFill>
                <a:effectLst/>
                <a:latin typeface="+mn-lt"/>
                <a:ea typeface="+mn-ea"/>
                <a:cs typeface="+mn-cs"/>
              </a:rPr>
              <a:t>The Good Samaritan Experiment: 1970s, 2 social psychologists wanted to test the person or the situation -what shaped decisions and behavior. Princeton seminary students. Prepare sermon on the Parable of the Good Samaritan. One group told to hurry. Another to take their time. Passed a shabbily dressed man in an alley. </a:t>
            </a:r>
            <a:r>
              <a:rPr lang="en-US" sz="1200" b="1" u="none" strike="noStrike" kern="1200" dirty="0">
                <a:solidFill>
                  <a:schemeClr val="tx1"/>
                </a:solidFill>
                <a:effectLst/>
                <a:latin typeface="+mn-lt"/>
                <a:ea typeface="+mn-ea"/>
                <a:cs typeface="+mn-cs"/>
              </a:rPr>
              <a:t>63% of those not in a hurry offered to help the man. Of those in a rush, only 10%</a:t>
            </a:r>
            <a:r>
              <a:rPr lang="en-US" sz="1200" u="none" strike="noStrike" kern="1200" dirty="0">
                <a:solidFill>
                  <a:schemeClr val="tx1"/>
                </a:solidFill>
                <a:effectLst/>
                <a:latin typeface="+mn-lt"/>
                <a:ea typeface="+mn-ea"/>
                <a:cs typeface="+mn-cs"/>
              </a:rPr>
              <a:t> did.</a:t>
            </a:r>
            <a:endParaRPr lang="en-US" sz="11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Status Quo bias</a:t>
            </a:r>
            <a:endParaRPr lang="en-US" sz="11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Present bias (Construal Level theory.) Present is concrete. Future is abstract. Planner-Doer tension. Diets. New Year’s resolutions</a:t>
            </a:r>
            <a:endParaRPr lang="en-US" sz="11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Social norms</a:t>
            </a:r>
            <a:endParaRPr lang="en-US" sz="11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Novelty</a:t>
            </a:r>
            <a:endParaRPr lang="en-US" sz="11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Planning fallacy</a:t>
            </a:r>
            <a:endParaRPr lang="en-US" sz="11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Dan </a:t>
            </a:r>
            <a:r>
              <a:rPr lang="en-US" sz="1200" u="none" strike="noStrike" kern="1200" dirty="0" err="1">
                <a:solidFill>
                  <a:schemeClr val="tx1"/>
                </a:solidFill>
                <a:effectLst/>
                <a:latin typeface="+mn-lt"/>
                <a:ea typeface="+mn-ea"/>
                <a:cs typeface="+mn-cs"/>
              </a:rPr>
              <a:t>Ariely</a:t>
            </a:r>
            <a:r>
              <a:rPr lang="en-US" sz="1200" u="none" strike="noStrike" kern="1200" dirty="0">
                <a:solidFill>
                  <a:schemeClr val="tx1"/>
                </a:solidFill>
                <a:effectLst/>
                <a:latin typeface="+mn-lt"/>
                <a:ea typeface="+mn-ea"/>
                <a:cs typeface="+mn-cs"/>
              </a:rPr>
              <a:t>, from podcast - refrigerator: Less about willpower and discipline. More about creating systems that make it easier, less taxing to make the decision in the moment that will benefit you most in the future</a:t>
            </a:r>
            <a:endParaRPr lang="en-US" sz="1100" u="none" strike="noStrike" kern="1200" dirty="0">
              <a:solidFill>
                <a:schemeClr val="tx1"/>
              </a:solidFill>
              <a:effectLst/>
              <a:latin typeface="+mn-lt"/>
              <a:ea typeface="+mn-ea"/>
              <a:cs typeface="+mn-cs"/>
            </a:endParaRPr>
          </a:p>
          <a:p>
            <a:pPr lvl="1"/>
            <a:r>
              <a:rPr lang="en-US" sz="1200" b="1" u="none" strike="noStrike" kern="1200" dirty="0">
                <a:solidFill>
                  <a:schemeClr val="tx1"/>
                </a:solidFill>
                <a:effectLst/>
                <a:latin typeface="+mn-lt"/>
                <a:ea typeface="+mn-ea"/>
                <a:cs typeface="+mn-cs"/>
              </a:rPr>
              <a:t>Design thinking - Sometimes it’s easier to act your way into a new way of thinking, than to think your way into a new way of acting </a:t>
            </a:r>
          </a:p>
          <a:p>
            <a:pPr lvl="1"/>
            <a:endParaRPr lang="en-US" sz="1200" b="1"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Nudges:</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-Richard Thaler – American economist at Univ. of Chicago, won Nobel Prize in 2017. co-author of Nudge. Change default options on 401K, pensions. From opt in to opt out. Auto-enroll. That has increased US pension savings by an estimated $7.6 billion annually</a:t>
            </a:r>
            <a:endParaRPr lang="en-US" sz="18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It’s less about willpower and discipline to make the best choice, and more about creating systems and environments that make it easier, less taxing, to make the choice that will benefit you most in the long run</a:t>
            </a:r>
            <a:endParaRPr lang="en-US" sz="1800" kern="1200" dirty="0">
              <a:solidFill>
                <a:schemeClr val="tx1"/>
              </a:solidFill>
              <a:effectLst/>
              <a:latin typeface="+mn-lt"/>
              <a:ea typeface="+mn-ea"/>
              <a:cs typeface="+mn-cs"/>
            </a:endParaRPr>
          </a:p>
          <a:p>
            <a:pPr lvl="1"/>
            <a:endParaRPr lang="en-US" sz="11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96CA90D-40C3-234C-85A3-ADA5EB2F41D3}" type="slidenum">
              <a:rPr lang="en-US" smtClean="0"/>
              <a:t>34</a:t>
            </a:fld>
            <a:endParaRPr lang="en-US"/>
          </a:p>
        </p:txBody>
      </p:sp>
    </p:spTree>
    <p:extLst>
      <p:ext uri="{BB962C8B-B14F-4D97-AF65-F5344CB8AC3E}">
        <p14:creationId xmlns:p14="http://schemas.microsoft.com/office/powerpoint/2010/main" val="138859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a new story of work</a:t>
            </a:r>
          </a:p>
          <a:p>
            <a:r>
              <a:rPr lang="en-US" dirty="0"/>
              <a:t>The way things are don’t have to be the way things will be</a:t>
            </a:r>
          </a:p>
          <a:p>
            <a:r>
              <a:rPr lang="en-US" dirty="0"/>
              <a:t>Now, when my husband asks if I want to go on a hike, I turn off my computer and go.</a:t>
            </a:r>
          </a:p>
          <a:p>
            <a:endParaRPr lang="en-US" dirty="0"/>
          </a:p>
          <a:p>
            <a:r>
              <a:rPr lang="en-US" dirty="0"/>
              <a:t>Future is a choice</a:t>
            </a:r>
          </a:p>
          <a:p>
            <a:r>
              <a:rPr lang="en-US" dirty="0"/>
              <a:t>It will be up to all of us</a:t>
            </a:r>
          </a:p>
          <a:p>
            <a:r>
              <a:rPr lang="en-US" dirty="0"/>
              <a:t>To imagine a better future of work – BELIEVE that it’s possible.</a:t>
            </a:r>
          </a:p>
          <a:p>
            <a:r>
              <a:rPr lang="en-US" dirty="0"/>
              <a:t>And use our suffering, learn from our insight, draw on our will and take action. Take the next best step – </a:t>
            </a:r>
            <a:r>
              <a:rPr lang="en-US" dirty="0" err="1"/>
              <a:t>indiv</a:t>
            </a:r>
            <a:r>
              <a:rPr lang="en-US" dirty="0"/>
              <a:t>. Org. policy</a:t>
            </a:r>
          </a:p>
          <a:p>
            <a:r>
              <a:rPr lang="en-US" dirty="0"/>
              <a:t>Change is never linear</a:t>
            </a:r>
          </a:p>
          <a:p>
            <a:r>
              <a:rPr lang="en-US" dirty="0"/>
              <a:t>Can be surprising.</a:t>
            </a:r>
          </a:p>
          <a:p>
            <a:r>
              <a:rPr lang="en-US" dirty="0"/>
              <a:t>But with strength and hope – and persistence - </a:t>
            </a:r>
          </a:p>
          <a:p>
            <a:r>
              <a:rPr lang="en-US" dirty="0"/>
              <a:t>We can all get to</a:t>
            </a:r>
          </a:p>
        </p:txBody>
      </p:sp>
      <p:sp>
        <p:nvSpPr>
          <p:cNvPr id="4" name="Slide Number Placeholder 3"/>
          <p:cNvSpPr>
            <a:spLocks noGrp="1"/>
          </p:cNvSpPr>
          <p:nvPr>
            <p:ph type="sldNum" sz="quarter" idx="5"/>
          </p:nvPr>
        </p:nvSpPr>
        <p:spPr/>
        <p:txBody>
          <a:bodyPr/>
          <a:lstStyle/>
          <a:p>
            <a:fld id="{D6E1D7B0-F86E-604C-9982-154DFE1B8E19}" type="slidenum">
              <a:rPr lang="en-US" smtClean="0"/>
              <a:t>4</a:t>
            </a:fld>
            <a:endParaRPr lang="en-US"/>
          </a:p>
        </p:txBody>
      </p:sp>
    </p:spTree>
    <p:extLst>
      <p:ext uri="{BB962C8B-B14F-4D97-AF65-F5344CB8AC3E}">
        <p14:creationId xmlns:p14="http://schemas.microsoft.com/office/powerpoint/2010/main" val="4207990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A28A6A-FD8A-0B41-9530-57BBAF83797A}" type="slidenum">
              <a:rPr lang="en-US" smtClean="0"/>
              <a:t>35</a:t>
            </a:fld>
            <a:endParaRPr lang="en-US"/>
          </a:p>
        </p:txBody>
      </p:sp>
    </p:spTree>
    <p:extLst>
      <p:ext uri="{BB962C8B-B14F-4D97-AF65-F5344CB8AC3E}">
        <p14:creationId xmlns:p14="http://schemas.microsoft.com/office/powerpoint/2010/main" val="250488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5</a:t>
            </a:fld>
            <a:endParaRPr lang="en-US"/>
          </a:p>
        </p:txBody>
      </p:sp>
    </p:spTree>
    <p:extLst>
      <p:ext uri="{BB962C8B-B14F-4D97-AF65-F5344CB8AC3E}">
        <p14:creationId xmlns:p14="http://schemas.microsoft.com/office/powerpoint/2010/main" val="38775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here’s where I found myself one night …</a:t>
            </a:r>
          </a:p>
          <a:p>
            <a:r>
              <a:rPr lang="en-US" dirty="0"/>
              <a:t>Cardiologist’s office. Acute stress</a:t>
            </a:r>
          </a:p>
          <a:p>
            <a:r>
              <a:rPr lang="en-US" dirty="0"/>
              <a:t>1973 psychoanalyst Allen </a:t>
            </a:r>
            <a:r>
              <a:rPr lang="en-US" dirty="0" err="1"/>
              <a:t>Wheelis</a:t>
            </a:r>
            <a:r>
              <a:rPr lang="en-US" dirty="0"/>
              <a:t> published a small book, How People Change</a:t>
            </a:r>
          </a:p>
          <a:p>
            <a:r>
              <a:rPr lang="en-US" dirty="0"/>
              <a:t>Outlined 5 steps of transformation</a:t>
            </a:r>
          </a:p>
          <a:p>
            <a:endParaRPr lang="en-US" dirty="0"/>
          </a:p>
          <a:p>
            <a:endParaRPr lang="en-US" dirty="0"/>
          </a:p>
          <a:p>
            <a:r>
              <a:rPr lang="en-US" dirty="0"/>
              <a:t>https://</a:t>
            </a:r>
            <a:r>
              <a:rPr lang="en-US" dirty="0" err="1"/>
              <a:t>www.themarginalian.org</a:t>
            </a:r>
            <a:r>
              <a:rPr lang="en-US" dirty="0"/>
              <a:t>/2023/07/04/</a:t>
            </a:r>
            <a:r>
              <a:rPr lang="en-US" dirty="0" err="1"/>
              <a:t>allen</a:t>
            </a:r>
            <a:r>
              <a:rPr lang="en-US" dirty="0"/>
              <a:t>-</a:t>
            </a:r>
            <a:r>
              <a:rPr lang="en-US" dirty="0" err="1"/>
              <a:t>wheelis</a:t>
            </a:r>
            <a:r>
              <a:rPr lang="en-US" dirty="0"/>
              <a:t>-how-people-change/</a:t>
            </a:r>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6</a:t>
            </a:fld>
            <a:endParaRPr lang="en-US"/>
          </a:p>
        </p:txBody>
      </p:sp>
    </p:spTree>
    <p:extLst>
      <p:ext uri="{BB962C8B-B14F-4D97-AF65-F5344CB8AC3E}">
        <p14:creationId xmlns:p14="http://schemas.microsoft.com/office/powerpoint/2010/main" val="280646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Technology isn’t creating this, it’s exacerbating existing underlying social problems,” said </a:t>
            </a:r>
            <a:r>
              <a:rPr lang="en-US" sz="1200" kern="1200" dirty="0" err="1">
                <a:solidFill>
                  <a:schemeClr val="tx1"/>
                </a:solidFill>
                <a:effectLst/>
                <a:latin typeface="+mn-lt"/>
                <a:ea typeface="+mn-ea"/>
                <a:cs typeface="+mn-cs"/>
              </a:rPr>
              <a:t>Aiha</a:t>
            </a:r>
            <a:r>
              <a:rPr lang="en-US" sz="1200" kern="1200" dirty="0">
                <a:solidFill>
                  <a:schemeClr val="tx1"/>
                </a:solidFill>
                <a:effectLst/>
                <a:latin typeface="+mn-lt"/>
                <a:ea typeface="+mn-ea"/>
                <a:cs typeface="+mn-cs"/>
              </a:rPr>
              <a:t> Nguyen, who heads the Labor Futures Initiative at Data and Society Research Institute and recently chaired a panel at a labor conference entitled “When Your Boss is an Algorithm.” “Unpredictable schedules are another form of precarity of work, which we’ve been seeing for awhile.”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what many employers like Target and other big box retailers, grocery stores and fast food restaurant chains have been inputting into their complicated scheduling algorithms that have sprung up in recent years has been driven by one goal: increasing efficiency to increase profits. In a capitalist economy, that’s hardly surprising. The idea sounds laudable, even. Especially in an era dubbed “retail apocalypse” when brick and mortar stores are under increasing pressure from online retail and many, like Forever2, Payless, </a:t>
            </a:r>
            <a:r>
              <a:rPr lang="en-US" sz="1200" kern="1200" dirty="0" err="1">
                <a:solidFill>
                  <a:schemeClr val="tx1"/>
                </a:solidFill>
                <a:effectLst/>
                <a:latin typeface="+mn-lt"/>
                <a:ea typeface="+mn-ea"/>
                <a:cs typeface="+mn-cs"/>
              </a:rPr>
              <a:t>ToysRUs</a:t>
            </a:r>
            <a:r>
              <a:rPr lang="en-US" sz="1200" kern="1200" dirty="0">
                <a:solidFill>
                  <a:schemeClr val="tx1"/>
                </a:solidFill>
                <a:effectLst/>
                <a:latin typeface="+mn-lt"/>
                <a:ea typeface="+mn-ea"/>
                <a:cs typeface="+mn-cs"/>
              </a:rPr>
              <a:t> and Sears, are declaring bankruptcy. It sounds like a brilliant plan to use Big Data to better track customer demand, then come up with a smart software algorithm to figure out how many workers you need and when to most efficiently deploy them. The cost of labor is the single largest controllable expense for retailers. So it’s the first place they looked to cut.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Big Data rules. In addition to complex and fine-grained analyses of previous years’ sales patterns, by the month, day, and hour, some stores have begun to use sensors and video cameras to track foot traffic, shopper movements and their “dwell time” in front of certain products. Some scheduling software programs track weather patterns, local and regional events like football games and concerts, as well as Twitter traffic to make real time adjustments to their demand projections. More rain predicted; more customers likely to dash indoors to buy stuff. More last-minute calls to workers to come in. Or, when the rain doesn’t bring in the expected rush, more workers called in at the last minute to send home, often without pay.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while the algorithms have perhaps become increasingly sophisticated tracking unpredictable and fluctuating customer demand (more on that later), what they haven’t been programmed to do is treat human beings as anything other than interchangeable puzzle pieces. As a result, algorithmic scheduling has wreaked nothing short of utter havoc in the lives, health, financial stability and future prospects of millions of retail workers – one out of every 10 workers in the United States – trapping many of them and their families in a never-ending cycle of precarious and unpredictable low-wage work.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tech side, “algorithmic management,” as it’s called, got its start during World War II, when, as Cathy O’Neill writes in Weapons of Math Destruction, U.S. and British mathematicians began using applied mathematics for “operations research,” to track how much Allied resources were spent compared to enemy resources destroyed. After the war, companies began applying operations research to a vast number of business functions, from setting flight and train schedules and assigning work crews to them to urban design and managing supply chains.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1960s, when Toyota pioneered a highly efficient “Just in Time” manufacturing system – ordering parts as needed rather than storing them in massive warehouses - the idea quickly spread to businesses around the globe. Scheduling software for hourly workers is merely an extension of that same efficiency mindset, O’Neill writes. Except instead of car parts being ordered on demand, it’s people. And the algorithm treats them as if they were both interchangeable puzzle pieces.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Under threat of expanding e-commerce, brick and mortar retailers began using technology to collect data on customers to track their demand. Some, in addition to video cameras and sensors, use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hotspots to connect to customer phones to track their in store movements. Some, including Saks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Ave stores in Canada, have used </a:t>
            </a:r>
            <a:r>
              <a:rPr lang="en-US" sz="1200" u="sng" kern="1200" dirty="0">
                <a:solidFill>
                  <a:schemeClr val="tx1"/>
                </a:solidFill>
                <a:effectLst/>
                <a:latin typeface="+mn-lt"/>
                <a:ea typeface="+mn-ea"/>
                <a:cs typeface="+mn-cs"/>
                <a:hlinkClick r:id="rId3"/>
              </a:rPr>
              <a:t>facial recognition software</a:t>
            </a:r>
            <a:r>
              <a:rPr lang="en-US" sz="1200" kern="1200" dirty="0">
                <a:solidFill>
                  <a:schemeClr val="tx1"/>
                </a:solidFill>
                <a:effectLst/>
                <a:latin typeface="+mn-lt"/>
                <a:ea typeface="+mn-ea"/>
                <a:cs typeface="+mn-cs"/>
              </a:rPr>
              <a:t> to gauge demographic information as well as shopper mood - even adjusting the store’s music selection to entice customers to buy.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Soon, smart software could forecast customer demand in 15-minute increments. And smart software companies like Kronos, </a:t>
            </a:r>
            <a:r>
              <a:rPr lang="en-US" sz="1200" kern="1200" dirty="0" err="1">
                <a:solidFill>
                  <a:schemeClr val="tx1"/>
                </a:solidFill>
                <a:effectLst/>
                <a:latin typeface="+mn-lt"/>
                <a:ea typeface="+mn-ea"/>
                <a:cs typeface="+mn-cs"/>
              </a:rPr>
              <a:t>Shiftboard</a:t>
            </a:r>
            <a:r>
              <a:rPr lang="en-US" sz="1200" kern="1200" dirty="0">
                <a:solidFill>
                  <a:schemeClr val="tx1"/>
                </a:solidFill>
                <a:effectLst/>
                <a:latin typeface="+mn-lt"/>
                <a:ea typeface="+mn-ea"/>
                <a:cs typeface="+mn-cs"/>
              </a:rPr>
              <a:t>, Workplace and others began selling software that could do the same for workers – use algorithms to schedule their time in 15-minute chunks to better match demand and, in the name of efficiency, slash labor costs. And, in the last five years, industry leaders told me, the more the big companies invested, the cheaper and more widely available to a variety of businesses the scheduling software became.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Charles DeWitt, former vice president for business development at Kronos, “it’s like magic,” he told the New York Times. To Cornell professor of Information Science Karen Levy, it’s “refractive surveillance,” or technology designed to collect data about one party’s behavior that winds up being used as a management tool to control another’s, often with unintended harm.</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E73B37A-6C65-4A8C-95DF-7F97BF0F57B0}" type="slidenum">
              <a:rPr lang="en-US" smtClean="0"/>
              <a:t>7</a:t>
            </a:fld>
            <a:endParaRPr lang="en-US"/>
          </a:p>
        </p:txBody>
      </p:sp>
    </p:spTree>
    <p:extLst>
      <p:ext uri="{BB962C8B-B14F-4D97-AF65-F5344CB8AC3E}">
        <p14:creationId xmlns:p14="http://schemas.microsoft.com/office/powerpoint/2010/main" val="109360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Heavy demands at work and home</a:t>
            </a:r>
          </a:p>
          <a:p>
            <a:r>
              <a:rPr lang="en-US" dirty="0"/>
              <a:t>Children, though older, now I was also helping my mother navigate the bitter waters of preparing for the end of her life</a:t>
            </a:r>
          </a:p>
        </p:txBody>
      </p:sp>
      <p:sp>
        <p:nvSpPr>
          <p:cNvPr id="4" name="Slide Number Placeholder 3"/>
          <p:cNvSpPr>
            <a:spLocks noGrp="1"/>
          </p:cNvSpPr>
          <p:nvPr>
            <p:ph type="sldNum" sz="quarter" idx="5"/>
          </p:nvPr>
        </p:nvSpPr>
        <p:spPr/>
        <p:txBody>
          <a:bodyPr/>
          <a:lstStyle/>
          <a:p>
            <a:fld id="{D6E1D7B0-F86E-604C-9982-154DFE1B8E19}" type="slidenum">
              <a:rPr lang="en-US" smtClean="0"/>
              <a:t>8</a:t>
            </a:fld>
            <a:endParaRPr lang="en-US"/>
          </a:p>
        </p:txBody>
      </p:sp>
    </p:spTree>
    <p:extLst>
      <p:ext uri="{BB962C8B-B14F-4D97-AF65-F5344CB8AC3E}">
        <p14:creationId xmlns:p14="http://schemas.microsoft.com/office/powerpoint/2010/main" val="173570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becoming greedier, Claudia Goldin</a:t>
            </a:r>
          </a:p>
          <a:p>
            <a:r>
              <a:rPr lang="en-US" dirty="0"/>
              <a:t>Alison Wyn and her colleagues at Stanford came up with the term</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combination of different work roles is what drove a lot of tension. For some people, it was even more stressful than work-life conflict,” says Alison Wynn, study author and postdoctoral fellow. “In order to be a really good physician, that takes all of you. To be a really good researcher, or to be a really good teacher and mentor, that takes all of you. And it’s really difficult to divide yourself between all those different roles.” </a:t>
            </a:r>
          </a:p>
          <a:p>
            <a:endParaRPr lang="en-US" dirty="0"/>
          </a:p>
          <a:p>
            <a:r>
              <a:rPr lang="en-US" dirty="0"/>
              <a:t>Layoffs – expecting fewer and fewer workers to do more and more </a:t>
            </a:r>
          </a:p>
          <a:p>
            <a:endParaRPr lang="en-US" dirty="0"/>
          </a:p>
          <a:p>
            <a:r>
              <a:rPr lang="en-US" dirty="0"/>
              <a:t>https://</a:t>
            </a:r>
            <a:r>
              <a:rPr lang="en-US" dirty="0" err="1"/>
              <a:t>www.ft.com</a:t>
            </a:r>
            <a:r>
              <a:rPr lang="en-US" dirty="0"/>
              <a:t>/content/68499e9a-60f1-11e9-9300-0becfc937c37</a:t>
            </a:r>
          </a:p>
          <a:p>
            <a:endParaRPr lang="en-US" dirty="0"/>
          </a:p>
          <a:p>
            <a:endParaRPr lang="en-US" dirty="0"/>
          </a:p>
          <a:p>
            <a:endParaRPr lang="en-US" dirty="0"/>
          </a:p>
          <a:p>
            <a:endParaRPr lang="en-US" dirty="0"/>
          </a:p>
          <a:p>
            <a:endParaRPr lang="en-US" dirty="0"/>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9</a:t>
            </a:fld>
            <a:endParaRPr lang="en-US"/>
          </a:p>
        </p:txBody>
      </p:sp>
    </p:spTree>
    <p:extLst>
      <p:ext uri="{BB962C8B-B14F-4D97-AF65-F5344CB8AC3E}">
        <p14:creationId xmlns:p14="http://schemas.microsoft.com/office/powerpoint/2010/main" val="191976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IWPR Report – Parity w/ white men:</a:t>
            </a:r>
          </a:p>
          <a:p>
            <a:r>
              <a:rPr lang="en-US" dirty="0"/>
              <a:t>Asian Women – 2025</a:t>
            </a:r>
          </a:p>
          <a:p>
            <a:r>
              <a:rPr lang="en-US" dirty="0"/>
              <a:t>White women – 2055</a:t>
            </a:r>
          </a:p>
          <a:p>
            <a:r>
              <a:rPr lang="en-US" dirty="0"/>
              <a:t>All women/ All Men – 2059</a:t>
            </a:r>
          </a:p>
          <a:p>
            <a:r>
              <a:rPr lang="en-US" dirty="0"/>
              <a:t>Black women – 2133</a:t>
            </a:r>
          </a:p>
          <a:p>
            <a:r>
              <a:rPr lang="en-US" dirty="0"/>
              <a:t>Hispanic women – 2220</a:t>
            </a:r>
          </a:p>
          <a:p>
            <a:endParaRPr lang="en-US" dirty="0"/>
          </a:p>
          <a:p>
            <a:r>
              <a:rPr lang="en-US" dirty="0"/>
              <a:t>https://</a:t>
            </a:r>
            <a:r>
              <a:rPr lang="en-US" dirty="0" err="1"/>
              <a:t>www.nytimes.com</a:t>
            </a:r>
            <a:r>
              <a:rPr lang="en-US" dirty="0"/>
              <a:t>/2016/03/20/upshot/as-women-take-over-a-male-dominated-field-the-pay-</a:t>
            </a:r>
            <a:r>
              <a:rPr lang="en-US" dirty="0" err="1"/>
              <a:t>drops.html</a:t>
            </a:r>
            <a:endParaRPr lang="en-US" dirty="0"/>
          </a:p>
          <a:p>
            <a:endParaRPr lang="en-US" dirty="0"/>
          </a:p>
          <a:p>
            <a:r>
              <a:rPr lang="en-US" sz="1200" b="1" i="0" kern="1200" dirty="0">
                <a:solidFill>
                  <a:schemeClr val="tx1"/>
                </a:solidFill>
                <a:effectLst/>
                <a:latin typeface="+mn-lt"/>
                <a:ea typeface="+mn-ea"/>
                <a:cs typeface="+mn-cs"/>
              </a:rPr>
              <a:t>Still, even when women join men in the same fields, the pay gap remains. Men and women are paid differently not just when they do different jobs but also when they do the same work. Research by Claudia Goldin, a Harvard economist, has found that a pay gap persists within occupations. Female physicians, for instance, </a:t>
            </a:r>
            <a:r>
              <a:rPr lang="en-US" sz="1200" b="1" i="0" u="sng" kern="1200" dirty="0">
                <a:solidFill>
                  <a:schemeClr val="tx1"/>
                </a:solidFill>
                <a:effectLst/>
                <a:latin typeface="+mn-lt"/>
                <a:ea typeface="+mn-ea"/>
                <a:cs typeface="+mn-cs"/>
                <a:hlinkClick r:id="rId3"/>
              </a:rPr>
              <a:t>earn 71 percent</a:t>
            </a:r>
            <a:r>
              <a:rPr lang="en-US" sz="1200" b="1" i="0" kern="1200" dirty="0">
                <a:solidFill>
                  <a:schemeClr val="tx1"/>
                </a:solidFill>
                <a:effectLst/>
                <a:latin typeface="+mn-lt"/>
                <a:ea typeface="+mn-ea"/>
                <a:cs typeface="+mn-cs"/>
              </a:rPr>
              <a:t> of what male physicians earn, and lawyers earn 82 percent.</a:t>
            </a:r>
            <a:endParaRPr lang="en-US" b="1" dirty="0"/>
          </a:p>
          <a:p>
            <a:endParaRPr lang="en-US" dirty="0"/>
          </a:p>
          <a:p>
            <a:endParaRPr lang="en-US" dirty="0"/>
          </a:p>
          <a:p>
            <a:pPr fontAlgn="base"/>
            <a:r>
              <a:rPr lang="en-US" sz="1200" b="0" i="0" kern="1200" dirty="0">
                <a:solidFill>
                  <a:schemeClr val="tx1"/>
                </a:solidFill>
                <a:effectLst/>
                <a:latin typeface="+mn-lt"/>
                <a:ea typeface="+mn-ea"/>
                <a:cs typeface="+mn-cs"/>
              </a:rPr>
              <a:t>After sifting through the data, Ms. </a:t>
            </a:r>
            <a:r>
              <a:rPr lang="en-US" sz="1200" b="0" i="0" kern="1200" dirty="0" err="1">
                <a:solidFill>
                  <a:schemeClr val="tx1"/>
                </a:solidFill>
                <a:effectLst/>
                <a:latin typeface="+mn-lt"/>
                <a:ea typeface="+mn-ea"/>
                <a:cs typeface="+mn-cs"/>
              </a:rPr>
              <a:t>Blau</a:t>
            </a:r>
            <a:r>
              <a:rPr lang="en-US" sz="1200" b="0" i="0" kern="1200" dirty="0">
                <a:solidFill>
                  <a:schemeClr val="tx1"/>
                </a:solidFill>
                <a:effectLst/>
                <a:latin typeface="+mn-lt"/>
                <a:ea typeface="+mn-ea"/>
                <a:cs typeface="+mn-cs"/>
              </a:rPr>
              <a:t> and Mr. Kahn concluded that pure discrimination may account for 38 percent of the gender pay gap. Discrimination could also indirectly cause an even larger portion of the pay gap, they said, for instance, by discouraging women from pursuing high-paying, male-dominated careers in the first place.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“Some of it undoubtedly does represent the preferences of women, either for particular job types or some flexibility, but there could be barriers to entry for women and these could be very subtle,” Ms. </a:t>
            </a:r>
            <a:r>
              <a:rPr lang="en-US" sz="1200" b="0" i="0" kern="1200" dirty="0" err="1">
                <a:solidFill>
                  <a:schemeClr val="tx1"/>
                </a:solidFill>
                <a:effectLst/>
                <a:latin typeface="+mn-lt"/>
                <a:ea typeface="+mn-ea"/>
                <a:cs typeface="+mn-cs"/>
              </a:rPr>
              <a:t>Blau</a:t>
            </a:r>
            <a:r>
              <a:rPr lang="en-US" sz="1200" b="0" i="0" kern="1200" dirty="0">
                <a:solidFill>
                  <a:schemeClr val="tx1"/>
                </a:solidFill>
                <a:effectLst/>
                <a:latin typeface="+mn-lt"/>
                <a:ea typeface="+mn-ea"/>
                <a:cs typeface="+mn-cs"/>
              </a:rPr>
              <a:t> said. “It could be because the very culture and male dominance of the occupation acts as a deterrent.”</a:t>
            </a:r>
          </a:p>
          <a:p>
            <a:endParaRPr lang="en-US" dirty="0"/>
          </a:p>
          <a:p>
            <a:endParaRPr lang="en-US" dirty="0"/>
          </a:p>
          <a:p>
            <a:r>
              <a:rPr lang="en-US" sz="1200" b="0" i="0" kern="1200" dirty="0">
                <a:solidFill>
                  <a:schemeClr val="tx1"/>
                </a:solidFill>
                <a:effectLst/>
                <a:latin typeface="+mn-lt"/>
                <a:ea typeface="+mn-ea"/>
                <a:cs typeface="+mn-cs"/>
              </a:rPr>
              <a:t>A new study from researchers at Cornell University found that the difference between the occupations and industries in which men and women work has recently become the single largest cause of the gender pay gap, accounting for more than half of it. In fact, another study shows, when women enter fields in greater numbers, pay declines — for the very same jobs that more men were doing before.</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Consider the discrepancies in jobs requiring similar education and responsibility, or similar skills, but divided by gender. The median earnings of information technology managers (mostly men) are 27 percent higher than human resources managers (mostly women), </a:t>
            </a:r>
            <a:r>
              <a:rPr lang="en-US" sz="1200" b="0" i="0" u="sng" kern="1200" dirty="0">
                <a:solidFill>
                  <a:schemeClr val="tx1"/>
                </a:solidFill>
                <a:effectLst/>
                <a:latin typeface="+mn-lt"/>
                <a:ea typeface="+mn-ea"/>
                <a:cs typeface="+mn-cs"/>
                <a:hlinkClick r:id="rId4"/>
              </a:rPr>
              <a:t>according to</a:t>
            </a:r>
            <a:r>
              <a:rPr lang="en-US" sz="1200" b="0" i="0" kern="1200" dirty="0">
                <a:solidFill>
                  <a:schemeClr val="tx1"/>
                </a:solidFill>
                <a:effectLst/>
                <a:latin typeface="+mn-lt"/>
                <a:ea typeface="+mn-ea"/>
                <a:cs typeface="+mn-cs"/>
              </a:rPr>
              <a:t> Bureau of Labor Statistics data. At the other end of the wage spectrum, janitors (usually men) earn 22 percent more than maids and housecleaners (usually women).</a:t>
            </a:r>
          </a:p>
          <a:p>
            <a:pPr fontAlgn="base"/>
            <a:r>
              <a:rPr lang="en-US" sz="1200" b="0" i="0" kern="1200" dirty="0">
                <a:solidFill>
                  <a:schemeClr val="tx1"/>
                </a:solidFill>
                <a:effectLst/>
                <a:latin typeface="+mn-lt"/>
                <a:ea typeface="+mn-ea"/>
                <a:cs typeface="+mn-cs"/>
              </a:rPr>
              <a:t>Once women start doing a job, “It just doesn’t look like it’s as important to the bottom line or requires as much skill,” said </a:t>
            </a:r>
            <a:r>
              <a:rPr lang="en-US" sz="1200" b="0" i="0" u="sng" kern="1200" dirty="0">
                <a:solidFill>
                  <a:schemeClr val="tx1"/>
                </a:solidFill>
                <a:effectLst/>
                <a:latin typeface="+mn-lt"/>
                <a:ea typeface="+mn-ea"/>
                <a:cs typeface="+mn-cs"/>
                <a:hlinkClick r:id="rId5"/>
              </a:rPr>
              <a:t>Paula England</a:t>
            </a:r>
            <a:r>
              <a:rPr lang="en-US" sz="1200" b="0" i="0" kern="1200" dirty="0">
                <a:solidFill>
                  <a:schemeClr val="tx1"/>
                </a:solidFill>
                <a:effectLst/>
                <a:latin typeface="+mn-lt"/>
                <a:ea typeface="+mn-ea"/>
                <a:cs typeface="+mn-cs"/>
              </a:rPr>
              <a:t>, a sociology professor at New York University. “Gender bias sneaks into those decisions.”</a:t>
            </a:r>
          </a:p>
          <a:p>
            <a:endParaRPr lang="en-US" dirty="0"/>
          </a:p>
          <a:p>
            <a:pPr fontAlgn="base"/>
            <a:r>
              <a:rPr lang="en-US" sz="1200" b="0" i="0" kern="1200" dirty="0">
                <a:solidFill>
                  <a:schemeClr val="tx1"/>
                </a:solidFill>
                <a:effectLst/>
                <a:latin typeface="+mn-lt"/>
                <a:ea typeface="+mn-ea"/>
                <a:cs typeface="+mn-cs"/>
              </a:rPr>
              <a:t>And there was substantial evidence that employers placed a lower value on work done by women. “It’s not that women are always picking lesser things in terms of skill and importance,” Ms. England said. “It’s just that the employers are deciding to pay it less.”</a:t>
            </a:r>
          </a:p>
          <a:p>
            <a:pPr fontAlgn="base"/>
            <a:r>
              <a:rPr lang="en-US" sz="1200" b="0" i="0" kern="1200" dirty="0">
                <a:solidFill>
                  <a:schemeClr val="tx1"/>
                </a:solidFill>
                <a:effectLst/>
                <a:latin typeface="+mn-lt"/>
                <a:ea typeface="+mn-ea"/>
                <a:cs typeface="+mn-cs"/>
              </a:rPr>
              <a:t>A striking example is to be found in the field of recreation — working in parks or leading camps — which went from predominantly male to female from 1950 to 2000. Median hourly wages in this field declined 57 percentage points, accounting for the change in the value of the dollar, according to a complex formula used by Professor </a:t>
            </a:r>
            <a:r>
              <a:rPr lang="en-US" sz="1200" b="0" i="0" kern="1200" dirty="0" err="1">
                <a:solidFill>
                  <a:schemeClr val="tx1"/>
                </a:solidFill>
                <a:effectLst/>
                <a:latin typeface="+mn-lt"/>
                <a:ea typeface="+mn-ea"/>
                <a:cs typeface="+mn-cs"/>
              </a:rPr>
              <a:t>Levanon</a:t>
            </a:r>
            <a:r>
              <a:rPr lang="en-US" sz="1200" b="0" i="0" kern="1200" dirty="0">
                <a:solidFill>
                  <a:schemeClr val="tx1"/>
                </a:solidFill>
                <a:effectLst/>
                <a:latin typeface="+mn-lt"/>
                <a:ea typeface="+mn-ea"/>
                <a:cs typeface="+mn-cs"/>
              </a:rPr>
              <a:t>. The job of ticket agent also went from mainly male to female during this period, and wages dropped 43 percentage points.</a:t>
            </a:r>
          </a:p>
          <a:p>
            <a:endParaRPr lang="en-US" dirty="0"/>
          </a:p>
          <a:p>
            <a:endParaRPr lang="en-US" dirty="0"/>
          </a:p>
          <a:p>
            <a:r>
              <a:rPr lang="en-US" sz="1200" b="0" i="0" kern="1200" dirty="0">
                <a:solidFill>
                  <a:schemeClr val="tx1"/>
                </a:solidFill>
                <a:effectLst/>
                <a:latin typeface="+mn-lt"/>
                <a:ea typeface="+mn-ea"/>
                <a:cs typeface="+mn-cs"/>
              </a:rPr>
              <a:t>While the pay gap has been closing, it remains wide</a:t>
            </a:r>
            <a:r>
              <a:rPr lang="en-US" sz="1200" b="1" i="0" kern="1200" dirty="0">
                <a:solidFill>
                  <a:schemeClr val="tx1"/>
                </a:solidFill>
                <a:effectLst/>
                <a:latin typeface="+mn-lt"/>
                <a:ea typeface="+mn-ea"/>
                <a:cs typeface="+mn-cs"/>
              </a:rPr>
              <a:t>. Over all, in fields where men are the majority, the median pay is $962 a week — 21 percent higher than in occupations with a majority of women</a:t>
            </a:r>
            <a:r>
              <a:rPr lang="en-US" sz="1200" b="0" i="0" kern="1200" dirty="0">
                <a:solidFill>
                  <a:schemeClr val="tx1"/>
                </a:solidFill>
                <a:effectLst/>
                <a:latin typeface="+mn-lt"/>
                <a:ea typeface="+mn-ea"/>
                <a:cs typeface="+mn-cs"/>
              </a:rPr>
              <a:t>, according to another new study, </a:t>
            </a:r>
            <a:r>
              <a:rPr lang="en-US" sz="1200" b="0" i="0" u="sng" kern="1200" dirty="0">
                <a:solidFill>
                  <a:schemeClr val="tx1"/>
                </a:solidFill>
                <a:effectLst/>
                <a:latin typeface="+mn-lt"/>
                <a:ea typeface="+mn-ea"/>
                <a:cs typeface="+mn-cs"/>
                <a:hlinkClick r:id="rId6"/>
              </a:rPr>
              <a:t>published Friday</a:t>
            </a:r>
            <a:r>
              <a:rPr lang="en-US" sz="1200" b="0" i="0" kern="1200" dirty="0">
                <a:solidFill>
                  <a:schemeClr val="tx1"/>
                </a:solidFill>
                <a:effectLst/>
                <a:latin typeface="+mn-lt"/>
                <a:ea typeface="+mn-ea"/>
                <a:cs typeface="+mn-cs"/>
              </a:rPr>
              <a:t> by </a:t>
            </a:r>
            <a:r>
              <a:rPr lang="en-US" sz="1200" b="0" i="0" u="sng" kern="1200" dirty="0">
                <a:solidFill>
                  <a:schemeClr val="tx1"/>
                </a:solidFill>
                <a:effectLst/>
                <a:latin typeface="+mn-lt"/>
                <a:ea typeface="+mn-ea"/>
                <a:cs typeface="+mn-cs"/>
                <a:hlinkClick r:id="rId7"/>
              </a:rPr>
              <a:t>Third Way</a:t>
            </a:r>
            <a:r>
              <a:rPr lang="en-US" sz="1200" b="0" i="0" kern="1200" dirty="0">
                <a:solidFill>
                  <a:schemeClr val="tx1"/>
                </a:solidFill>
                <a:effectLst/>
                <a:latin typeface="+mn-lt"/>
                <a:ea typeface="+mn-ea"/>
                <a:cs typeface="+mn-cs"/>
              </a:rPr>
              <a:t>, a research group that aims to advance centrist policy ideas.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E1D7B0-F86E-604C-9982-154DFE1B8E19}" type="slidenum">
              <a:rPr lang="en-US" smtClean="0"/>
              <a:t>10</a:t>
            </a:fld>
            <a:endParaRPr lang="en-US"/>
          </a:p>
        </p:txBody>
      </p:sp>
    </p:spTree>
    <p:extLst>
      <p:ext uri="{BB962C8B-B14F-4D97-AF65-F5344CB8AC3E}">
        <p14:creationId xmlns:p14="http://schemas.microsoft.com/office/powerpoint/2010/main" val="134793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285454-AF50-9B44-8924-8DA1EB7A8E9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85454-AF50-9B44-8924-8DA1EB7A8E9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85454-AF50-9B44-8924-8DA1EB7A8E9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285454-AF50-9B44-8924-8DA1EB7A8E9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285454-AF50-9B44-8924-8DA1EB7A8E9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285454-AF50-9B44-8924-8DA1EB7A8E99}"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285454-AF50-9B44-8924-8DA1EB7A8E99}" type="datetimeFigureOut">
              <a:rPr lang="en-US" smtClean="0"/>
              <a:t>5/12/26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285454-AF50-9B44-8924-8DA1EB7A8E99}" type="datetimeFigureOut">
              <a:rPr lang="en-US" smtClean="0"/>
              <a:t>5/12/26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285454-AF50-9B44-8924-8DA1EB7A8E99}" type="datetimeFigureOut">
              <a:rPr lang="en-US" smtClean="0"/>
              <a:t>5/12/26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85454-AF50-9B44-8924-8DA1EB7A8E99}"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85454-AF50-9B44-8924-8DA1EB7A8E99}"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614EC-988D-BB4D-9D30-B11FACD5713E}"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1285454-AF50-9B44-8924-8DA1EB7A8E99}" type="datetimeFigureOut">
              <a:rPr lang="en-US" smtClean="0"/>
              <a:t>5/12/26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DB614EC-988D-BB4D-9D30-B11FACD5713E}"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hyperlink" Target="https://www.dreamstime.com/stock-photos" TargetMode="External"/><Relationship Id="rId4" Type="http://schemas.openxmlformats.org/officeDocument/2006/relationships/hyperlink" Target="https://www.dreamstime.com/darkdante_info"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dreamstime.com/revensis_info"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www.dreamstime.com/photos-images/overworked.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dreamstime.com/photos-images/office-yoga.html" TargetMode="External"/><Relationship Id="rId4" Type="http://schemas.openxmlformats.org/officeDocument/2006/relationships/hyperlink" Target="https://www.dreamstime.com/ocusfocus_info"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www.dreamstime.com/albertshakirov_info"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hyperlink" Target="https://www.dreamstime.com/photos-images/parental-care.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newamerica.org/better-life-lab/"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4B228-80F1-284E-A9E3-C66AF66FAD32}"/>
              </a:ext>
            </a:extLst>
          </p:cNvPr>
          <p:cNvSpPr>
            <a:spLocks noGrp="1"/>
          </p:cNvSpPr>
          <p:nvPr>
            <p:ph type="ctrTitle"/>
          </p:nvPr>
        </p:nvSpPr>
        <p:spPr>
          <a:xfrm>
            <a:off x="685800" y="1059753"/>
            <a:ext cx="7772400" cy="1102519"/>
          </a:xfrm>
        </p:spPr>
        <p:txBody>
          <a:bodyPr>
            <a:noAutofit/>
          </a:bodyPr>
          <a:lstStyle/>
          <a:p>
            <a:r>
              <a:rPr lang="en-US" sz="5400" b="1" dirty="0">
                <a:solidFill>
                  <a:srgbClr val="FFFF00"/>
                </a:solidFill>
                <a:latin typeface="Avenir Book" panose="02000503020000020003" pitchFamily="2" charset="0"/>
              </a:rPr>
              <a:t>Covering Workplace Mental Health  </a:t>
            </a:r>
          </a:p>
        </p:txBody>
      </p:sp>
      <p:sp>
        <p:nvSpPr>
          <p:cNvPr id="3" name="Subtitle 2">
            <a:extLst>
              <a:ext uri="{FF2B5EF4-FFF2-40B4-BE49-F238E27FC236}">
                <a16:creationId xmlns:a16="http://schemas.microsoft.com/office/drawing/2014/main" id="{CAC77978-8405-D949-87E9-593EC107DAB9}"/>
              </a:ext>
            </a:extLst>
          </p:cNvPr>
          <p:cNvSpPr>
            <a:spLocks noGrp="1"/>
          </p:cNvSpPr>
          <p:nvPr>
            <p:ph type="subTitle" idx="1"/>
          </p:nvPr>
        </p:nvSpPr>
        <p:spPr>
          <a:xfrm>
            <a:off x="950026" y="2981229"/>
            <a:ext cx="6822374" cy="1865708"/>
          </a:xfrm>
        </p:spPr>
        <p:txBody>
          <a:bodyPr>
            <a:normAutofit fontScale="55000" lnSpcReduction="20000"/>
          </a:bodyPr>
          <a:lstStyle/>
          <a:p>
            <a:endParaRPr lang="en-US" b="1" dirty="0">
              <a:solidFill>
                <a:srgbClr val="FFFF00"/>
              </a:solidFill>
              <a:latin typeface="Avenir Book" panose="02000503020000020003" pitchFamily="2" charset="0"/>
            </a:endParaRPr>
          </a:p>
          <a:p>
            <a:r>
              <a:rPr lang="en-US" sz="5800" b="1" dirty="0">
                <a:solidFill>
                  <a:srgbClr val="FFFF00"/>
                </a:solidFill>
                <a:latin typeface="Avenir Book" panose="02000503020000020003" pitchFamily="2" charset="0"/>
              </a:rPr>
              <a:t> </a:t>
            </a:r>
          </a:p>
          <a:p>
            <a:r>
              <a:rPr lang="en-US" sz="5800" b="1" dirty="0">
                <a:solidFill>
                  <a:srgbClr val="FFFF00"/>
                </a:solidFill>
                <a:latin typeface="Avenir Book" panose="02000503020000020003" pitchFamily="2" charset="0"/>
              </a:rPr>
              <a:t>When the Way We Work Is the Story</a:t>
            </a:r>
          </a:p>
          <a:p>
            <a:endParaRPr lang="en-US" sz="5800" b="1" dirty="0">
              <a:solidFill>
                <a:srgbClr val="FFFF00"/>
              </a:solidFill>
              <a:latin typeface="Avenir Book" panose="02000503020000020003" pitchFamily="2" charset="0"/>
            </a:endParaRPr>
          </a:p>
        </p:txBody>
      </p:sp>
    </p:spTree>
    <p:extLst>
      <p:ext uri="{BB962C8B-B14F-4D97-AF65-F5344CB8AC3E}">
        <p14:creationId xmlns:p14="http://schemas.microsoft.com/office/powerpoint/2010/main" val="296025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F9A8-1688-8940-9C69-C0047DA5C825}"/>
              </a:ext>
            </a:extLst>
          </p:cNvPr>
          <p:cNvSpPr>
            <a:spLocks noGrp="1"/>
          </p:cNvSpPr>
          <p:nvPr>
            <p:ph type="title"/>
          </p:nvPr>
        </p:nvSpPr>
        <p:spPr/>
        <p:txBody>
          <a:bodyPr/>
          <a:lstStyle/>
          <a:p>
            <a:r>
              <a:rPr lang="en-US" b="1" dirty="0">
                <a:solidFill>
                  <a:srgbClr val="FFFF00"/>
                </a:solidFill>
                <a:latin typeface="Avenir Book" panose="02000503020000020003" pitchFamily="2" charset="0"/>
              </a:rPr>
              <a:t>Gender and Race Wage Gap</a:t>
            </a:r>
          </a:p>
        </p:txBody>
      </p:sp>
      <p:pic>
        <p:nvPicPr>
          <p:cNvPr id="5" name="Content Placeholder 4" descr="Chart, line chart&#10;&#10;Description automatically generated">
            <a:extLst>
              <a:ext uri="{FF2B5EF4-FFF2-40B4-BE49-F238E27FC236}">
                <a16:creationId xmlns:a16="http://schemas.microsoft.com/office/drawing/2014/main" id="{B60054E2-1DA4-BA45-8F70-B87EB6E6598C}"/>
              </a:ext>
            </a:extLst>
          </p:cNvPr>
          <p:cNvPicPr>
            <a:picLocks noGrp="1" noChangeAspect="1"/>
          </p:cNvPicPr>
          <p:nvPr>
            <p:ph idx="1"/>
          </p:nvPr>
        </p:nvPicPr>
        <p:blipFill>
          <a:blip r:embed="rId3"/>
          <a:stretch>
            <a:fillRect/>
          </a:stretch>
        </p:blipFill>
        <p:spPr>
          <a:xfrm>
            <a:off x="1900426" y="1200150"/>
            <a:ext cx="5343147" cy="3394075"/>
          </a:xfrm>
        </p:spPr>
      </p:pic>
      <p:sp>
        <p:nvSpPr>
          <p:cNvPr id="6" name="TextBox 5">
            <a:extLst>
              <a:ext uri="{FF2B5EF4-FFF2-40B4-BE49-F238E27FC236}">
                <a16:creationId xmlns:a16="http://schemas.microsoft.com/office/drawing/2014/main" id="{F9296A32-0612-BE49-B03C-7F1F99F31E2B}"/>
              </a:ext>
            </a:extLst>
          </p:cNvPr>
          <p:cNvSpPr txBox="1"/>
          <p:nvPr/>
        </p:nvSpPr>
        <p:spPr>
          <a:xfrm>
            <a:off x="4075611" y="4720046"/>
            <a:ext cx="4824549" cy="369332"/>
          </a:xfrm>
          <a:prstGeom prst="rect">
            <a:avLst/>
          </a:prstGeom>
          <a:noFill/>
        </p:spPr>
        <p:txBody>
          <a:bodyPr wrap="square" rtlCol="0">
            <a:spAutoFit/>
          </a:bodyPr>
          <a:lstStyle/>
          <a:p>
            <a:r>
              <a:rPr lang="en-US" dirty="0">
                <a:latin typeface="Avenir Book" panose="02000503020000020003" pitchFamily="2" charset="0"/>
              </a:rPr>
              <a:t>Women’s Bureau - U.S. Department of Labor</a:t>
            </a:r>
          </a:p>
        </p:txBody>
      </p:sp>
    </p:spTree>
    <p:extLst>
      <p:ext uri="{BB962C8B-B14F-4D97-AF65-F5344CB8AC3E}">
        <p14:creationId xmlns:p14="http://schemas.microsoft.com/office/powerpoint/2010/main" val="360267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853D-D004-076F-1B36-2ADBE2D2F024}"/>
              </a:ext>
            </a:extLst>
          </p:cNvPr>
          <p:cNvSpPr>
            <a:spLocks noGrp="1"/>
          </p:cNvSpPr>
          <p:nvPr>
            <p:ph type="title"/>
          </p:nvPr>
        </p:nvSpPr>
        <p:spPr/>
        <p:txBody>
          <a:bodyPr>
            <a:normAutofit/>
          </a:bodyPr>
          <a:lstStyle/>
          <a:p>
            <a:r>
              <a:rPr lang="en-US" sz="4800" b="1" dirty="0">
                <a:solidFill>
                  <a:srgbClr val="FFFF00"/>
                </a:solidFill>
                <a:latin typeface="Avenir Book" panose="02000503020000020003" pitchFamily="2" charset="0"/>
              </a:rPr>
              <a:t>Burnout, Stress &amp; Overwhelm</a:t>
            </a:r>
          </a:p>
        </p:txBody>
      </p:sp>
      <p:pic>
        <p:nvPicPr>
          <p:cNvPr id="9" name="Content Placeholder 8" descr="A diagram with numbers and text&#10;&#10;Description automatically generated with medium confidence">
            <a:extLst>
              <a:ext uri="{FF2B5EF4-FFF2-40B4-BE49-F238E27FC236}">
                <a16:creationId xmlns:a16="http://schemas.microsoft.com/office/drawing/2014/main" id="{EECBA9A7-FFED-247E-23A8-BC4ECD6435CF}"/>
              </a:ext>
            </a:extLst>
          </p:cNvPr>
          <p:cNvPicPr>
            <a:picLocks noGrp="1" noChangeAspect="1"/>
          </p:cNvPicPr>
          <p:nvPr>
            <p:ph idx="1"/>
          </p:nvPr>
        </p:nvPicPr>
        <p:blipFill>
          <a:blip r:embed="rId3"/>
          <a:stretch>
            <a:fillRect/>
          </a:stretch>
        </p:blipFill>
        <p:spPr>
          <a:xfrm>
            <a:off x="457200" y="1344737"/>
            <a:ext cx="8229600" cy="3104901"/>
          </a:xfrm>
        </p:spPr>
      </p:pic>
      <p:sp>
        <p:nvSpPr>
          <p:cNvPr id="10" name="TextBox 9">
            <a:extLst>
              <a:ext uri="{FF2B5EF4-FFF2-40B4-BE49-F238E27FC236}">
                <a16:creationId xmlns:a16="http://schemas.microsoft.com/office/drawing/2014/main" id="{5F40F585-7ABC-C9FD-F0C5-A9919A205D32}"/>
              </a:ext>
            </a:extLst>
          </p:cNvPr>
          <p:cNvSpPr txBox="1"/>
          <p:nvPr/>
        </p:nvSpPr>
        <p:spPr>
          <a:xfrm>
            <a:off x="7022970" y="4647414"/>
            <a:ext cx="1545996" cy="377072"/>
          </a:xfrm>
          <a:prstGeom prst="rect">
            <a:avLst/>
          </a:prstGeom>
          <a:noFill/>
        </p:spPr>
        <p:txBody>
          <a:bodyPr wrap="square" rtlCol="0">
            <a:spAutoFit/>
          </a:bodyPr>
          <a:lstStyle/>
          <a:p>
            <a:r>
              <a:rPr lang="en-US" dirty="0">
                <a:latin typeface="Avenir Book" panose="02000503020000020003" pitchFamily="2" charset="0"/>
              </a:rPr>
              <a:t>Gallup, 2024</a:t>
            </a:r>
          </a:p>
        </p:txBody>
      </p:sp>
    </p:spTree>
    <p:extLst>
      <p:ext uri="{BB962C8B-B14F-4D97-AF65-F5344CB8AC3E}">
        <p14:creationId xmlns:p14="http://schemas.microsoft.com/office/powerpoint/2010/main" val="159522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97DD-81D7-7E2D-DBE6-426ACE6DED9F}"/>
              </a:ext>
            </a:extLst>
          </p:cNvPr>
          <p:cNvSpPr>
            <a:spLocks noGrp="1"/>
          </p:cNvSpPr>
          <p:nvPr>
            <p:ph type="title"/>
          </p:nvPr>
        </p:nvSpPr>
        <p:spPr/>
        <p:txBody>
          <a:bodyPr>
            <a:noAutofit/>
          </a:bodyPr>
          <a:lstStyle/>
          <a:p>
            <a:r>
              <a:rPr lang="en-US" sz="5400" b="1" dirty="0">
                <a:solidFill>
                  <a:srgbClr val="FFFF00"/>
                </a:solidFill>
                <a:latin typeface="Avenir Book" panose="02000503020000020003" pitchFamily="2" charset="0"/>
              </a:rPr>
              <a:t>Brave New World</a:t>
            </a:r>
          </a:p>
        </p:txBody>
      </p:sp>
      <p:pic>
        <p:nvPicPr>
          <p:cNvPr id="8" name="Content Placeholder 7" descr="A close-up of a virus&#10;&#10;Description automatically generated">
            <a:extLst>
              <a:ext uri="{FF2B5EF4-FFF2-40B4-BE49-F238E27FC236}">
                <a16:creationId xmlns:a16="http://schemas.microsoft.com/office/drawing/2014/main" id="{F544D1F1-2757-0FE2-91FA-32834008F048}"/>
              </a:ext>
            </a:extLst>
          </p:cNvPr>
          <p:cNvPicPr>
            <a:picLocks noGrp="1" noChangeAspect="1"/>
          </p:cNvPicPr>
          <p:nvPr>
            <p:ph sz="half" idx="1"/>
          </p:nvPr>
        </p:nvPicPr>
        <p:blipFill>
          <a:blip r:embed="rId2"/>
          <a:stretch>
            <a:fillRect/>
          </a:stretch>
        </p:blipFill>
        <p:spPr>
          <a:xfrm>
            <a:off x="251125" y="1646639"/>
            <a:ext cx="4588627" cy="2743199"/>
          </a:xfrm>
        </p:spPr>
      </p:pic>
      <p:pic>
        <p:nvPicPr>
          <p:cNvPr id="10" name="Content Placeholder 9" descr="A close up of a circuit board&#10;&#10;Description automatically generated">
            <a:extLst>
              <a:ext uri="{FF2B5EF4-FFF2-40B4-BE49-F238E27FC236}">
                <a16:creationId xmlns:a16="http://schemas.microsoft.com/office/drawing/2014/main" id="{2117999B-1980-6AC8-228B-70EA32356AD1}"/>
              </a:ext>
            </a:extLst>
          </p:cNvPr>
          <p:cNvPicPr>
            <a:picLocks noGrp="1" noChangeAspect="1"/>
          </p:cNvPicPr>
          <p:nvPr>
            <p:ph sz="half" idx="2"/>
          </p:nvPr>
        </p:nvPicPr>
        <p:blipFill>
          <a:blip r:embed="rId3"/>
          <a:stretch>
            <a:fillRect/>
          </a:stretch>
        </p:blipFill>
        <p:spPr>
          <a:xfrm>
            <a:off x="4457367" y="1646640"/>
            <a:ext cx="4574977" cy="2743200"/>
          </a:xfrm>
        </p:spPr>
      </p:pic>
      <p:sp>
        <p:nvSpPr>
          <p:cNvPr id="11" name="TextBox 10">
            <a:extLst>
              <a:ext uri="{FF2B5EF4-FFF2-40B4-BE49-F238E27FC236}">
                <a16:creationId xmlns:a16="http://schemas.microsoft.com/office/drawing/2014/main" id="{DFA49654-6A0C-459D-88E3-1E4CC2832443}"/>
              </a:ext>
            </a:extLst>
          </p:cNvPr>
          <p:cNvSpPr txBox="1"/>
          <p:nvPr/>
        </p:nvSpPr>
        <p:spPr>
          <a:xfrm>
            <a:off x="4627659" y="4752855"/>
            <a:ext cx="4516341" cy="369332"/>
          </a:xfrm>
          <a:prstGeom prst="rect">
            <a:avLst/>
          </a:prstGeom>
          <a:noFill/>
        </p:spPr>
        <p:txBody>
          <a:bodyPr wrap="square" rtlCol="0">
            <a:spAutoFit/>
          </a:bodyPr>
          <a:lstStyle/>
          <a:p>
            <a:r>
              <a:rPr lang="en-US" dirty="0">
                <a:effectLst/>
                <a:latin typeface="Avenir Book" panose="02000503020000020003" pitchFamily="2" charset="0"/>
              </a:rPr>
              <a:t>© </a:t>
            </a:r>
            <a:r>
              <a:rPr lang="en-US" u="none" strike="noStrike" dirty="0">
                <a:effectLst/>
                <a:latin typeface="Avenir Book" panose="02000503020000020003" pitchFamily="2" charset="0"/>
                <a:hlinkClick r:id="rId4">
                  <a:extLst>
                    <a:ext uri="{A12FA001-AC4F-418D-AE19-62706E023703}">
                      <ahyp:hlinkClr xmlns:ahyp="http://schemas.microsoft.com/office/drawing/2018/hyperlinkcolor" val="tx"/>
                    </a:ext>
                  </a:extLst>
                </a:hlinkClick>
              </a:rPr>
              <a:t>Jaroon</a:t>
            </a:r>
            <a:r>
              <a:rPr lang="en-US" dirty="0">
                <a:latin typeface="Avenir Book" panose="02000503020000020003" pitchFamily="2" charset="0"/>
                <a:hlinkClick r:id="rId4">
                  <a:extLst>
                    <a:ext uri="{A12FA001-AC4F-418D-AE19-62706E023703}">
                      <ahyp:hlinkClr xmlns:ahyp="http://schemas.microsoft.com/office/drawing/2018/hyperlinkcolor" val="tx"/>
                    </a:ext>
                  </a:extLst>
                </a:hlinkClick>
              </a:rPr>
              <a:t>I</a:t>
            </a:r>
            <a:r>
              <a:rPr lang="en-US" u="none" strike="noStrike" dirty="0">
                <a:effectLst/>
                <a:latin typeface="Avenir Book" panose="02000503020000020003" pitchFamily="2" charset="0"/>
                <a:hlinkClick r:id="rId4">
                  <a:extLst>
                    <a:ext uri="{A12FA001-AC4F-418D-AE19-62706E023703}">
                      <ahyp:hlinkClr xmlns:ahyp="http://schemas.microsoft.com/office/drawing/2018/hyperlinkcolor" val="tx"/>
                    </a:ext>
                  </a:extLst>
                </a:hlinkClick>
              </a:rPr>
              <a:t>ttiwannapong</a:t>
            </a:r>
            <a:r>
              <a:rPr lang="en-US" dirty="0">
                <a:effectLst/>
                <a:latin typeface="Avenir Book" panose="02000503020000020003" pitchFamily="2" charset="0"/>
              </a:rPr>
              <a:t> | </a:t>
            </a:r>
            <a:r>
              <a:rPr lang="en-US" u="none" strike="noStrike" dirty="0">
                <a:effectLst/>
                <a:latin typeface="Avenir Book" panose="02000503020000020003" pitchFamily="2" charset="0"/>
                <a:hlinkClick r:id="rId5">
                  <a:extLst>
                    <a:ext uri="{A12FA001-AC4F-418D-AE19-62706E023703}">
                      <ahyp:hlinkClr xmlns:ahyp="http://schemas.microsoft.com/office/drawing/2018/hyperlinkcolor" val="tx"/>
                    </a:ext>
                  </a:extLst>
                </a:hlinkClick>
              </a:rPr>
              <a:t>Dreamstime.com</a:t>
            </a:r>
            <a:endParaRPr lang="en-US" dirty="0">
              <a:latin typeface="Avenir Book" panose="02000503020000020003" pitchFamily="2" charset="0"/>
            </a:endParaRPr>
          </a:p>
        </p:txBody>
      </p:sp>
      <p:sp>
        <p:nvSpPr>
          <p:cNvPr id="13" name="TextBox 12">
            <a:extLst>
              <a:ext uri="{FF2B5EF4-FFF2-40B4-BE49-F238E27FC236}">
                <a16:creationId xmlns:a16="http://schemas.microsoft.com/office/drawing/2014/main" id="{6904C2DF-A150-C69D-3B0C-B8615708BA81}"/>
              </a:ext>
            </a:extLst>
          </p:cNvPr>
          <p:cNvSpPr txBox="1"/>
          <p:nvPr/>
        </p:nvSpPr>
        <p:spPr>
          <a:xfrm>
            <a:off x="151074" y="4752855"/>
            <a:ext cx="3593990" cy="369332"/>
          </a:xfrm>
          <a:prstGeom prst="rect">
            <a:avLst/>
          </a:prstGeom>
          <a:noFill/>
        </p:spPr>
        <p:txBody>
          <a:bodyPr wrap="square" rtlCol="0">
            <a:spAutoFit/>
          </a:bodyPr>
          <a:lstStyle/>
          <a:p>
            <a:r>
              <a:rPr lang="en-US" dirty="0">
                <a:latin typeface="Avenir Book" panose="02000503020000020003" pitchFamily="2" charset="0"/>
              </a:rPr>
              <a:t>Alissa Eckert, Dan Higgins | CDC</a:t>
            </a:r>
          </a:p>
        </p:txBody>
      </p:sp>
    </p:spTree>
    <p:extLst>
      <p:ext uri="{BB962C8B-B14F-4D97-AF65-F5344CB8AC3E}">
        <p14:creationId xmlns:p14="http://schemas.microsoft.com/office/powerpoint/2010/main" val="169824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05376"/>
            <a:ext cx="8229600" cy="857250"/>
          </a:xfrm>
        </p:spPr>
        <p:txBody>
          <a:bodyPr>
            <a:noAutofit/>
          </a:bodyPr>
          <a:lstStyle/>
          <a:p>
            <a:pPr algn="l"/>
            <a:r>
              <a:rPr lang="en-US" sz="8000" b="1" dirty="0">
                <a:solidFill>
                  <a:schemeClr val="bg1"/>
                </a:solidFill>
                <a:latin typeface="Avenir Book"/>
                <a:cs typeface="Avenir Book"/>
              </a:rPr>
              <a:t>How did we Get Here?</a:t>
            </a:r>
            <a:br>
              <a:rPr lang="en-US" sz="8000" b="1" dirty="0">
                <a:solidFill>
                  <a:schemeClr val="bg1"/>
                </a:solidFill>
                <a:latin typeface="Avenir Book"/>
                <a:cs typeface="Avenir Book"/>
              </a:rPr>
            </a:br>
            <a:endParaRPr lang="en-US" b="1" dirty="0">
              <a:solidFill>
                <a:schemeClr val="bg1"/>
              </a:solidFill>
              <a:latin typeface="Avenir Book"/>
              <a:cs typeface="Avenir Book"/>
            </a:endParaRPr>
          </a:p>
        </p:txBody>
      </p:sp>
    </p:spTree>
    <p:extLst>
      <p:ext uri="{BB962C8B-B14F-4D97-AF65-F5344CB8AC3E}">
        <p14:creationId xmlns:p14="http://schemas.microsoft.com/office/powerpoint/2010/main" val="811329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C5F470-AFD9-4520-FD20-E9650C691ED4}"/>
              </a:ext>
            </a:extLst>
          </p:cNvPr>
          <p:cNvSpPr txBox="1"/>
          <p:nvPr/>
        </p:nvSpPr>
        <p:spPr>
          <a:xfrm>
            <a:off x="7351333" y="4476916"/>
            <a:ext cx="2521315" cy="646331"/>
          </a:xfrm>
          <a:prstGeom prst="rect">
            <a:avLst/>
          </a:prstGeom>
          <a:noFill/>
        </p:spPr>
        <p:txBody>
          <a:bodyPr wrap="square" rtlCol="0">
            <a:spAutoFit/>
          </a:bodyPr>
          <a:lstStyle/>
          <a:p>
            <a:r>
              <a:rPr lang="en-US" dirty="0">
                <a:latin typeface="Avenir Book" panose="02000503020000020003" pitchFamily="2" charset="0"/>
              </a:rPr>
              <a:t>Economic Policy Institute</a:t>
            </a:r>
          </a:p>
        </p:txBody>
      </p:sp>
      <p:sp>
        <p:nvSpPr>
          <p:cNvPr id="6" name="TextBox 5">
            <a:extLst>
              <a:ext uri="{FF2B5EF4-FFF2-40B4-BE49-F238E27FC236}">
                <a16:creationId xmlns:a16="http://schemas.microsoft.com/office/drawing/2014/main" id="{4A0E45E9-CCB4-DCD0-A926-699CB3B41C7D}"/>
              </a:ext>
            </a:extLst>
          </p:cNvPr>
          <p:cNvSpPr txBox="1"/>
          <p:nvPr/>
        </p:nvSpPr>
        <p:spPr>
          <a:xfrm>
            <a:off x="228600" y="152400"/>
            <a:ext cx="8915400" cy="646331"/>
          </a:xfrm>
          <a:prstGeom prst="rect">
            <a:avLst/>
          </a:prstGeom>
          <a:noFill/>
        </p:spPr>
        <p:txBody>
          <a:bodyPr wrap="square" rtlCol="0">
            <a:spAutoFit/>
          </a:bodyPr>
          <a:lstStyle/>
          <a:p>
            <a:r>
              <a:rPr lang="en-US" sz="3600" b="1" dirty="0">
                <a:solidFill>
                  <a:srgbClr val="FFFF00"/>
                </a:solidFill>
                <a:latin typeface="Avenir Book" panose="02000503020000020003" pitchFamily="2" charset="0"/>
              </a:rPr>
              <a:t>Working Harder &amp; Falling Further Behind</a:t>
            </a:r>
          </a:p>
        </p:txBody>
      </p:sp>
      <p:pic>
        <p:nvPicPr>
          <p:cNvPr id="8" name="Picture 7" descr="A graph showing the growth of workers&#10;&#10;Description automatically generated">
            <a:extLst>
              <a:ext uri="{FF2B5EF4-FFF2-40B4-BE49-F238E27FC236}">
                <a16:creationId xmlns:a16="http://schemas.microsoft.com/office/drawing/2014/main" id="{30E61E4F-4962-C148-9A3A-E007ACCAE0FC}"/>
              </a:ext>
            </a:extLst>
          </p:cNvPr>
          <p:cNvPicPr>
            <a:picLocks noChangeAspect="1"/>
          </p:cNvPicPr>
          <p:nvPr/>
        </p:nvPicPr>
        <p:blipFill>
          <a:blip r:embed="rId3"/>
          <a:stretch>
            <a:fillRect/>
          </a:stretch>
        </p:blipFill>
        <p:spPr>
          <a:xfrm>
            <a:off x="1426309" y="734127"/>
            <a:ext cx="5925024" cy="4389120"/>
          </a:xfrm>
          <a:prstGeom prst="rect">
            <a:avLst/>
          </a:prstGeom>
        </p:spPr>
      </p:pic>
    </p:spTree>
    <p:extLst>
      <p:ext uri="{BB962C8B-B14F-4D97-AF65-F5344CB8AC3E}">
        <p14:creationId xmlns:p14="http://schemas.microsoft.com/office/powerpoint/2010/main" val="3899307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09D791-B0BC-45B3-B85D-B0A26652B804}"/>
              </a:ext>
            </a:extLst>
          </p:cNvPr>
          <p:cNvSpPr>
            <a:spLocks noGrp="1"/>
          </p:cNvSpPr>
          <p:nvPr>
            <p:ph type="title"/>
          </p:nvPr>
        </p:nvSpPr>
        <p:spPr>
          <a:xfrm>
            <a:off x="457200" y="55666"/>
            <a:ext cx="8229600" cy="857250"/>
          </a:xfrm>
        </p:spPr>
        <p:txBody>
          <a:bodyPr>
            <a:noAutofit/>
          </a:bodyPr>
          <a:lstStyle/>
          <a:p>
            <a:r>
              <a:rPr lang="en-US" sz="5400" dirty="0">
                <a:solidFill>
                  <a:srgbClr val="FFFF00"/>
                </a:solidFill>
                <a:latin typeface="Avenir Book" panose="02000503020000020003" pitchFamily="2" charset="0"/>
              </a:rPr>
              <a:t>CEOs make 399 x more </a:t>
            </a:r>
          </a:p>
        </p:txBody>
      </p:sp>
      <p:pic>
        <p:nvPicPr>
          <p:cNvPr id="4" name="Picture 3" descr="A graph of a company's company's company's company's company's company's company's company's company's company's company's company'&#10;&#10;Description automatically generated">
            <a:extLst>
              <a:ext uri="{FF2B5EF4-FFF2-40B4-BE49-F238E27FC236}">
                <a16:creationId xmlns:a16="http://schemas.microsoft.com/office/drawing/2014/main" id="{F059C27E-DCFD-2140-83DB-306DDC3091EA}"/>
              </a:ext>
            </a:extLst>
          </p:cNvPr>
          <p:cNvPicPr>
            <a:picLocks noChangeAspect="1"/>
          </p:cNvPicPr>
          <p:nvPr/>
        </p:nvPicPr>
        <p:blipFill>
          <a:blip r:embed="rId3"/>
          <a:stretch>
            <a:fillRect/>
          </a:stretch>
        </p:blipFill>
        <p:spPr>
          <a:xfrm>
            <a:off x="573046" y="785696"/>
            <a:ext cx="7772400" cy="3935705"/>
          </a:xfrm>
          <a:prstGeom prst="rect">
            <a:avLst/>
          </a:prstGeom>
        </p:spPr>
      </p:pic>
      <p:sp>
        <p:nvSpPr>
          <p:cNvPr id="5" name="TextBox 4">
            <a:extLst>
              <a:ext uri="{FF2B5EF4-FFF2-40B4-BE49-F238E27FC236}">
                <a16:creationId xmlns:a16="http://schemas.microsoft.com/office/drawing/2014/main" id="{2D38A580-5F04-8066-D0B1-BF317BEF65FD}"/>
              </a:ext>
            </a:extLst>
          </p:cNvPr>
          <p:cNvSpPr txBox="1"/>
          <p:nvPr/>
        </p:nvSpPr>
        <p:spPr>
          <a:xfrm>
            <a:off x="6354749" y="4774168"/>
            <a:ext cx="3022600" cy="369332"/>
          </a:xfrm>
          <a:prstGeom prst="rect">
            <a:avLst/>
          </a:prstGeom>
          <a:noFill/>
        </p:spPr>
        <p:txBody>
          <a:bodyPr wrap="square" rtlCol="0">
            <a:spAutoFit/>
          </a:bodyPr>
          <a:lstStyle/>
          <a:p>
            <a:r>
              <a:rPr lang="en-US" dirty="0">
                <a:latin typeface="Avenir Book" panose="02000503020000020003" pitchFamily="2" charset="0"/>
              </a:rPr>
              <a:t>Economic Policy Institute</a:t>
            </a:r>
          </a:p>
        </p:txBody>
      </p:sp>
    </p:spTree>
    <p:extLst>
      <p:ext uri="{BB962C8B-B14F-4D97-AF65-F5344CB8AC3E}">
        <p14:creationId xmlns:p14="http://schemas.microsoft.com/office/powerpoint/2010/main" val="1527695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A377-029B-D3BF-BCCB-E91E7A3D199E}"/>
              </a:ext>
            </a:extLst>
          </p:cNvPr>
          <p:cNvSpPr>
            <a:spLocks noGrp="1"/>
          </p:cNvSpPr>
          <p:nvPr>
            <p:ph type="title"/>
          </p:nvPr>
        </p:nvSpPr>
        <p:spPr>
          <a:xfrm>
            <a:off x="243356" y="87166"/>
            <a:ext cx="8639485" cy="871538"/>
          </a:xfrm>
        </p:spPr>
        <p:txBody>
          <a:bodyPr>
            <a:noAutofit/>
          </a:bodyPr>
          <a:lstStyle/>
          <a:p>
            <a:pPr algn="ctr"/>
            <a:r>
              <a:rPr lang="en-US" sz="4000" dirty="0">
                <a:solidFill>
                  <a:srgbClr val="FFFF00"/>
                </a:solidFill>
                <a:latin typeface="Avenir Book" panose="02000503020000020003" pitchFamily="2" charset="0"/>
              </a:rPr>
              <a:t>The “</a:t>
            </a:r>
            <a:r>
              <a:rPr lang="en-US" sz="4000" dirty="0" err="1">
                <a:solidFill>
                  <a:srgbClr val="FFFF00"/>
                </a:solidFill>
                <a:latin typeface="Avenir Book" panose="02000503020000020003" pitchFamily="2" charset="0"/>
              </a:rPr>
              <a:t>Crappification</a:t>
            </a:r>
            <a:r>
              <a:rPr lang="en-US" sz="4000" dirty="0">
                <a:solidFill>
                  <a:srgbClr val="FFFF00"/>
                </a:solidFill>
                <a:latin typeface="Avenir Book" panose="02000503020000020003" pitchFamily="2" charset="0"/>
              </a:rPr>
              <a:t>” of U.S. Jobs</a:t>
            </a:r>
          </a:p>
        </p:txBody>
      </p:sp>
      <p:sp>
        <p:nvSpPr>
          <p:cNvPr id="3" name="Content Placeholder 2">
            <a:extLst>
              <a:ext uri="{FF2B5EF4-FFF2-40B4-BE49-F238E27FC236}">
                <a16:creationId xmlns:a16="http://schemas.microsoft.com/office/drawing/2014/main" id="{8E6EBD34-1964-BA9D-6D74-42E986C4F7DD}"/>
              </a:ext>
            </a:extLst>
          </p:cNvPr>
          <p:cNvSpPr>
            <a:spLocks noGrp="1"/>
          </p:cNvSpPr>
          <p:nvPr>
            <p:ph idx="1"/>
          </p:nvPr>
        </p:nvSpPr>
        <p:spPr>
          <a:xfrm>
            <a:off x="4179545" y="851089"/>
            <a:ext cx="5111750" cy="4205245"/>
          </a:xfrm>
        </p:spPr>
        <p:txBody>
          <a:bodyPr>
            <a:normAutofit/>
          </a:bodyPr>
          <a:lstStyle/>
          <a:p>
            <a:pPr marL="0" indent="0" algn="l">
              <a:lnSpc>
                <a:spcPct val="120000"/>
              </a:lnSpc>
              <a:buNone/>
            </a:pPr>
            <a:endParaRPr lang="en-US" sz="3500" b="1" spc="-5" dirty="0">
              <a:solidFill>
                <a:srgbClr val="FFFF00"/>
              </a:solidFill>
              <a:latin typeface="Avenir Book" panose="02000503020000020003" pitchFamily="2" charset="0"/>
            </a:endParaRPr>
          </a:p>
          <a:p>
            <a:pPr marL="0" indent="0" algn="l">
              <a:lnSpc>
                <a:spcPct val="120000"/>
              </a:lnSpc>
              <a:buNone/>
            </a:pPr>
            <a:r>
              <a:rPr lang="en-US" sz="3500" b="1" spc="-5" dirty="0">
                <a:solidFill>
                  <a:srgbClr val="FFFF00"/>
                </a:solidFill>
                <a:latin typeface="Avenir Book" panose="02000503020000020003" pitchFamily="2" charset="0"/>
              </a:rPr>
              <a:t>Low pay/ no benefits</a:t>
            </a:r>
          </a:p>
          <a:p>
            <a:pPr marL="0" indent="0" algn="l">
              <a:lnSpc>
                <a:spcPct val="120000"/>
              </a:lnSpc>
              <a:buNone/>
            </a:pPr>
            <a:r>
              <a:rPr lang="en-US" sz="3500" b="1" spc="-5" dirty="0">
                <a:solidFill>
                  <a:srgbClr val="FFFF00"/>
                </a:solidFill>
                <a:latin typeface="Avenir Book" panose="02000503020000020003" pitchFamily="2" charset="0"/>
              </a:rPr>
              <a:t>Insecurity/ instability</a:t>
            </a:r>
          </a:p>
          <a:p>
            <a:pPr marL="0" indent="0" algn="l">
              <a:lnSpc>
                <a:spcPct val="120000"/>
              </a:lnSpc>
              <a:buNone/>
            </a:pPr>
            <a:r>
              <a:rPr lang="en-US" sz="3500" b="1" spc="-5" dirty="0">
                <a:solidFill>
                  <a:srgbClr val="FFFF00"/>
                </a:solidFill>
                <a:latin typeface="Avenir Book" panose="02000503020000020003" pitchFamily="2" charset="0"/>
              </a:rPr>
              <a:t>Chaotic Time</a:t>
            </a:r>
          </a:p>
          <a:p>
            <a:endParaRPr lang="en-US" dirty="0"/>
          </a:p>
        </p:txBody>
      </p:sp>
      <p:sp>
        <p:nvSpPr>
          <p:cNvPr id="5" name="Text Placeholder 4">
            <a:extLst>
              <a:ext uri="{FF2B5EF4-FFF2-40B4-BE49-F238E27FC236}">
                <a16:creationId xmlns:a16="http://schemas.microsoft.com/office/drawing/2014/main" id="{EDA5BA97-88FB-A8B0-7D08-BE2F2B594AF9}"/>
              </a:ext>
            </a:extLst>
          </p:cNvPr>
          <p:cNvSpPr>
            <a:spLocks noGrp="1"/>
          </p:cNvSpPr>
          <p:nvPr>
            <p:ph type="body" sz="half" idx="2"/>
          </p:nvPr>
        </p:nvSpPr>
        <p:spPr>
          <a:xfrm>
            <a:off x="243356" y="1010796"/>
            <a:ext cx="3771900" cy="3634740"/>
          </a:xfrm>
          <a:custGeom>
            <a:avLst/>
            <a:gdLst/>
            <a:ahLst/>
            <a:cxnLst/>
            <a:rect l="l" t="t" r="r" b="b"/>
            <a:pathLst>
              <a:path w="4038600" h="3394472">
                <a:moveTo>
                  <a:pt x="0" y="0"/>
                </a:moveTo>
                <a:lnTo>
                  <a:pt x="4038600" y="0"/>
                </a:lnTo>
                <a:lnTo>
                  <a:pt x="4038600" y="3394472"/>
                </a:lnTo>
                <a:lnTo>
                  <a:pt x="0" y="3394472"/>
                </a:lnTo>
                <a:lnTo>
                  <a:pt x="0" y="0"/>
                </a:lnTo>
                <a:close/>
              </a:path>
            </a:pathLst>
          </a:custGeom>
          <a:blipFill>
            <a:blip r:embed="rId3"/>
            <a:stretch>
              <a:fillRect l="-34727" r="-44105" b="-1"/>
            </a:stretch>
          </a:blipFill>
        </p:spPr>
        <p:txBody>
          <a:bodyPr/>
          <a:lstStyle/>
          <a:p>
            <a:endParaRPr lang="en-US" dirty="0"/>
          </a:p>
        </p:txBody>
      </p:sp>
      <p:sp>
        <p:nvSpPr>
          <p:cNvPr id="4" name="TextBox 3">
            <a:extLst>
              <a:ext uri="{FF2B5EF4-FFF2-40B4-BE49-F238E27FC236}">
                <a16:creationId xmlns:a16="http://schemas.microsoft.com/office/drawing/2014/main" id="{D504D9B6-C08A-9EE4-A545-069308424355}"/>
              </a:ext>
            </a:extLst>
          </p:cNvPr>
          <p:cNvSpPr txBox="1"/>
          <p:nvPr/>
        </p:nvSpPr>
        <p:spPr>
          <a:xfrm>
            <a:off x="0" y="4709263"/>
            <a:ext cx="4179545" cy="369332"/>
          </a:xfrm>
          <a:prstGeom prst="rect">
            <a:avLst/>
          </a:prstGeom>
          <a:noFill/>
        </p:spPr>
        <p:txBody>
          <a:bodyPr wrap="square" rtlCol="0">
            <a:spAutoFit/>
          </a:bodyPr>
          <a:lstStyle/>
          <a:p>
            <a:r>
              <a:rPr lang="en-US" dirty="0">
                <a:latin typeface="Avenir Book" panose="02000503020000020003" pitchFamily="2" charset="0"/>
              </a:rPr>
              <a:t>© Stephen Wilkes | </a:t>
            </a:r>
            <a:r>
              <a:rPr lang="en-US" dirty="0" err="1">
                <a:latin typeface="Avenir Book" panose="02000503020000020003" pitchFamily="2" charset="0"/>
              </a:rPr>
              <a:t>stephenwilkes.com</a:t>
            </a:r>
            <a:endParaRPr lang="en-US" dirty="0">
              <a:latin typeface="Avenir Book" panose="02000503020000020003" pitchFamily="2" charset="0"/>
            </a:endParaRPr>
          </a:p>
        </p:txBody>
      </p:sp>
    </p:spTree>
    <p:extLst>
      <p:ext uri="{BB962C8B-B14F-4D97-AF65-F5344CB8AC3E}">
        <p14:creationId xmlns:p14="http://schemas.microsoft.com/office/powerpoint/2010/main" val="221311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AE8104-11ED-08C3-4622-424436D5E9CC}"/>
              </a:ext>
            </a:extLst>
          </p:cNvPr>
          <p:cNvSpPr>
            <a:spLocks noGrp="1"/>
          </p:cNvSpPr>
          <p:nvPr>
            <p:ph type="title"/>
          </p:nvPr>
        </p:nvSpPr>
        <p:spPr>
          <a:xfrm>
            <a:off x="457201" y="204787"/>
            <a:ext cx="3008313" cy="1566140"/>
          </a:xfrm>
        </p:spPr>
        <p:txBody>
          <a:bodyPr>
            <a:noAutofit/>
          </a:bodyPr>
          <a:lstStyle/>
          <a:p>
            <a:r>
              <a:rPr lang="en-US" sz="3600" dirty="0">
                <a:solidFill>
                  <a:srgbClr val="FFFF00"/>
                </a:solidFill>
                <a:latin typeface="Avenir Book" panose="02000503020000020003" pitchFamily="2" charset="0"/>
              </a:rPr>
              <a:t>The Ideal Worker</a:t>
            </a:r>
          </a:p>
        </p:txBody>
      </p:sp>
      <p:pic>
        <p:nvPicPr>
          <p:cNvPr id="5" name="Content Placeholder 4" descr="A person in a suit and hat with text above&#10;&#10;Description automatically generated">
            <a:extLst>
              <a:ext uri="{FF2B5EF4-FFF2-40B4-BE49-F238E27FC236}">
                <a16:creationId xmlns:a16="http://schemas.microsoft.com/office/drawing/2014/main" id="{290A8950-D7DA-8A22-6748-CBE3C0E31912}"/>
              </a:ext>
            </a:extLst>
          </p:cNvPr>
          <p:cNvPicPr>
            <a:picLocks noGrp="1" noChangeAspect="1"/>
          </p:cNvPicPr>
          <p:nvPr>
            <p:ph idx="1"/>
          </p:nvPr>
        </p:nvPicPr>
        <p:blipFill>
          <a:blip r:embed="rId3"/>
          <a:srcRect t="14" r="2" b="39229"/>
          <a:stretch/>
        </p:blipFill>
        <p:spPr>
          <a:xfrm>
            <a:off x="3575050" y="204788"/>
            <a:ext cx="5111750" cy="4389835"/>
          </a:xfrm>
          <a:noFill/>
        </p:spPr>
      </p:pic>
      <p:sp>
        <p:nvSpPr>
          <p:cNvPr id="12" name="Text Placeholder 3">
            <a:extLst>
              <a:ext uri="{FF2B5EF4-FFF2-40B4-BE49-F238E27FC236}">
                <a16:creationId xmlns:a16="http://schemas.microsoft.com/office/drawing/2014/main" id="{79A30B14-D756-8C13-F60E-D436A1A0E719}"/>
              </a:ext>
            </a:extLst>
          </p:cNvPr>
          <p:cNvSpPr>
            <a:spLocks noGrp="1"/>
          </p:cNvSpPr>
          <p:nvPr>
            <p:ph type="body" sz="half" idx="2"/>
          </p:nvPr>
        </p:nvSpPr>
        <p:spPr>
          <a:xfrm>
            <a:off x="457201" y="1770927"/>
            <a:ext cx="3008313" cy="2823696"/>
          </a:xfrm>
        </p:spPr>
        <p:txBody>
          <a:bodyPr/>
          <a:lstStyle/>
          <a:p>
            <a:endParaRPr lang="en-US" dirty="0"/>
          </a:p>
        </p:txBody>
      </p:sp>
      <p:sp>
        <p:nvSpPr>
          <p:cNvPr id="2" name="TextBox 1">
            <a:extLst>
              <a:ext uri="{FF2B5EF4-FFF2-40B4-BE49-F238E27FC236}">
                <a16:creationId xmlns:a16="http://schemas.microsoft.com/office/drawing/2014/main" id="{98849F3A-6CC2-5BD2-7CF3-0AA428BBBC77}"/>
              </a:ext>
            </a:extLst>
          </p:cNvPr>
          <p:cNvSpPr txBox="1"/>
          <p:nvPr/>
        </p:nvSpPr>
        <p:spPr>
          <a:xfrm>
            <a:off x="4934416" y="4594623"/>
            <a:ext cx="4150659" cy="369332"/>
          </a:xfrm>
          <a:prstGeom prst="rect">
            <a:avLst/>
          </a:prstGeom>
          <a:noFill/>
        </p:spPr>
        <p:txBody>
          <a:bodyPr wrap="square" rtlCol="0">
            <a:spAutoFit/>
          </a:bodyPr>
          <a:lstStyle/>
          <a:p>
            <a:r>
              <a:rPr lang="en-US" dirty="0">
                <a:latin typeface="Avenir Book" panose="02000503020000020003" pitchFamily="2" charset="0"/>
              </a:rPr>
              <a:t>Dr. Barb Silver, Univ. of Rhode Island</a:t>
            </a:r>
          </a:p>
        </p:txBody>
      </p:sp>
    </p:spTree>
    <p:extLst>
      <p:ext uri="{BB962C8B-B14F-4D97-AF65-F5344CB8AC3E}">
        <p14:creationId xmlns:p14="http://schemas.microsoft.com/office/powerpoint/2010/main" val="4037735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solidFill>
                  <a:srgbClr val="FFFF00"/>
                </a:solidFill>
                <a:latin typeface="Avenir Book"/>
                <a:cs typeface="Avenir Book"/>
              </a:rPr>
              <a:t>Overwork Gender Gap</a:t>
            </a:r>
          </a:p>
        </p:txBody>
      </p:sp>
      <p:pic>
        <p:nvPicPr>
          <p:cNvPr id="4" name="Content Placeholder 3" descr="A.managerial.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62793" y="1200150"/>
            <a:ext cx="5818414" cy="3394075"/>
          </a:xfrm>
        </p:spPr>
      </p:pic>
      <p:sp>
        <p:nvSpPr>
          <p:cNvPr id="5" name="TextBox 4"/>
          <p:cNvSpPr txBox="1"/>
          <p:nvPr/>
        </p:nvSpPr>
        <p:spPr>
          <a:xfrm>
            <a:off x="3636917" y="4774168"/>
            <a:ext cx="5638800" cy="369332"/>
          </a:xfrm>
          <a:prstGeom prst="rect">
            <a:avLst/>
          </a:prstGeom>
          <a:noFill/>
        </p:spPr>
        <p:txBody>
          <a:bodyPr wrap="square" rtlCol="0">
            <a:spAutoFit/>
          </a:bodyPr>
          <a:lstStyle/>
          <a:p>
            <a:r>
              <a:rPr lang="en-US" dirty="0">
                <a:latin typeface="Avenir Book"/>
                <a:cs typeface="Avenir Book"/>
              </a:rPr>
              <a:t>Cha &amp; </a:t>
            </a:r>
            <a:r>
              <a:rPr lang="en-US" dirty="0" err="1">
                <a:latin typeface="Avenir Book"/>
                <a:cs typeface="Avenir Book"/>
              </a:rPr>
              <a:t>Weeden</a:t>
            </a:r>
            <a:r>
              <a:rPr lang="en-US" dirty="0">
                <a:latin typeface="Avenir Book"/>
                <a:cs typeface="Avenir Book"/>
              </a:rPr>
              <a:t>, </a:t>
            </a:r>
            <a:r>
              <a:rPr lang="en-US" i="1" dirty="0">
                <a:latin typeface="Avenir Book"/>
                <a:cs typeface="Avenir Book"/>
              </a:rPr>
              <a:t>American Sociological Review</a:t>
            </a:r>
            <a:r>
              <a:rPr lang="en-US" dirty="0">
                <a:latin typeface="Avenir Book"/>
                <a:cs typeface="Avenir Book"/>
              </a:rPr>
              <a:t>, 2014</a:t>
            </a:r>
          </a:p>
        </p:txBody>
      </p:sp>
    </p:spTree>
    <p:extLst>
      <p:ext uri="{BB962C8B-B14F-4D97-AF65-F5344CB8AC3E}">
        <p14:creationId xmlns:p14="http://schemas.microsoft.com/office/powerpoint/2010/main" val="2148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94859" y="4474309"/>
            <a:ext cx="3249141" cy="646331"/>
          </a:xfrm>
          <a:prstGeom prst="rect">
            <a:avLst/>
          </a:prstGeom>
          <a:noFill/>
        </p:spPr>
        <p:txBody>
          <a:bodyPr wrap="square" rtlCol="0">
            <a:spAutoFit/>
          </a:bodyPr>
          <a:lstStyle/>
          <a:p>
            <a:r>
              <a:rPr lang="en-US" dirty="0">
                <a:latin typeface="Avenir Book"/>
                <a:cs typeface="Avenir Book"/>
              </a:rPr>
              <a:t>GDP per hours worked 2022</a:t>
            </a:r>
          </a:p>
          <a:p>
            <a:r>
              <a:rPr lang="en-US" dirty="0" err="1">
                <a:latin typeface="Avenir Book"/>
                <a:cs typeface="Avenir Book"/>
              </a:rPr>
              <a:t>Theglobaleconomy.com</a:t>
            </a:r>
            <a:r>
              <a:rPr lang="en-US" dirty="0">
                <a:latin typeface="Avenir Book"/>
                <a:cs typeface="Avenir Book"/>
              </a:rPr>
              <a:t> </a:t>
            </a:r>
          </a:p>
        </p:txBody>
      </p:sp>
      <p:pic>
        <p:nvPicPr>
          <p:cNvPr id="7" name="Content Placeholder 6" descr="A screenshot of a graph&#10;&#10;Description automatically generated">
            <a:extLst>
              <a:ext uri="{FF2B5EF4-FFF2-40B4-BE49-F238E27FC236}">
                <a16:creationId xmlns:a16="http://schemas.microsoft.com/office/drawing/2014/main" id="{6DCE2934-A8FE-4650-D16F-EC8D3C65B688}"/>
              </a:ext>
            </a:extLst>
          </p:cNvPr>
          <p:cNvPicPr>
            <a:picLocks noGrp="1" noChangeAspect="1"/>
          </p:cNvPicPr>
          <p:nvPr>
            <p:ph idx="1"/>
          </p:nvPr>
        </p:nvPicPr>
        <p:blipFill>
          <a:blip r:embed="rId3"/>
          <a:stretch>
            <a:fillRect/>
          </a:stretch>
        </p:blipFill>
        <p:spPr>
          <a:xfrm>
            <a:off x="0" y="0"/>
            <a:ext cx="4998066" cy="5120640"/>
          </a:xfrm>
        </p:spPr>
      </p:pic>
      <p:sp>
        <p:nvSpPr>
          <p:cNvPr id="8" name="TextBox 7">
            <a:extLst>
              <a:ext uri="{FF2B5EF4-FFF2-40B4-BE49-F238E27FC236}">
                <a16:creationId xmlns:a16="http://schemas.microsoft.com/office/drawing/2014/main" id="{82BDF453-F64C-5121-AECC-659AE1424EF7}"/>
              </a:ext>
            </a:extLst>
          </p:cNvPr>
          <p:cNvSpPr txBox="1"/>
          <p:nvPr/>
        </p:nvSpPr>
        <p:spPr>
          <a:xfrm>
            <a:off x="5184320" y="236764"/>
            <a:ext cx="3837215" cy="2554545"/>
          </a:xfrm>
          <a:prstGeom prst="rect">
            <a:avLst/>
          </a:prstGeom>
          <a:noFill/>
        </p:spPr>
        <p:txBody>
          <a:bodyPr wrap="square" rtlCol="0">
            <a:spAutoFit/>
          </a:bodyPr>
          <a:lstStyle/>
          <a:p>
            <a:r>
              <a:rPr lang="en-US" sz="3200" b="1" dirty="0">
                <a:solidFill>
                  <a:srgbClr val="FFFF00"/>
                </a:solidFill>
                <a:latin typeface="Avenir Book" panose="02000503020000020003" pitchFamily="2" charset="0"/>
              </a:rPr>
              <a:t>Long Work Hours</a:t>
            </a:r>
          </a:p>
          <a:p>
            <a:endParaRPr lang="en-US" sz="3200" b="1" dirty="0">
              <a:solidFill>
                <a:srgbClr val="FFFF00"/>
              </a:solidFill>
              <a:latin typeface="Avenir Book" panose="02000503020000020003" pitchFamily="2" charset="0"/>
            </a:endParaRPr>
          </a:p>
          <a:p>
            <a:r>
              <a:rPr lang="en-US" sz="3200" b="1" dirty="0">
                <a:solidFill>
                  <a:srgbClr val="FFFF00"/>
                </a:solidFill>
                <a:latin typeface="Avenir Book" panose="02000503020000020003" pitchFamily="2" charset="0"/>
              </a:rPr>
              <a:t>Yet the United States is </a:t>
            </a:r>
            <a:r>
              <a:rPr lang="en-US" sz="3200" b="1" i="1" dirty="0">
                <a:solidFill>
                  <a:srgbClr val="FFFF00"/>
                </a:solidFill>
                <a:latin typeface="Avenir Book" panose="02000503020000020003" pitchFamily="2" charset="0"/>
              </a:rPr>
              <a:t>not</a:t>
            </a:r>
            <a:r>
              <a:rPr lang="en-US" sz="3200" b="1" dirty="0">
                <a:solidFill>
                  <a:srgbClr val="FFFF00"/>
                </a:solidFill>
                <a:latin typeface="Avenir Book" panose="02000503020000020003" pitchFamily="2" charset="0"/>
              </a:rPr>
              <a:t> the most productive </a:t>
            </a:r>
          </a:p>
        </p:txBody>
      </p:sp>
      <p:cxnSp>
        <p:nvCxnSpPr>
          <p:cNvPr id="4" name="Straight Arrow Connector 3">
            <a:extLst>
              <a:ext uri="{FF2B5EF4-FFF2-40B4-BE49-F238E27FC236}">
                <a16:creationId xmlns:a16="http://schemas.microsoft.com/office/drawing/2014/main" id="{26CB56AD-85B4-713C-7B7B-F53E9767314C}"/>
              </a:ext>
            </a:extLst>
          </p:cNvPr>
          <p:cNvCxnSpPr>
            <a:cxnSpLocks/>
          </p:cNvCxnSpPr>
          <p:nvPr/>
        </p:nvCxnSpPr>
        <p:spPr>
          <a:xfrm flipH="1">
            <a:off x="3436219" y="1482291"/>
            <a:ext cx="1496532"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872BEB2-A0B8-84D0-5151-DD73C580D5F4}"/>
              </a:ext>
            </a:extLst>
          </p:cNvPr>
          <p:cNvSpPr/>
          <p:nvPr/>
        </p:nvSpPr>
        <p:spPr>
          <a:xfrm>
            <a:off x="209090" y="1318662"/>
            <a:ext cx="596766" cy="269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412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DA0C-DFF6-49E7-A939-A19B1C9F67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2549E9-FAA9-BC67-2C5E-4D438F4C636C}"/>
              </a:ext>
            </a:extLst>
          </p:cNvPr>
          <p:cNvSpPr>
            <a:spLocks noGrp="1"/>
          </p:cNvSpPr>
          <p:nvPr>
            <p:ph idx="1"/>
          </p:nvPr>
        </p:nvSpPr>
        <p:spPr/>
        <p:txBody>
          <a:bodyPr>
            <a:normAutofit/>
          </a:bodyPr>
          <a:lstStyle/>
          <a:p>
            <a:r>
              <a:rPr lang="en-US" sz="3600" b="1" dirty="0">
                <a:solidFill>
                  <a:srgbClr val="FFFF00"/>
                </a:solidFill>
                <a:latin typeface="Avenir Book" panose="02000503020000020003" pitchFamily="2" charset="0"/>
              </a:rPr>
              <a:t>Connect the Personal &amp; Political</a:t>
            </a:r>
          </a:p>
          <a:p>
            <a:r>
              <a:rPr lang="en-US" sz="3600" b="1" dirty="0">
                <a:solidFill>
                  <a:srgbClr val="FFFF00"/>
                </a:solidFill>
                <a:latin typeface="Avenir Book" panose="02000503020000020003" pitchFamily="2" charset="0"/>
              </a:rPr>
              <a:t>Look for Root Causes</a:t>
            </a:r>
          </a:p>
          <a:p>
            <a:r>
              <a:rPr lang="en-US" sz="3600" b="1" dirty="0">
                <a:solidFill>
                  <a:srgbClr val="FFFF00"/>
                </a:solidFill>
                <a:latin typeface="Avenir Book" panose="02000503020000020003" pitchFamily="2" charset="0"/>
              </a:rPr>
              <a:t>Follow the Data</a:t>
            </a:r>
          </a:p>
          <a:p>
            <a:r>
              <a:rPr lang="en-US" sz="3600" b="1" dirty="0">
                <a:solidFill>
                  <a:srgbClr val="FFFF00"/>
                </a:solidFill>
                <a:latin typeface="Avenir Book" panose="02000503020000020003" pitchFamily="2" charset="0"/>
              </a:rPr>
              <a:t>Tell the Whole Story – Be Inclusive</a:t>
            </a:r>
          </a:p>
          <a:p>
            <a:r>
              <a:rPr lang="en-US" sz="3600" b="1" dirty="0">
                <a:solidFill>
                  <a:srgbClr val="FFFF00"/>
                </a:solidFill>
                <a:latin typeface="Avenir Book" panose="02000503020000020003" pitchFamily="2" charset="0"/>
              </a:rPr>
              <a:t>Look for Bright Spots</a:t>
            </a:r>
          </a:p>
        </p:txBody>
      </p:sp>
    </p:spTree>
    <p:extLst>
      <p:ext uri="{BB962C8B-B14F-4D97-AF65-F5344CB8AC3E}">
        <p14:creationId xmlns:p14="http://schemas.microsoft.com/office/powerpoint/2010/main" val="2308151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5E94-4C56-FC45-8742-45378DC51819}"/>
              </a:ext>
            </a:extLst>
          </p:cNvPr>
          <p:cNvSpPr>
            <a:spLocks noGrp="1"/>
          </p:cNvSpPr>
          <p:nvPr>
            <p:ph type="title"/>
          </p:nvPr>
        </p:nvSpPr>
        <p:spPr>
          <a:xfrm>
            <a:off x="457200" y="148351"/>
            <a:ext cx="8229600" cy="857250"/>
          </a:xfrm>
        </p:spPr>
        <p:txBody>
          <a:bodyPr>
            <a:noAutofit/>
          </a:bodyPr>
          <a:lstStyle/>
          <a:p>
            <a:r>
              <a:rPr lang="en-US" sz="4800" b="1" dirty="0">
                <a:solidFill>
                  <a:srgbClr val="FFFF00"/>
                </a:solidFill>
                <a:latin typeface="Avenir Book" panose="02000503020000020003" pitchFamily="2" charset="0"/>
              </a:rPr>
              <a:t>Little support</a:t>
            </a:r>
          </a:p>
        </p:txBody>
      </p:sp>
      <p:sp>
        <p:nvSpPr>
          <p:cNvPr id="6" name="TextBox 5">
            <a:extLst>
              <a:ext uri="{FF2B5EF4-FFF2-40B4-BE49-F238E27FC236}">
                <a16:creationId xmlns:a16="http://schemas.microsoft.com/office/drawing/2014/main" id="{46FD6E03-F33E-3D41-83C8-930369C7DD12}"/>
              </a:ext>
            </a:extLst>
          </p:cNvPr>
          <p:cNvSpPr txBox="1"/>
          <p:nvPr/>
        </p:nvSpPr>
        <p:spPr>
          <a:xfrm>
            <a:off x="5398936" y="4752855"/>
            <a:ext cx="3689405" cy="369332"/>
          </a:xfrm>
          <a:prstGeom prst="rect">
            <a:avLst/>
          </a:prstGeom>
          <a:noFill/>
        </p:spPr>
        <p:txBody>
          <a:bodyPr wrap="square" rtlCol="0">
            <a:spAutoFit/>
          </a:bodyPr>
          <a:lstStyle/>
          <a:p>
            <a:r>
              <a:rPr lang="en-US" dirty="0">
                <a:latin typeface="Avenir Book" panose="02000503020000020003" pitchFamily="2" charset="0"/>
              </a:rPr>
              <a:t>World Policy Analysis Center 2022</a:t>
            </a:r>
          </a:p>
        </p:txBody>
      </p:sp>
      <p:pic>
        <p:nvPicPr>
          <p:cNvPr id="8" name="Content Placeholder 7" descr="A map of the world&#10;&#10;AI-generated content may be incorrect.">
            <a:extLst>
              <a:ext uri="{FF2B5EF4-FFF2-40B4-BE49-F238E27FC236}">
                <a16:creationId xmlns:a16="http://schemas.microsoft.com/office/drawing/2014/main" id="{DD6412DE-C2E3-A5D1-C23D-FAE3A80F1133}"/>
              </a:ext>
            </a:extLst>
          </p:cNvPr>
          <p:cNvPicPr>
            <a:picLocks noGrp="1" noChangeAspect="1"/>
          </p:cNvPicPr>
          <p:nvPr>
            <p:ph idx="1"/>
          </p:nvPr>
        </p:nvPicPr>
        <p:blipFill>
          <a:blip r:embed="rId3"/>
          <a:stretch>
            <a:fillRect/>
          </a:stretch>
        </p:blipFill>
        <p:spPr>
          <a:xfrm>
            <a:off x="1716509" y="1005601"/>
            <a:ext cx="5581032" cy="3749040"/>
          </a:xfrm>
        </p:spPr>
      </p:pic>
    </p:spTree>
    <p:extLst>
      <p:ext uri="{BB962C8B-B14F-4D97-AF65-F5344CB8AC3E}">
        <p14:creationId xmlns:p14="http://schemas.microsoft.com/office/powerpoint/2010/main" val="2437679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7886-CBF1-8147-A52A-96B0F6E42251}"/>
              </a:ext>
            </a:extLst>
          </p:cNvPr>
          <p:cNvSpPr>
            <a:spLocks noGrp="1"/>
          </p:cNvSpPr>
          <p:nvPr>
            <p:ph type="title"/>
          </p:nvPr>
        </p:nvSpPr>
        <p:spPr/>
        <p:txBody>
          <a:bodyPr>
            <a:normAutofit fontScale="90000"/>
          </a:bodyPr>
          <a:lstStyle/>
          <a:p>
            <a:r>
              <a:rPr lang="en-US" dirty="0">
                <a:solidFill>
                  <a:srgbClr val="FFFF00"/>
                </a:solidFill>
                <a:latin typeface="Avenir Book" panose="02000503020000020003" pitchFamily="2" charset="0"/>
              </a:rPr>
              <a:t>Work: 5</a:t>
            </a:r>
            <a:r>
              <a:rPr lang="en-US" baseline="30000" dirty="0">
                <a:solidFill>
                  <a:srgbClr val="FFFF00"/>
                </a:solidFill>
                <a:latin typeface="Avenir Book" panose="02000503020000020003" pitchFamily="2" charset="0"/>
              </a:rPr>
              <a:t>th</a:t>
            </a:r>
            <a:r>
              <a:rPr lang="en-US" dirty="0">
                <a:solidFill>
                  <a:srgbClr val="FFFF00"/>
                </a:solidFill>
                <a:latin typeface="Avenir Book" panose="02000503020000020003" pitchFamily="2" charset="0"/>
              </a:rPr>
              <a:t> leading cause of death</a:t>
            </a:r>
          </a:p>
        </p:txBody>
      </p:sp>
      <p:pic>
        <p:nvPicPr>
          <p:cNvPr id="5" name="Content Placeholder 4" descr="A picture containing text, blackboard&#10;&#10;Description automatically generated">
            <a:extLst>
              <a:ext uri="{FF2B5EF4-FFF2-40B4-BE49-F238E27FC236}">
                <a16:creationId xmlns:a16="http://schemas.microsoft.com/office/drawing/2014/main" id="{A3B4F879-875E-AA41-A2DE-05CCB28F67A0}"/>
              </a:ext>
            </a:extLst>
          </p:cNvPr>
          <p:cNvPicPr>
            <a:picLocks noGrp="1" noChangeAspect="1"/>
          </p:cNvPicPr>
          <p:nvPr>
            <p:ph idx="1"/>
          </p:nvPr>
        </p:nvPicPr>
        <p:blipFill>
          <a:blip r:embed="rId2"/>
          <a:stretch>
            <a:fillRect/>
          </a:stretch>
        </p:blipFill>
        <p:spPr>
          <a:xfrm>
            <a:off x="2038922" y="1200150"/>
            <a:ext cx="5066156" cy="3394075"/>
          </a:xfrm>
        </p:spPr>
      </p:pic>
      <p:sp>
        <p:nvSpPr>
          <p:cNvPr id="6" name="TextBox 5">
            <a:extLst>
              <a:ext uri="{FF2B5EF4-FFF2-40B4-BE49-F238E27FC236}">
                <a16:creationId xmlns:a16="http://schemas.microsoft.com/office/drawing/2014/main" id="{42CBA940-48D1-2B4F-B102-82D8F2F75570}"/>
              </a:ext>
            </a:extLst>
          </p:cNvPr>
          <p:cNvSpPr txBox="1"/>
          <p:nvPr/>
        </p:nvSpPr>
        <p:spPr>
          <a:xfrm>
            <a:off x="5848350" y="4731146"/>
            <a:ext cx="3295650" cy="369332"/>
          </a:xfrm>
          <a:prstGeom prst="rect">
            <a:avLst/>
          </a:prstGeom>
          <a:noFill/>
        </p:spPr>
        <p:txBody>
          <a:bodyPr wrap="square" rtlCol="0">
            <a:spAutoFit/>
          </a:bodyPr>
          <a:lstStyle/>
          <a:p>
            <a:r>
              <a:rPr lang="en-US" dirty="0">
                <a:latin typeface="Avenir Book" panose="02000503020000020003" pitchFamily="2" charset="0"/>
              </a:rPr>
              <a:t>© </a:t>
            </a:r>
            <a:r>
              <a:rPr lang="en-US" dirty="0">
                <a:latin typeface="Avenir Book" panose="02000503020000020003" pitchFamily="2" charset="0"/>
                <a:hlinkClick r:id="rId3">
                  <a:extLst>
                    <a:ext uri="{A12FA001-AC4F-418D-AE19-62706E023703}">
                      <ahyp:hlinkClr xmlns:ahyp="http://schemas.microsoft.com/office/drawing/2018/hyperlinkcolor" val="tx"/>
                    </a:ext>
                  </a:extLst>
                </a:hlinkClick>
              </a:rPr>
              <a:t>Revensis</a:t>
            </a:r>
            <a:r>
              <a:rPr lang="en-US" dirty="0">
                <a:latin typeface="Avenir Book" panose="02000503020000020003" pitchFamily="2" charset="0"/>
              </a:rPr>
              <a:t> | </a:t>
            </a:r>
            <a:r>
              <a:rPr lang="en-US" dirty="0">
                <a:latin typeface="Avenir Book" panose="02000503020000020003" pitchFamily="2" charset="0"/>
                <a:hlinkClick r:id="rId4">
                  <a:extLst>
                    <a:ext uri="{A12FA001-AC4F-418D-AE19-62706E023703}">
                      <ahyp:hlinkClr xmlns:ahyp="http://schemas.microsoft.com/office/drawing/2018/hyperlinkcolor" val="tx"/>
                    </a:ext>
                  </a:extLst>
                </a:hlinkClick>
              </a:rPr>
              <a:t>Dreamstime.com</a:t>
            </a:r>
            <a:r>
              <a:rPr lang="en-US" dirty="0">
                <a:latin typeface="Avenir Book" panose="02000503020000020003" pitchFamily="2" charset="0"/>
              </a:rPr>
              <a:t> </a:t>
            </a:r>
          </a:p>
        </p:txBody>
      </p:sp>
    </p:spTree>
    <p:extLst>
      <p:ext uri="{BB962C8B-B14F-4D97-AF65-F5344CB8AC3E}">
        <p14:creationId xmlns:p14="http://schemas.microsoft.com/office/powerpoint/2010/main" val="1206380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2000-1590-8B4E-8077-9D63CD3BB47E}"/>
              </a:ext>
            </a:extLst>
          </p:cNvPr>
          <p:cNvSpPr>
            <a:spLocks noGrp="1"/>
          </p:cNvSpPr>
          <p:nvPr>
            <p:ph type="title"/>
          </p:nvPr>
        </p:nvSpPr>
        <p:spPr/>
        <p:txBody>
          <a:bodyPr/>
          <a:lstStyle/>
          <a:p>
            <a:r>
              <a:rPr lang="en-US" dirty="0">
                <a:solidFill>
                  <a:srgbClr val="FFFF00"/>
                </a:solidFill>
                <a:latin typeface="Avenir Book" panose="02000503020000020003" pitchFamily="2" charset="0"/>
              </a:rPr>
              <a:t>Little investment in childcare</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01CE2BE6-DA97-814E-B3A0-4D77FD287497}"/>
              </a:ext>
            </a:extLst>
          </p:cNvPr>
          <p:cNvPicPr>
            <a:picLocks noGrp="1" noChangeAspect="1"/>
          </p:cNvPicPr>
          <p:nvPr>
            <p:ph idx="1"/>
          </p:nvPr>
        </p:nvPicPr>
        <p:blipFill>
          <a:blip r:embed="rId2"/>
          <a:stretch>
            <a:fillRect/>
          </a:stretch>
        </p:blipFill>
        <p:spPr>
          <a:xfrm>
            <a:off x="588798" y="1200150"/>
            <a:ext cx="7966404" cy="3394075"/>
          </a:xfrm>
        </p:spPr>
      </p:pic>
    </p:spTree>
    <p:extLst>
      <p:ext uri="{BB962C8B-B14F-4D97-AF65-F5344CB8AC3E}">
        <p14:creationId xmlns:p14="http://schemas.microsoft.com/office/powerpoint/2010/main" val="59859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D28F-B9A7-5D33-031E-1FB084F4882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A7DFCEA-9FDB-249C-F1BB-6E1EB0194AF2}"/>
              </a:ext>
            </a:extLst>
          </p:cNvPr>
          <p:cNvSpPr/>
          <p:nvPr/>
        </p:nvSpPr>
        <p:spPr>
          <a:xfrm>
            <a:off x="0" y="0"/>
            <a:ext cx="9144000" cy="5143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72C8B5-DAD9-19D0-38E0-C8A6574C80BF}"/>
              </a:ext>
            </a:extLst>
          </p:cNvPr>
          <p:cNvSpPr>
            <a:spLocks noGrp="1"/>
          </p:cNvSpPr>
          <p:nvPr>
            <p:ph type="title"/>
          </p:nvPr>
        </p:nvSpPr>
        <p:spPr>
          <a:xfrm>
            <a:off x="457200" y="2005376"/>
            <a:ext cx="8229600" cy="857250"/>
          </a:xfrm>
        </p:spPr>
        <p:txBody>
          <a:bodyPr>
            <a:noAutofit/>
          </a:bodyPr>
          <a:lstStyle/>
          <a:p>
            <a:pPr algn="l"/>
            <a:r>
              <a:rPr lang="en-US" sz="8000" b="1" dirty="0">
                <a:solidFill>
                  <a:schemeClr val="bg1"/>
                </a:solidFill>
                <a:latin typeface="Avenir Book"/>
                <a:cs typeface="Avenir Book"/>
              </a:rPr>
              <a:t>Where Do we Go From Here?</a:t>
            </a:r>
            <a:br>
              <a:rPr lang="en-US" sz="8000" b="1" dirty="0">
                <a:solidFill>
                  <a:schemeClr val="bg1"/>
                </a:solidFill>
                <a:latin typeface="Avenir Book"/>
                <a:cs typeface="Avenir Book"/>
              </a:rPr>
            </a:br>
            <a:endParaRPr lang="en-US" b="1" dirty="0">
              <a:solidFill>
                <a:schemeClr val="bg1"/>
              </a:solidFill>
              <a:latin typeface="Avenir Book"/>
              <a:cs typeface="Avenir Book"/>
            </a:endParaRPr>
          </a:p>
        </p:txBody>
      </p:sp>
    </p:spTree>
    <p:extLst>
      <p:ext uri="{BB962C8B-B14F-4D97-AF65-F5344CB8AC3E}">
        <p14:creationId xmlns:p14="http://schemas.microsoft.com/office/powerpoint/2010/main" val="3157488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05376"/>
            <a:ext cx="8229600" cy="857250"/>
          </a:xfrm>
        </p:spPr>
        <p:txBody>
          <a:bodyPr>
            <a:noAutofit/>
          </a:bodyPr>
          <a:lstStyle/>
          <a:p>
            <a:pPr algn="l"/>
            <a:r>
              <a:rPr lang="en-US" sz="8000" b="1" dirty="0">
                <a:solidFill>
                  <a:schemeClr val="bg1"/>
                </a:solidFill>
                <a:latin typeface="Avenir Book"/>
                <a:cs typeface="Avenir Book"/>
              </a:rPr>
              <a:t>Work Redesign</a:t>
            </a:r>
            <a:br>
              <a:rPr lang="en-US" sz="8000" b="1" dirty="0">
                <a:solidFill>
                  <a:schemeClr val="bg1"/>
                </a:solidFill>
                <a:latin typeface="Avenir Book"/>
                <a:cs typeface="Avenir Book"/>
              </a:rPr>
            </a:br>
            <a:r>
              <a:rPr lang="en-US" b="1" dirty="0">
                <a:solidFill>
                  <a:schemeClr val="bg1"/>
                </a:solidFill>
                <a:latin typeface="Avenir Book"/>
                <a:cs typeface="Avenir Book"/>
              </a:rPr>
              <a:t>Reduce Work Demands</a:t>
            </a:r>
            <a:br>
              <a:rPr lang="en-US" b="1" dirty="0">
                <a:solidFill>
                  <a:schemeClr val="bg1"/>
                </a:solidFill>
                <a:latin typeface="Avenir Book"/>
                <a:cs typeface="Avenir Book"/>
              </a:rPr>
            </a:br>
            <a:r>
              <a:rPr lang="en-US" b="1" dirty="0">
                <a:solidFill>
                  <a:schemeClr val="bg1"/>
                </a:solidFill>
                <a:latin typeface="Avenir Book"/>
                <a:cs typeface="Avenir Book"/>
              </a:rPr>
              <a:t>Increase Worker Control</a:t>
            </a:r>
            <a:br>
              <a:rPr lang="en-US" b="1" dirty="0">
                <a:solidFill>
                  <a:schemeClr val="bg1"/>
                </a:solidFill>
                <a:latin typeface="Avenir Book"/>
                <a:cs typeface="Avenir Book"/>
              </a:rPr>
            </a:br>
            <a:r>
              <a:rPr lang="en-US" b="1" dirty="0">
                <a:solidFill>
                  <a:schemeClr val="bg1"/>
                </a:solidFill>
                <a:latin typeface="Avenir Book"/>
                <a:cs typeface="Avenir Book"/>
              </a:rPr>
              <a:t>Increase Worker Support</a:t>
            </a:r>
          </a:p>
        </p:txBody>
      </p:sp>
    </p:spTree>
    <p:extLst>
      <p:ext uri="{BB962C8B-B14F-4D97-AF65-F5344CB8AC3E}">
        <p14:creationId xmlns:p14="http://schemas.microsoft.com/office/powerpoint/2010/main" val="426543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17812"/>
            <a:ext cx="9144000" cy="5165767"/>
          </a:xfrm>
          <a:prstGeom prst="rect">
            <a:avLst/>
          </a:prstGeom>
        </p:spPr>
      </p:pic>
      <p:sp>
        <p:nvSpPr>
          <p:cNvPr id="3" name="Content Placeholder 2"/>
          <p:cNvSpPr>
            <a:spLocks noGrp="1"/>
          </p:cNvSpPr>
          <p:nvPr>
            <p:ph idx="1"/>
          </p:nvPr>
        </p:nvSpPr>
        <p:spPr>
          <a:xfrm>
            <a:off x="139364" y="146673"/>
            <a:ext cx="7950536" cy="4653927"/>
          </a:xfrm>
        </p:spPr>
        <p:txBody>
          <a:bodyPr>
            <a:noAutofit/>
          </a:bodyPr>
          <a:lstStyle/>
          <a:p>
            <a:endParaRPr lang="en-US" sz="2400" b="1" dirty="0">
              <a:solidFill>
                <a:srgbClr val="FFFF00"/>
              </a:solidFill>
              <a:latin typeface="Avenir Book" panose="02000503020000020003" pitchFamily="2" charset="0"/>
            </a:endParaRPr>
          </a:p>
          <a:p>
            <a:pPr marL="0" indent="0">
              <a:buNone/>
            </a:pPr>
            <a:r>
              <a:rPr lang="en-US" sz="5400" b="1" dirty="0">
                <a:solidFill>
                  <a:srgbClr val="FFFF00"/>
                </a:solidFill>
                <a:latin typeface="Avenir Book" panose="02000503020000020003" pitchFamily="2" charset="0"/>
              </a:rPr>
              <a:t>Work Stress</a:t>
            </a:r>
          </a:p>
          <a:p>
            <a:pPr marL="0" indent="0">
              <a:buNone/>
            </a:pPr>
            <a:endParaRPr lang="en-US" sz="2400" b="1" dirty="0">
              <a:solidFill>
                <a:srgbClr val="FFFF00"/>
              </a:solidFill>
              <a:latin typeface="Avenir Book" panose="02000503020000020003" pitchFamily="2" charset="0"/>
            </a:endParaRPr>
          </a:p>
          <a:p>
            <a:r>
              <a:rPr lang="en-US" b="1" dirty="0">
                <a:solidFill>
                  <a:srgbClr val="FFFF00"/>
                </a:solidFill>
                <a:latin typeface="Avenir Book" panose="02000503020000020003" pitchFamily="2" charset="0"/>
              </a:rPr>
              <a:t>5</a:t>
            </a:r>
            <a:r>
              <a:rPr lang="en-US" b="1" baseline="30000" dirty="0">
                <a:solidFill>
                  <a:srgbClr val="FFFF00"/>
                </a:solidFill>
                <a:latin typeface="Avenir Book" panose="02000503020000020003" pitchFamily="2" charset="0"/>
              </a:rPr>
              <a:t>th</a:t>
            </a:r>
            <a:r>
              <a:rPr lang="en-US" b="1" dirty="0">
                <a:solidFill>
                  <a:srgbClr val="FFFF00"/>
                </a:solidFill>
                <a:latin typeface="Avenir Book" panose="02000503020000020003" pitchFamily="2" charset="0"/>
              </a:rPr>
              <a:t> leading cause of death</a:t>
            </a:r>
          </a:p>
          <a:p>
            <a:r>
              <a:rPr lang="en-US" b="1" dirty="0">
                <a:solidFill>
                  <a:srgbClr val="FFFF00"/>
                </a:solidFill>
                <a:latin typeface="Avenir Book" panose="02000503020000020003" pitchFamily="2" charset="0"/>
              </a:rPr>
              <a:t>$190 billion in health care costs/year</a:t>
            </a:r>
          </a:p>
          <a:p>
            <a:r>
              <a:rPr lang="en-US" b="1" dirty="0">
                <a:solidFill>
                  <a:srgbClr val="FFFF00"/>
                </a:solidFill>
                <a:latin typeface="Avenir Book" panose="02000503020000020003" pitchFamily="2" charset="0"/>
              </a:rPr>
              <a:t>120,000 excess deaths/year</a:t>
            </a:r>
          </a:p>
        </p:txBody>
      </p:sp>
      <p:sp>
        <p:nvSpPr>
          <p:cNvPr id="2" name="TextBox 1">
            <a:extLst>
              <a:ext uri="{FF2B5EF4-FFF2-40B4-BE49-F238E27FC236}">
                <a16:creationId xmlns:a16="http://schemas.microsoft.com/office/drawing/2014/main" id="{344F7CA1-704F-D6D9-BABB-86F5096AE3C8}"/>
              </a:ext>
            </a:extLst>
          </p:cNvPr>
          <p:cNvSpPr txBox="1"/>
          <p:nvPr/>
        </p:nvSpPr>
        <p:spPr>
          <a:xfrm>
            <a:off x="5943600" y="4767635"/>
            <a:ext cx="3837214" cy="369332"/>
          </a:xfrm>
          <a:prstGeom prst="rect">
            <a:avLst/>
          </a:prstGeom>
          <a:noFill/>
        </p:spPr>
        <p:txBody>
          <a:bodyPr wrap="square" rtlCol="0">
            <a:spAutoFit/>
          </a:bodyPr>
          <a:lstStyle/>
          <a:p>
            <a:r>
              <a:rPr lang="en-US" dirty="0">
                <a:effectLst/>
                <a:latin typeface="Avenir Book" panose="02000503020000020003" pitchFamily="2" charset="0"/>
              </a:rPr>
              <a:t>Estrada Anton | Shutterstock</a:t>
            </a:r>
            <a:endParaRPr lang="en-US" dirty="0">
              <a:latin typeface="Avenir Book" panose="02000503020000020003" pitchFamily="2" charset="0"/>
            </a:endParaRPr>
          </a:p>
        </p:txBody>
      </p:sp>
    </p:spTree>
    <p:extLst>
      <p:ext uri="{BB962C8B-B14F-4D97-AF65-F5344CB8AC3E}">
        <p14:creationId xmlns:p14="http://schemas.microsoft.com/office/powerpoint/2010/main" val="3666649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D4A2-90A9-CE42-B871-61F0DDFB8347}"/>
              </a:ext>
            </a:extLst>
          </p:cNvPr>
          <p:cNvSpPr>
            <a:spLocks noGrp="1"/>
          </p:cNvSpPr>
          <p:nvPr>
            <p:ph type="title"/>
          </p:nvPr>
        </p:nvSpPr>
        <p:spPr/>
        <p:txBody>
          <a:bodyPr anchor="ctr">
            <a:normAutofit/>
          </a:bodyPr>
          <a:lstStyle/>
          <a:p>
            <a:r>
              <a:rPr lang="en-US" b="1" dirty="0">
                <a:solidFill>
                  <a:srgbClr val="FFFF00"/>
                </a:solidFill>
                <a:latin typeface="Avenir Book" panose="02000503020000020003" pitchFamily="2" charset="0"/>
              </a:rPr>
              <a:t>Lunchtime Yoga isn’t Enough</a:t>
            </a:r>
          </a:p>
        </p:txBody>
      </p:sp>
      <p:pic>
        <p:nvPicPr>
          <p:cNvPr id="7" name="Content Placeholder 6" descr="A picture containing sky, outdoor, person, day&#10;&#10;Description automatically generated">
            <a:extLst>
              <a:ext uri="{FF2B5EF4-FFF2-40B4-BE49-F238E27FC236}">
                <a16:creationId xmlns:a16="http://schemas.microsoft.com/office/drawing/2014/main" id="{4829A40C-F764-6F40-96F3-8C504E7636AB}"/>
              </a:ext>
            </a:extLst>
          </p:cNvPr>
          <p:cNvPicPr>
            <a:picLocks noGrp="1" noChangeAspect="1"/>
          </p:cNvPicPr>
          <p:nvPr>
            <p:ph idx="1"/>
          </p:nvPr>
        </p:nvPicPr>
        <p:blipFill>
          <a:blip r:embed="rId3"/>
          <a:stretch>
            <a:fillRect/>
          </a:stretch>
        </p:blipFill>
        <p:spPr>
          <a:xfrm>
            <a:off x="1823516" y="1063229"/>
            <a:ext cx="5496967" cy="3657600"/>
          </a:xfrm>
          <a:noFill/>
        </p:spPr>
      </p:pic>
      <p:sp>
        <p:nvSpPr>
          <p:cNvPr id="8" name="TextBox 7">
            <a:extLst>
              <a:ext uri="{FF2B5EF4-FFF2-40B4-BE49-F238E27FC236}">
                <a16:creationId xmlns:a16="http://schemas.microsoft.com/office/drawing/2014/main" id="{ED06C463-43BB-6842-9124-DCBF24449D35}"/>
              </a:ext>
            </a:extLst>
          </p:cNvPr>
          <p:cNvSpPr txBox="1"/>
          <p:nvPr/>
        </p:nvSpPr>
        <p:spPr>
          <a:xfrm>
            <a:off x="5767058" y="4731545"/>
            <a:ext cx="3589699" cy="923330"/>
          </a:xfrm>
          <a:prstGeom prst="rect">
            <a:avLst/>
          </a:prstGeom>
          <a:noFill/>
        </p:spPr>
        <p:txBody>
          <a:bodyPr wrap="square" rtlCol="0">
            <a:spAutoFit/>
          </a:bodyPr>
          <a:lstStyle/>
          <a:p>
            <a:r>
              <a:rPr lang="en-US" dirty="0">
                <a:latin typeface="Avenir Book" panose="02000503020000020003" pitchFamily="2" charset="0"/>
              </a:rPr>
              <a:t>© </a:t>
            </a:r>
            <a:r>
              <a:rPr lang="en-US" dirty="0">
                <a:latin typeface="Avenir Book" panose="02000503020000020003" pitchFamily="2" charset="0"/>
                <a:hlinkClick r:id="rId4">
                  <a:extLst>
                    <a:ext uri="{A12FA001-AC4F-418D-AE19-62706E023703}">
                      <ahyp:hlinkClr xmlns:ahyp="http://schemas.microsoft.com/office/drawing/2018/hyperlinkcolor" val="tx"/>
                    </a:ext>
                  </a:extLst>
                </a:hlinkClick>
              </a:rPr>
              <a:t>Ocusfocus</a:t>
            </a:r>
            <a:r>
              <a:rPr lang="en-US" dirty="0">
                <a:latin typeface="Avenir Book" panose="02000503020000020003" pitchFamily="2" charset="0"/>
              </a:rPr>
              <a:t> | </a:t>
            </a:r>
            <a:r>
              <a:rPr lang="en-US" dirty="0">
                <a:latin typeface="Avenir Book" panose="02000503020000020003" pitchFamily="2" charset="0"/>
                <a:hlinkClick r:id="rId5">
                  <a:extLst>
                    <a:ext uri="{A12FA001-AC4F-418D-AE19-62706E023703}">
                      <ahyp:hlinkClr xmlns:ahyp="http://schemas.microsoft.com/office/drawing/2018/hyperlinkcolor" val="tx"/>
                    </a:ext>
                  </a:extLst>
                </a:hlinkClick>
              </a:rPr>
              <a:t>Dreamstime.com</a:t>
            </a:r>
            <a:endParaRPr lang="en-US" dirty="0">
              <a:latin typeface="Avenir Book" panose="02000503020000020003" pitchFamily="2" charset="0"/>
            </a:endParaRPr>
          </a:p>
          <a:p>
            <a:br>
              <a:rPr lang="en-US" dirty="0"/>
            </a:br>
            <a:endParaRPr lang="en-US" dirty="0"/>
          </a:p>
        </p:txBody>
      </p:sp>
    </p:spTree>
    <p:extLst>
      <p:ext uri="{BB962C8B-B14F-4D97-AF65-F5344CB8AC3E}">
        <p14:creationId xmlns:p14="http://schemas.microsoft.com/office/powerpoint/2010/main" val="125641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3267-E1A3-1F7A-1802-3F42F5F959A6}"/>
              </a:ext>
            </a:extLst>
          </p:cNvPr>
          <p:cNvSpPr>
            <a:spLocks noGrp="1"/>
          </p:cNvSpPr>
          <p:nvPr>
            <p:ph type="title"/>
          </p:nvPr>
        </p:nvSpPr>
        <p:spPr>
          <a:xfrm>
            <a:off x="0" y="205979"/>
            <a:ext cx="8686800" cy="857250"/>
          </a:xfrm>
        </p:spPr>
        <p:txBody>
          <a:bodyPr>
            <a:noAutofit/>
          </a:bodyPr>
          <a:lstStyle/>
          <a:p>
            <a:r>
              <a:rPr lang="en-US" b="1" dirty="0">
                <a:solidFill>
                  <a:srgbClr val="FFFF00"/>
                </a:solidFill>
                <a:latin typeface="Avenir Book" panose="02000503020000020003" pitchFamily="2" charset="0"/>
              </a:rPr>
              <a:t>Good Work: Get the Basics Right</a:t>
            </a:r>
          </a:p>
        </p:txBody>
      </p:sp>
      <p:sp>
        <p:nvSpPr>
          <p:cNvPr id="3" name="Content Placeholder 2">
            <a:extLst>
              <a:ext uri="{FF2B5EF4-FFF2-40B4-BE49-F238E27FC236}">
                <a16:creationId xmlns:a16="http://schemas.microsoft.com/office/drawing/2014/main" id="{FBD9ED85-64C2-5D4F-EE95-C8C531CC86A0}"/>
              </a:ext>
            </a:extLst>
          </p:cNvPr>
          <p:cNvSpPr>
            <a:spLocks noGrp="1"/>
          </p:cNvSpPr>
          <p:nvPr>
            <p:ph idx="1"/>
          </p:nvPr>
        </p:nvSpPr>
        <p:spPr>
          <a:xfrm>
            <a:off x="457200" y="1200150"/>
            <a:ext cx="8229600" cy="3943349"/>
          </a:xfrm>
        </p:spPr>
        <p:txBody>
          <a:bodyPr>
            <a:normAutofit fontScale="92500"/>
          </a:bodyPr>
          <a:lstStyle/>
          <a:p>
            <a:r>
              <a:rPr lang="en-US" b="1" dirty="0">
                <a:solidFill>
                  <a:srgbClr val="FFFF00"/>
                </a:solidFill>
                <a:latin typeface="Avenir Book" panose="02000503020000020003" pitchFamily="2" charset="0"/>
              </a:rPr>
              <a:t>See Workers as Assets</a:t>
            </a:r>
          </a:p>
          <a:p>
            <a:r>
              <a:rPr lang="en-US" b="1" dirty="0">
                <a:solidFill>
                  <a:srgbClr val="FFFF00"/>
                </a:solidFill>
                <a:latin typeface="Avenir Book" panose="02000503020000020003" pitchFamily="2" charset="0"/>
              </a:rPr>
              <a:t>Offer Fair Pay and Hours/ Schedule Control</a:t>
            </a:r>
          </a:p>
          <a:p>
            <a:r>
              <a:rPr lang="en-US" b="1" dirty="0">
                <a:solidFill>
                  <a:srgbClr val="FFFF00"/>
                </a:solidFill>
                <a:latin typeface="Avenir Book" panose="02000503020000020003" pitchFamily="2" charset="0"/>
              </a:rPr>
              <a:t>Create Cultures of Trust, Transparency, Respect &amp; Psychological Safety</a:t>
            </a:r>
          </a:p>
          <a:p>
            <a:r>
              <a:rPr lang="en-US" b="1" dirty="0">
                <a:solidFill>
                  <a:srgbClr val="FFFF00"/>
                </a:solidFill>
                <a:latin typeface="Avenir Book" panose="02000503020000020003" pitchFamily="2" charset="0"/>
              </a:rPr>
              <a:t>Connect Workers to Mission &amp; Purpose</a:t>
            </a:r>
          </a:p>
          <a:p>
            <a:r>
              <a:rPr lang="en-US" b="1" dirty="0">
                <a:solidFill>
                  <a:srgbClr val="FFFF00"/>
                </a:solidFill>
                <a:latin typeface="Avenir Book" panose="02000503020000020003" pitchFamily="2" charset="0"/>
              </a:rPr>
              <a:t>Provide a Promising Future/ Path Forward</a:t>
            </a:r>
          </a:p>
          <a:p>
            <a:r>
              <a:rPr lang="en-US" b="1" dirty="0">
                <a:solidFill>
                  <a:srgbClr val="FFFF00"/>
                </a:solidFill>
                <a:latin typeface="Avenir Book" panose="02000503020000020003" pitchFamily="2" charset="0"/>
              </a:rPr>
              <a:t>Make Room for Care, Wellbeing, and Life </a:t>
            </a:r>
            <a:endParaRPr lang="en-US" dirty="0"/>
          </a:p>
        </p:txBody>
      </p:sp>
    </p:spTree>
    <p:extLst>
      <p:ext uri="{BB962C8B-B14F-4D97-AF65-F5344CB8AC3E}">
        <p14:creationId xmlns:p14="http://schemas.microsoft.com/office/powerpoint/2010/main" val="53407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055C-8003-8F44-9664-F5146D070312}"/>
              </a:ext>
            </a:extLst>
          </p:cNvPr>
          <p:cNvSpPr>
            <a:spLocks noGrp="1"/>
          </p:cNvSpPr>
          <p:nvPr>
            <p:ph type="title"/>
          </p:nvPr>
        </p:nvSpPr>
        <p:spPr/>
        <p:txBody>
          <a:bodyPr>
            <a:noAutofit/>
          </a:bodyPr>
          <a:lstStyle/>
          <a:p>
            <a:r>
              <a:rPr lang="en-US" sz="3600" b="1" dirty="0">
                <a:solidFill>
                  <a:srgbClr val="FFFF00"/>
                </a:solidFill>
                <a:latin typeface="Avenir Book" panose="02000503020000020003" pitchFamily="2" charset="0"/>
              </a:rPr>
              <a:t>Tackling Burnout: Getting to the Root</a:t>
            </a:r>
          </a:p>
        </p:txBody>
      </p:sp>
      <p:sp>
        <p:nvSpPr>
          <p:cNvPr id="6" name="TextBox 5">
            <a:extLst>
              <a:ext uri="{FF2B5EF4-FFF2-40B4-BE49-F238E27FC236}">
                <a16:creationId xmlns:a16="http://schemas.microsoft.com/office/drawing/2014/main" id="{8DC2A035-F6A8-0848-B724-F4996DC5EEC1}"/>
              </a:ext>
            </a:extLst>
          </p:cNvPr>
          <p:cNvSpPr txBox="1"/>
          <p:nvPr/>
        </p:nvSpPr>
        <p:spPr>
          <a:xfrm>
            <a:off x="5728939" y="4731146"/>
            <a:ext cx="1828203" cy="646331"/>
          </a:xfrm>
          <a:prstGeom prst="rect">
            <a:avLst/>
          </a:prstGeom>
          <a:noFill/>
        </p:spPr>
        <p:txBody>
          <a:bodyPr wrap="square" rtlCol="0">
            <a:spAutoFit/>
          </a:bodyPr>
          <a:lstStyle/>
          <a:p>
            <a:r>
              <a:rPr lang="en-US" dirty="0" err="1">
                <a:latin typeface="Avenir Book" panose="02000503020000020003" pitchFamily="2" charset="0"/>
              </a:rPr>
              <a:t>Peopleimages</a:t>
            </a:r>
            <a:br>
              <a:rPr lang="en-US" dirty="0">
                <a:latin typeface="Avenir Book" panose="02000503020000020003" pitchFamily="2" charset="0"/>
              </a:rPr>
            </a:br>
            <a:endParaRPr lang="en-US" dirty="0">
              <a:latin typeface="Avenir Book" panose="02000503020000020003" pitchFamily="2" charset="0"/>
            </a:endParaRPr>
          </a:p>
        </p:txBody>
      </p:sp>
      <p:pic>
        <p:nvPicPr>
          <p:cNvPr id="8" name="Content Placeholder 7" descr="A person in scrubs sitting on the floor&#10;&#10;Description automatically generated">
            <a:extLst>
              <a:ext uri="{FF2B5EF4-FFF2-40B4-BE49-F238E27FC236}">
                <a16:creationId xmlns:a16="http://schemas.microsoft.com/office/drawing/2014/main" id="{CDA1F211-8174-D049-94C9-830F6EB6F8CC}"/>
              </a:ext>
            </a:extLst>
          </p:cNvPr>
          <p:cNvPicPr>
            <a:picLocks noGrp="1" noChangeAspect="1"/>
          </p:cNvPicPr>
          <p:nvPr>
            <p:ph idx="1"/>
          </p:nvPr>
        </p:nvPicPr>
        <p:blipFill>
          <a:blip r:embed="rId3"/>
          <a:stretch>
            <a:fillRect/>
          </a:stretch>
        </p:blipFill>
        <p:spPr>
          <a:xfrm>
            <a:off x="1905656" y="982106"/>
            <a:ext cx="5332688" cy="3749040"/>
          </a:xfrm>
        </p:spPr>
      </p:pic>
    </p:spTree>
    <p:extLst>
      <p:ext uri="{BB962C8B-B14F-4D97-AF65-F5344CB8AC3E}">
        <p14:creationId xmlns:p14="http://schemas.microsoft.com/office/powerpoint/2010/main" val="4114879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D4A2-90A9-CE42-B871-61F0DDFB8347}"/>
              </a:ext>
            </a:extLst>
          </p:cNvPr>
          <p:cNvSpPr>
            <a:spLocks noGrp="1"/>
          </p:cNvSpPr>
          <p:nvPr>
            <p:ph type="title"/>
          </p:nvPr>
        </p:nvSpPr>
        <p:spPr/>
        <p:txBody>
          <a:bodyPr vert="horz" lIns="91440" tIns="45720" rIns="91440" bIns="45720" rtlCol="0" anchor="ctr">
            <a:normAutofit/>
          </a:bodyPr>
          <a:lstStyle/>
          <a:p>
            <a:r>
              <a:rPr lang="en-US" b="1" kern="1200" dirty="0">
                <a:solidFill>
                  <a:srgbClr val="FFFF00"/>
                </a:solidFill>
                <a:latin typeface="Avenir Book" panose="02000503020000020003" pitchFamily="2" charset="0"/>
              </a:rPr>
              <a:t>Why Redesigns Fail</a:t>
            </a:r>
          </a:p>
        </p:txBody>
      </p:sp>
      <p:sp>
        <p:nvSpPr>
          <p:cNvPr id="13" name="Text Placeholder 2">
            <a:extLst>
              <a:ext uri="{FF2B5EF4-FFF2-40B4-BE49-F238E27FC236}">
                <a16:creationId xmlns:a16="http://schemas.microsoft.com/office/drawing/2014/main" id="{D9EB583B-442C-B1E4-4FEE-6A9667C596E6}"/>
              </a:ext>
            </a:extLst>
          </p:cNvPr>
          <p:cNvSpPr>
            <a:spLocks noGrp="1"/>
          </p:cNvSpPr>
          <p:nvPr>
            <p:ph type="body" idx="1"/>
          </p:nvPr>
        </p:nvSpPr>
        <p:spPr/>
        <p:txBody>
          <a:bodyPr/>
          <a:lstStyle/>
          <a:p>
            <a:endParaRPr lang="en-US"/>
          </a:p>
        </p:txBody>
      </p:sp>
      <p:pic>
        <p:nvPicPr>
          <p:cNvPr id="6" name="Content Placeholder 5" descr="A person writing on a whiteboard&#10;&#10;Description automatically generated">
            <a:extLst>
              <a:ext uri="{FF2B5EF4-FFF2-40B4-BE49-F238E27FC236}">
                <a16:creationId xmlns:a16="http://schemas.microsoft.com/office/drawing/2014/main" id="{72B49524-91C0-BB2C-BFC5-ACBC0779FF28}"/>
              </a:ext>
            </a:extLst>
          </p:cNvPr>
          <p:cNvPicPr>
            <a:picLocks noGrp="1" noChangeAspect="1"/>
          </p:cNvPicPr>
          <p:nvPr>
            <p:ph sz="half" idx="2"/>
          </p:nvPr>
        </p:nvPicPr>
        <p:blipFill rotWithShape="1">
          <a:blip r:embed="rId3"/>
          <a:stretch/>
        </p:blipFill>
        <p:spPr>
          <a:xfrm>
            <a:off x="995363" y="1630363"/>
            <a:ext cx="2963862" cy="2963862"/>
          </a:xfrm>
          <a:noFill/>
        </p:spPr>
      </p:pic>
      <p:sp>
        <p:nvSpPr>
          <p:cNvPr id="15" name="Content Placeholder 5">
            <a:extLst>
              <a:ext uri="{FF2B5EF4-FFF2-40B4-BE49-F238E27FC236}">
                <a16:creationId xmlns:a16="http://schemas.microsoft.com/office/drawing/2014/main" id="{968AE12C-A191-B06F-DA18-BC159D1AD87A}"/>
              </a:ext>
            </a:extLst>
          </p:cNvPr>
          <p:cNvSpPr>
            <a:spLocks noGrp="1"/>
          </p:cNvSpPr>
          <p:nvPr>
            <p:ph sz="quarter" idx="4"/>
          </p:nvPr>
        </p:nvSpPr>
        <p:spPr/>
        <p:txBody>
          <a:bodyPr/>
          <a:lstStyle/>
          <a:p>
            <a:r>
              <a:rPr lang="en-US" dirty="0">
                <a:solidFill>
                  <a:srgbClr val="FFFF00"/>
                </a:solidFill>
                <a:latin typeface="Avenir Book" panose="02000503020000020003" pitchFamily="2" charset="0"/>
              </a:rPr>
              <a:t>Leaders</a:t>
            </a:r>
          </a:p>
          <a:p>
            <a:r>
              <a:rPr lang="en-US" dirty="0">
                <a:solidFill>
                  <a:srgbClr val="FFFF00"/>
                </a:solidFill>
                <a:latin typeface="Avenir Book" panose="02000503020000020003" pitchFamily="2" charset="0"/>
              </a:rPr>
              <a:t>Status Quo</a:t>
            </a:r>
          </a:p>
          <a:p>
            <a:r>
              <a:rPr lang="en-US" dirty="0">
                <a:solidFill>
                  <a:srgbClr val="FFFF00"/>
                </a:solidFill>
                <a:latin typeface="Avenir Book" panose="02000503020000020003" pitchFamily="2" charset="0"/>
              </a:rPr>
              <a:t>Beliefs</a:t>
            </a:r>
          </a:p>
          <a:p>
            <a:r>
              <a:rPr lang="en-US" dirty="0">
                <a:solidFill>
                  <a:srgbClr val="FFFF00"/>
                </a:solidFill>
                <a:latin typeface="Avenir Book" panose="02000503020000020003" pitchFamily="2" charset="0"/>
              </a:rPr>
              <a:t>Echo Chamber</a:t>
            </a:r>
          </a:p>
          <a:p>
            <a:r>
              <a:rPr lang="en-US" dirty="0">
                <a:solidFill>
                  <a:srgbClr val="FFFF00"/>
                </a:solidFill>
                <a:latin typeface="Avenir Book" panose="02000503020000020003" pitchFamily="2" charset="0"/>
              </a:rPr>
              <a:t>Corporate Monoculture</a:t>
            </a:r>
          </a:p>
        </p:txBody>
      </p:sp>
      <p:sp>
        <p:nvSpPr>
          <p:cNvPr id="8" name="TextBox 7">
            <a:extLst>
              <a:ext uri="{FF2B5EF4-FFF2-40B4-BE49-F238E27FC236}">
                <a16:creationId xmlns:a16="http://schemas.microsoft.com/office/drawing/2014/main" id="{ED06C463-43BB-6842-9124-DCBF24449D35}"/>
              </a:ext>
            </a:extLst>
          </p:cNvPr>
          <p:cNvSpPr txBox="1"/>
          <p:nvPr/>
        </p:nvSpPr>
        <p:spPr>
          <a:xfrm>
            <a:off x="455613" y="4811910"/>
            <a:ext cx="4041775" cy="479822"/>
          </a:xfrm>
          <a:prstGeom prst="rect">
            <a:avLst/>
          </a:prstGeom>
        </p:spPr>
        <p:txBody>
          <a:bodyPr vert="horz" lIns="91440" tIns="45720" rIns="91440" bIns="45720" rtlCol="0" anchor="b">
            <a:noAutofit/>
          </a:bodyPr>
          <a:lstStyle/>
          <a:p>
            <a:pPr defTabSz="914400">
              <a:lnSpc>
                <a:spcPct val="90000"/>
              </a:lnSpc>
              <a:spcBef>
                <a:spcPct val="20000"/>
              </a:spcBef>
            </a:pPr>
            <a:r>
              <a:rPr lang="en-US" kern="1200" dirty="0">
                <a:latin typeface="Avenir Book" panose="02000503020000020003" pitchFamily="2" charset="0"/>
              </a:rPr>
              <a:t>Intel</a:t>
            </a:r>
            <a:br>
              <a:rPr lang="en-US" kern="1200" dirty="0">
                <a:latin typeface="Avenir Book" panose="02000503020000020003" pitchFamily="2" charset="0"/>
              </a:rPr>
            </a:br>
            <a:endParaRPr lang="en-US" kern="1200" dirty="0">
              <a:latin typeface="Avenir Book" panose="02000503020000020003" pitchFamily="2" charset="0"/>
            </a:endParaRPr>
          </a:p>
        </p:txBody>
      </p:sp>
    </p:spTree>
    <p:extLst>
      <p:ext uri="{BB962C8B-B14F-4D97-AF65-F5344CB8AC3E}">
        <p14:creationId xmlns:p14="http://schemas.microsoft.com/office/powerpoint/2010/main" val="20579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05376"/>
            <a:ext cx="8229600" cy="857250"/>
          </a:xfrm>
        </p:spPr>
        <p:txBody>
          <a:bodyPr>
            <a:noAutofit/>
          </a:bodyPr>
          <a:lstStyle/>
          <a:p>
            <a:pPr algn="l"/>
            <a:br>
              <a:rPr lang="en-US" sz="8800" b="1" dirty="0">
                <a:solidFill>
                  <a:schemeClr val="bg1"/>
                </a:solidFill>
                <a:latin typeface="Avenir Book"/>
                <a:cs typeface="Avenir Book"/>
              </a:rPr>
            </a:br>
            <a:r>
              <a:rPr lang="en-US" sz="8800" b="1" dirty="0">
                <a:solidFill>
                  <a:schemeClr val="bg1"/>
                </a:solidFill>
                <a:latin typeface="Avenir Book"/>
                <a:cs typeface="Avenir Book"/>
              </a:rPr>
              <a:t>The Vision</a:t>
            </a:r>
            <a:br>
              <a:rPr lang="en-US" sz="8800" b="1" dirty="0">
                <a:solidFill>
                  <a:schemeClr val="bg1"/>
                </a:solidFill>
                <a:latin typeface="Avenir Book"/>
                <a:cs typeface="Avenir Book"/>
              </a:rPr>
            </a:br>
            <a:endParaRPr lang="en-US" sz="8800" b="1" dirty="0">
              <a:solidFill>
                <a:schemeClr val="bg1"/>
              </a:solidFill>
              <a:latin typeface="Avenir Book"/>
              <a:cs typeface="Avenir Book"/>
            </a:endParaRPr>
          </a:p>
        </p:txBody>
      </p:sp>
    </p:spTree>
    <p:extLst>
      <p:ext uri="{BB962C8B-B14F-4D97-AF65-F5344CB8AC3E}">
        <p14:creationId xmlns:p14="http://schemas.microsoft.com/office/powerpoint/2010/main" val="4250254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0A6A-ADE5-CAC9-0F22-F83EAAA7A44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2538DA-F87D-F7F3-8291-C69E76AB7C44}"/>
              </a:ext>
            </a:extLst>
          </p:cNvPr>
          <p:cNvSpPr/>
          <p:nvPr/>
        </p:nvSpPr>
        <p:spPr>
          <a:xfrm>
            <a:off x="0" y="0"/>
            <a:ext cx="9144000" cy="5143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68609-D0B6-2595-9A77-5177948385C2}"/>
              </a:ext>
            </a:extLst>
          </p:cNvPr>
          <p:cNvSpPr>
            <a:spLocks noGrp="1"/>
          </p:cNvSpPr>
          <p:nvPr>
            <p:ph type="title"/>
          </p:nvPr>
        </p:nvSpPr>
        <p:spPr>
          <a:xfrm>
            <a:off x="457200" y="2005376"/>
            <a:ext cx="8229600" cy="857250"/>
          </a:xfrm>
        </p:spPr>
        <p:txBody>
          <a:bodyPr>
            <a:noAutofit/>
          </a:bodyPr>
          <a:lstStyle/>
          <a:p>
            <a:pPr algn="l"/>
            <a:r>
              <a:rPr lang="en-US" sz="8000" b="1" dirty="0">
                <a:solidFill>
                  <a:schemeClr val="bg1"/>
                </a:solidFill>
                <a:latin typeface="Avenir Book"/>
                <a:cs typeface="Avenir Book"/>
              </a:rPr>
              <a:t>The Power of Bright Spots	</a:t>
            </a:r>
            <a:endParaRPr lang="en-US" b="1" dirty="0">
              <a:solidFill>
                <a:schemeClr val="bg1"/>
              </a:solidFill>
              <a:latin typeface="Avenir Book"/>
              <a:cs typeface="Avenir Book"/>
            </a:endParaRPr>
          </a:p>
        </p:txBody>
      </p:sp>
    </p:spTree>
    <p:extLst>
      <p:ext uri="{BB962C8B-B14F-4D97-AF65-F5344CB8AC3E}">
        <p14:creationId xmlns:p14="http://schemas.microsoft.com/office/powerpoint/2010/main" val="440148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EF50-DA8C-C99D-92FC-B1DFECDB819B}"/>
              </a:ext>
            </a:extLst>
          </p:cNvPr>
          <p:cNvSpPr>
            <a:spLocks noGrp="1"/>
          </p:cNvSpPr>
          <p:nvPr>
            <p:ph type="title"/>
          </p:nvPr>
        </p:nvSpPr>
        <p:spPr>
          <a:xfrm>
            <a:off x="457201" y="204787"/>
            <a:ext cx="8229599" cy="871538"/>
          </a:xfrm>
        </p:spPr>
        <p:txBody>
          <a:bodyPr>
            <a:noAutofit/>
          </a:bodyPr>
          <a:lstStyle/>
          <a:p>
            <a:pPr algn="ctr"/>
            <a:r>
              <a:rPr lang="en-US" sz="5400" dirty="0">
                <a:solidFill>
                  <a:srgbClr val="FFFF00"/>
                </a:solidFill>
                <a:latin typeface="Avenir Book" panose="02000503020000020003" pitchFamily="2" charset="0"/>
              </a:rPr>
              <a:t>Scheduling that Works</a:t>
            </a:r>
          </a:p>
        </p:txBody>
      </p:sp>
      <p:sp>
        <p:nvSpPr>
          <p:cNvPr id="4" name="Text Placeholder 3">
            <a:extLst>
              <a:ext uri="{FF2B5EF4-FFF2-40B4-BE49-F238E27FC236}">
                <a16:creationId xmlns:a16="http://schemas.microsoft.com/office/drawing/2014/main" id="{6486D0BD-3464-6D02-1E08-65617426E736}"/>
              </a:ext>
            </a:extLst>
          </p:cNvPr>
          <p:cNvSpPr>
            <a:spLocks noGrp="1"/>
          </p:cNvSpPr>
          <p:nvPr>
            <p:ph type="body" sz="half" idx="2"/>
          </p:nvPr>
        </p:nvSpPr>
        <p:spPr>
          <a:xfrm>
            <a:off x="119271" y="1076326"/>
            <a:ext cx="3346243" cy="3996606"/>
          </a:xfrm>
        </p:spPr>
        <p:txBody>
          <a:bodyPr>
            <a:normAutofit fontScale="70000" lnSpcReduction="20000"/>
          </a:bodyPr>
          <a:lstStyle/>
          <a:p>
            <a:r>
              <a:rPr lang="en-US" sz="4600" b="1" dirty="0">
                <a:solidFill>
                  <a:srgbClr val="FFFF00"/>
                </a:solidFill>
                <a:latin typeface="Avenir Book" panose="02000503020000020003" pitchFamily="2" charset="0"/>
              </a:rPr>
              <a:t>Fair Schedules:</a:t>
            </a:r>
          </a:p>
          <a:p>
            <a:endParaRPr lang="en-US" sz="3200" b="1" dirty="0">
              <a:solidFill>
                <a:srgbClr val="FFFF00"/>
              </a:solidFill>
              <a:latin typeface="Avenir Book" panose="02000503020000020003" pitchFamily="2" charset="0"/>
            </a:endParaRP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Increased wellbeing</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Reduced Stress</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Better Sleep Quality</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More time with family</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Economic security</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Increased Productivity</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Improved Sales</a:t>
            </a:r>
          </a:p>
          <a:p>
            <a:pPr marL="285750" indent="-285750">
              <a:buFont typeface="Arial" panose="020B0604020202020204" pitchFamily="34" charset="0"/>
              <a:buChar char="•"/>
            </a:pPr>
            <a:r>
              <a:rPr lang="en-US" sz="3200" b="1" dirty="0">
                <a:solidFill>
                  <a:srgbClr val="FFFF00"/>
                </a:solidFill>
                <a:latin typeface="Avenir Book" panose="02000503020000020003" pitchFamily="2" charset="0"/>
              </a:rPr>
              <a:t>High return on investment</a:t>
            </a:r>
          </a:p>
          <a:p>
            <a:pPr marL="285750" indent="-285750">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FE00D9D8-0A96-4743-F03B-B36D6B7E879C}"/>
              </a:ext>
            </a:extLst>
          </p:cNvPr>
          <p:cNvSpPr>
            <a:spLocks noGrp="1"/>
          </p:cNvSpPr>
          <p:nvPr>
            <p:ph idx="1"/>
          </p:nvPr>
        </p:nvSpPr>
        <p:spPr>
          <a:xfrm>
            <a:off x="3474719" y="988985"/>
            <a:ext cx="5550010" cy="3657600"/>
          </a:xfrm>
          <a:custGeom>
            <a:avLst/>
            <a:gdLst/>
            <a:ahLst/>
            <a:cxnLst/>
            <a:rect l="l" t="t" r="r" b="b"/>
            <a:pathLst>
              <a:path w="4038600" h="3304308">
                <a:moveTo>
                  <a:pt x="0" y="0"/>
                </a:moveTo>
                <a:lnTo>
                  <a:pt x="4038600" y="0"/>
                </a:lnTo>
                <a:lnTo>
                  <a:pt x="4038600" y="3304308"/>
                </a:lnTo>
                <a:lnTo>
                  <a:pt x="0" y="3304308"/>
                </a:lnTo>
                <a:lnTo>
                  <a:pt x="0" y="0"/>
                </a:lnTo>
                <a:close/>
              </a:path>
            </a:pathLst>
          </a:custGeom>
          <a:blipFill>
            <a:blip r:embed="rId3"/>
            <a:stretch>
              <a:fillRect/>
            </a:stretch>
          </a:blipFill>
        </p:spPr>
        <p:txBody>
          <a:bodyPr/>
          <a:lstStyle/>
          <a:p>
            <a:endParaRPr lang="en-US" dirty="0"/>
          </a:p>
        </p:txBody>
      </p:sp>
      <p:sp>
        <p:nvSpPr>
          <p:cNvPr id="6" name="TextBox 5">
            <a:extLst>
              <a:ext uri="{FF2B5EF4-FFF2-40B4-BE49-F238E27FC236}">
                <a16:creationId xmlns:a16="http://schemas.microsoft.com/office/drawing/2014/main" id="{EE2DD78A-D8D6-35ED-5A03-A32DD1B6848B}"/>
              </a:ext>
            </a:extLst>
          </p:cNvPr>
          <p:cNvSpPr txBox="1"/>
          <p:nvPr/>
        </p:nvSpPr>
        <p:spPr>
          <a:xfrm>
            <a:off x="3927021" y="4646585"/>
            <a:ext cx="6010288" cy="338554"/>
          </a:xfrm>
          <a:prstGeom prst="rect">
            <a:avLst/>
          </a:prstGeom>
          <a:noFill/>
        </p:spPr>
        <p:txBody>
          <a:bodyPr wrap="square" rtlCol="0">
            <a:spAutoFit/>
          </a:bodyPr>
          <a:lstStyle/>
          <a:p>
            <a:r>
              <a:rPr lang="en-US" sz="1600" dirty="0">
                <a:latin typeface="Avenir Book" panose="02000503020000020003" pitchFamily="2" charset="0"/>
              </a:rPr>
              <a:t>Courtesy of Ashley Worthen, former Albertson’s Worker</a:t>
            </a:r>
          </a:p>
        </p:txBody>
      </p:sp>
    </p:spTree>
    <p:extLst>
      <p:ext uri="{BB962C8B-B14F-4D97-AF65-F5344CB8AC3E}">
        <p14:creationId xmlns:p14="http://schemas.microsoft.com/office/powerpoint/2010/main" val="1760015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D4A2-90A9-CE42-B871-61F0DDFB8347}"/>
              </a:ext>
            </a:extLst>
          </p:cNvPr>
          <p:cNvSpPr>
            <a:spLocks noGrp="1"/>
          </p:cNvSpPr>
          <p:nvPr>
            <p:ph type="title"/>
          </p:nvPr>
        </p:nvSpPr>
        <p:spPr>
          <a:xfrm>
            <a:off x="457201" y="204786"/>
            <a:ext cx="3008313" cy="4389835"/>
          </a:xfrm>
        </p:spPr>
        <p:txBody>
          <a:bodyPr vert="horz" lIns="91440" tIns="45720" rIns="91440" bIns="45720" rtlCol="0" anchor="b">
            <a:normAutofit fontScale="90000"/>
          </a:bodyPr>
          <a:lstStyle/>
          <a:p>
            <a:pPr>
              <a:lnSpc>
                <a:spcPct val="90000"/>
              </a:lnSpc>
            </a:pPr>
            <a:r>
              <a:rPr lang="en-US" sz="3600" b="0" kern="1200" dirty="0">
                <a:solidFill>
                  <a:srgbClr val="FFFF00"/>
                </a:solidFill>
                <a:latin typeface="Avenir Book" panose="02000503020000020003" pitchFamily="2" charset="0"/>
              </a:rPr>
              <a:t>Short Work Hours =</a:t>
            </a:r>
            <a:br>
              <a:rPr lang="en-US" sz="3600" b="0" kern="1200" dirty="0">
                <a:solidFill>
                  <a:srgbClr val="FFFF00"/>
                </a:solidFill>
                <a:latin typeface="Avenir Book" panose="02000503020000020003" pitchFamily="2" charset="0"/>
              </a:rPr>
            </a:br>
            <a:br>
              <a:rPr lang="en-US" sz="3600" b="0" kern="1200" dirty="0">
                <a:solidFill>
                  <a:srgbClr val="FFFF00"/>
                </a:solidFill>
                <a:latin typeface="Avenir Book" panose="02000503020000020003" pitchFamily="2" charset="0"/>
              </a:rPr>
            </a:br>
            <a:r>
              <a:rPr lang="en-US" sz="3600" b="0" kern="1200" dirty="0">
                <a:solidFill>
                  <a:srgbClr val="FFFF00"/>
                </a:solidFill>
                <a:latin typeface="Avenir Book" panose="02000503020000020003" pitchFamily="2" charset="0"/>
              </a:rPr>
              <a:t>Operational Excellence Mission in Disguise </a:t>
            </a:r>
            <a:br>
              <a:rPr lang="en-US" sz="3600" b="0" kern="1200" dirty="0">
                <a:solidFill>
                  <a:srgbClr val="FFFF00"/>
                </a:solidFill>
                <a:latin typeface="Avenir Book" panose="02000503020000020003" pitchFamily="2" charset="0"/>
              </a:rPr>
            </a:br>
            <a:br>
              <a:rPr lang="en-US" sz="3600" b="0" kern="1200" dirty="0">
                <a:solidFill>
                  <a:srgbClr val="FFFF00"/>
                </a:solidFill>
                <a:latin typeface="Avenir Book" panose="02000503020000020003" pitchFamily="2" charset="0"/>
              </a:rPr>
            </a:br>
            <a:endParaRPr lang="en-US" sz="3600" b="0" kern="1200" dirty="0">
              <a:solidFill>
                <a:srgbClr val="FFFF00"/>
              </a:solidFill>
              <a:latin typeface="Avenir Book" panose="02000503020000020003" pitchFamily="2" charset="0"/>
            </a:endParaRPr>
          </a:p>
        </p:txBody>
      </p:sp>
      <p:pic>
        <p:nvPicPr>
          <p:cNvPr id="7" name="Content Placeholder 6" descr="Children kids playing at a playground&#10;&#10;Description automatically generated">
            <a:extLst>
              <a:ext uri="{FF2B5EF4-FFF2-40B4-BE49-F238E27FC236}">
                <a16:creationId xmlns:a16="http://schemas.microsoft.com/office/drawing/2014/main" id="{F9F0585B-01B4-B859-62F6-A6C65BFC0300}"/>
              </a:ext>
            </a:extLst>
          </p:cNvPr>
          <p:cNvPicPr>
            <a:picLocks noGrp="1" noChangeAspect="1"/>
          </p:cNvPicPr>
          <p:nvPr>
            <p:ph idx="1"/>
          </p:nvPr>
        </p:nvPicPr>
        <p:blipFill rotWithShape="1">
          <a:blip r:embed="rId3"/>
          <a:stretch/>
        </p:blipFill>
        <p:spPr>
          <a:xfrm>
            <a:off x="3575050" y="695590"/>
            <a:ext cx="5111750" cy="3407833"/>
          </a:xfrm>
          <a:noFill/>
        </p:spPr>
      </p:pic>
      <p:sp>
        <p:nvSpPr>
          <p:cNvPr id="8" name="TextBox 7">
            <a:extLst>
              <a:ext uri="{FF2B5EF4-FFF2-40B4-BE49-F238E27FC236}">
                <a16:creationId xmlns:a16="http://schemas.microsoft.com/office/drawing/2014/main" id="{ED06C463-43BB-6842-9124-DCBF24449D35}"/>
              </a:ext>
            </a:extLst>
          </p:cNvPr>
          <p:cNvSpPr txBox="1"/>
          <p:nvPr/>
        </p:nvSpPr>
        <p:spPr>
          <a:xfrm>
            <a:off x="7061201" y="4740275"/>
            <a:ext cx="3008313" cy="396874"/>
          </a:xfrm>
          <a:prstGeom prst="rect">
            <a:avLst/>
          </a:prstGeom>
        </p:spPr>
        <p:txBody>
          <a:bodyPr vert="horz" lIns="91440" tIns="45720" rIns="91440" bIns="45720" rtlCol="0">
            <a:normAutofit/>
          </a:bodyPr>
          <a:lstStyle/>
          <a:p>
            <a:pPr defTabSz="914400">
              <a:spcBef>
                <a:spcPct val="20000"/>
              </a:spcBef>
            </a:pPr>
            <a:r>
              <a:rPr lang="en-US" kern="1200" dirty="0" err="1">
                <a:latin typeface="Avenir Book" panose="02000503020000020003" pitchFamily="2" charset="0"/>
              </a:rPr>
              <a:t>Solbórg</a:t>
            </a:r>
            <a:r>
              <a:rPr lang="en-US" kern="1200" dirty="0">
                <a:latin typeface="Avenir Book" panose="02000503020000020003" pitchFamily="2" charset="0"/>
              </a:rPr>
              <a:t> Preschool</a:t>
            </a:r>
          </a:p>
        </p:txBody>
      </p:sp>
    </p:spTree>
    <p:extLst>
      <p:ext uri="{BB962C8B-B14F-4D97-AF65-F5344CB8AC3E}">
        <p14:creationId xmlns:p14="http://schemas.microsoft.com/office/powerpoint/2010/main" val="412986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1597"/>
            <a:ext cx="8229600" cy="857250"/>
          </a:xfrm>
        </p:spPr>
        <p:txBody>
          <a:bodyPr>
            <a:normAutofit/>
          </a:bodyPr>
          <a:lstStyle/>
          <a:p>
            <a:r>
              <a:rPr lang="en-US" b="1" dirty="0">
                <a:solidFill>
                  <a:srgbClr val="FFFF00"/>
                </a:solidFill>
                <a:latin typeface="Avenir Book"/>
                <a:cs typeface="Avenir Book"/>
              </a:rPr>
              <a:t>Designing Fair Policies for All</a:t>
            </a:r>
          </a:p>
        </p:txBody>
      </p:sp>
      <p:sp>
        <p:nvSpPr>
          <p:cNvPr id="6" name="TextBox 5"/>
          <p:cNvSpPr txBox="1"/>
          <p:nvPr/>
        </p:nvSpPr>
        <p:spPr>
          <a:xfrm>
            <a:off x="5323309" y="4722571"/>
            <a:ext cx="3820691" cy="369332"/>
          </a:xfrm>
          <a:prstGeom prst="rect">
            <a:avLst/>
          </a:prstGeom>
          <a:noFill/>
        </p:spPr>
        <p:txBody>
          <a:bodyPr wrap="square" rtlCol="0">
            <a:spAutoFit/>
          </a:bodyPr>
          <a:lstStyle/>
          <a:p>
            <a:r>
              <a:rPr lang="en-US" dirty="0">
                <a:effectLst/>
                <a:latin typeface="Avenir Book" panose="02000503020000020003" pitchFamily="2" charset="0"/>
              </a:rPr>
              <a:t>© </a:t>
            </a:r>
            <a:r>
              <a:rPr lang="en-US" u="none" strike="noStrike" dirty="0">
                <a:effectLst/>
                <a:latin typeface="Avenir Book" panose="02000503020000020003" pitchFamily="2" charset="0"/>
                <a:hlinkClick r:id="rId3">
                  <a:extLst>
                    <a:ext uri="{A12FA001-AC4F-418D-AE19-62706E023703}">
                      <ahyp:hlinkClr xmlns:ahyp="http://schemas.microsoft.com/office/drawing/2018/hyperlinkcolor" val="tx"/>
                    </a:ext>
                  </a:extLst>
                </a:hlinkClick>
              </a:rPr>
              <a:t>Albertshakirov</a:t>
            </a:r>
            <a:r>
              <a:rPr lang="en-US" dirty="0">
                <a:effectLst/>
                <a:latin typeface="Avenir Book" panose="02000503020000020003" pitchFamily="2" charset="0"/>
              </a:rPr>
              <a:t> | </a:t>
            </a:r>
            <a:r>
              <a:rPr lang="en-US" u="none" strike="noStrike" dirty="0">
                <a:effectLst/>
                <a:latin typeface="Avenir Book" panose="02000503020000020003" pitchFamily="2" charset="0"/>
                <a:hlinkClick r:id="rId4">
                  <a:extLst>
                    <a:ext uri="{A12FA001-AC4F-418D-AE19-62706E023703}">
                      <ahyp:hlinkClr xmlns:ahyp="http://schemas.microsoft.com/office/drawing/2018/hyperlinkcolor" val="tx"/>
                    </a:ext>
                  </a:extLst>
                </a:hlinkClick>
              </a:rPr>
              <a:t>Dreamstime.com</a:t>
            </a:r>
            <a:endParaRPr lang="en-US" dirty="0">
              <a:latin typeface="Avenir Book" panose="02000503020000020003" pitchFamily="2" charset="0"/>
              <a:cs typeface="Avenir Book"/>
            </a:endParaRPr>
          </a:p>
        </p:txBody>
      </p:sp>
      <p:pic>
        <p:nvPicPr>
          <p:cNvPr id="8" name="Content Placeholder 7" descr="A person and person holding a baby&#10;&#10;Description automatically generated">
            <a:extLst>
              <a:ext uri="{FF2B5EF4-FFF2-40B4-BE49-F238E27FC236}">
                <a16:creationId xmlns:a16="http://schemas.microsoft.com/office/drawing/2014/main" id="{AB61AD8B-A87F-0BA8-686D-C22BC41B7B02}"/>
              </a:ext>
            </a:extLst>
          </p:cNvPr>
          <p:cNvPicPr>
            <a:picLocks noGrp="1" noChangeAspect="1"/>
          </p:cNvPicPr>
          <p:nvPr>
            <p:ph idx="1"/>
          </p:nvPr>
        </p:nvPicPr>
        <p:blipFill>
          <a:blip r:embed="rId5"/>
          <a:stretch>
            <a:fillRect/>
          </a:stretch>
        </p:blipFill>
        <p:spPr>
          <a:xfrm>
            <a:off x="1690145" y="908847"/>
            <a:ext cx="5763709" cy="3840480"/>
          </a:xfrm>
        </p:spPr>
      </p:pic>
    </p:spTree>
    <p:extLst>
      <p:ext uri="{BB962C8B-B14F-4D97-AF65-F5344CB8AC3E}">
        <p14:creationId xmlns:p14="http://schemas.microsoft.com/office/powerpoint/2010/main" val="2267272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9" r="-98"/>
          <a:stretch/>
        </p:blipFill>
        <p:spPr>
          <a:xfrm>
            <a:off x="25978" y="-8907"/>
            <a:ext cx="9118022" cy="5165767"/>
          </a:xfrm>
          <a:prstGeom prst="rect">
            <a:avLst/>
          </a:prstGeom>
        </p:spPr>
      </p:pic>
      <p:sp>
        <p:nvSpPr>
          <p:cNvPr id="2" name="Title 1"/>
          <p:cNvSpPr>
            <a:spLocks noGrp="1"/>
          </p:cNvSpPr>
          <p:nvPr>
            <p:ph type="title"/>
          </p:nvPr>
        </p:nvSpPr>
        <p:spPr>
          <a:xfrm>
            <a:off x="548492" y="434160"/>
            <a:ext cx="7886700" cy="994172"/>
          </a:xfrm>
        </p:spPr>
        <p:txBody>
          <a:bodyPr>
            <a:normAutofit/>
          </a:bodyPr>
          <a:lstStyle/>
          <a:p>
            <a:r>
              <a:rPr lang="en-US" dirty="0"/>
              <a:t>The Power of Bright Spots </a:t>
            </a:r>
          </a:p>
        </p:txBody>
      </p:sp>
      <p:sp>
        <p:nvSpPr>
          <p:cNvPr id="3" name="Content Placeholder 2"/>
          <p:cNvSpPr>
            <a:spLocks noGrp="1"/>
          </p:cNvSpPr>
          <p:nvPr>
            <p:ph idx="1"/>
          </p:nvPr>
        </p:nvSpPr>
        <p:spPr>
          <a:xfrm>
            <a:off x="548492" y="2342407"/>
            <a:ext cx="5231823" cy="2450630"/>
          </a:xfrm>
        </p:spPr>
        <p:txBody>
          <a:bodyPr>
            <a:normAutofit/>
          </a:bodyPr>
          <a:lstStyle/>
          <a:p>
            <a:pPr>
              <a:buFont typeface="Wingdings" pitchFamily="2" charset="2"/>
              <a:buChar char="q"/>
            </a:pPr>
            <a:r>
              <a:rPr lang="en-US" sz="2400" dirty="0"/>
              <a:t>Challenge Status Quo Thinking</a:t>
            </a:r>
          </a:p>
          <a:p>
            <a:pPr>
              <a:buFont typeface="Wingdings" pitchFamily="2" charset="2"/>
              <a:buChar char="q"/>
            </a:pPr>
            <a:r>
              <a:rPr lang="en-US" sz="2400" dirty="0"/>
              <a:t>Enlarge the Sense of the Possible</a:t>
            </a:r>
          </a:p>
          <a:p>
            <a:pPr>
              <a:buFont typeface="Wingdings" pitchFamily="2" charset="2"/>
              <a:buChar char="q"/>
            </a:pPr>
            <a:r>
              <a:rPr lang="en-US" sz="2400" dirty="0"/>
              <a:t>Role Models &amp; Roadmaps</a:t>
            </a:r>
          </a:p>
          <a:p>
            <a:pPr>
              <a:buFont typeface="Wingdings" pitchFamily="2" charset="2"/>
              <a:buChar char="q"/>
            </a:pPr>
            <a:r>
              <a:rPr lang="en-US" sz="2400" dirty="0"/>
              <a:t>Shift of Focus to Systems Change</a:t>
            </a:r>
          </a:p>
        </p:txBody>
      </p:sp>
    </p:spTree>
    <p:extLst>
      <p:ext uri="{BB962C8B-B14F-4D97-AF65-F5344CB8AC3E}">
        <p14:creationId xmlns:p14="http://schemas.microsoft.com/office/powerpoint/2010/main" val="2753822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5572"/>
            <a:ext cx="8229600" cy="4303544"/>
          </a:xfrm>
          <a:ln>
            <a:noFill/>
          </a:ln>
        </p:spPr>
        <p:style>
          <a:lnRef idx="3">
            <a:schemeClr val="lt1"/>
          </a:lnRef>
          <a:fillRef idx="1">
            <a:schemeClr val="dk1"/>
          </a:fillRef>
          <a:effectRef idx="1">
            <a:schemeClr val="dk1"/>
          </a:effectRef>
          <a:fontRef idx="minor">
            <a:schemeClr val="lt1"/>
          </a:fontRef>
        </p:style>
        <p:txBody>
          <a:bodyPr>
            <a:normAutofit fontScale="92500" lnSpcReduction="10000"/>
          </a:bodyPr>
          <a:lstStyle/>
          <a:p>
            <a:pPr algn="ctr"/>
            <a:endParaRPr lang="en-US" dirty="0"/>
          </a:p>
          <a:p>
            <a:pPr marL="0" indent="0">
              <a:buNone/>
            </a:pPr>
            <a:endParaRPr lang="en-US" sz="4800" dirty="0">
              <a:latin typeface="Avenir Book"/>
              <a:cs typeface="Avenir Book"/>
            </a:endParaRPr>
          </a:p>
          <a:p>
            <a:pPr marL="0" indent="0">
              <a:buNone/>
            </a:pPr>
            <a:r>
              <a:rPr lang="en-US" sz="4800" dirty="0">
                <a:solidFill>
                  <a:srgbClr val="FFFF00"/>
                </a:solidFill>
                <a:latin typeface="Avenir Book"/>
                <a:cs typeface="Avenir Book"/>
              </a:rPr>
              <a:t>@</a:t>
            </a:r>
            <a:r>
              <a:rPr lang="en-US" sz="4800" dirty="0" err="1">
                <a:solidFill>
                  <a:srgbClr val="FFFF00"/>
                </a:solidFill>
                <a:latin typeface="Avenir Book"/>
                <a:cs typeface="Avenir Book"/>
              </a:rPr>
              <a:t>BrigidSchulte</a:t>
            </a:r>
            <a:endParaRPr lang="en-US" sz="4800" dirty="0">
              <a:solidFill>
                <a:srgbClr val="FFFF00"/>
              </a:solidFill>
              <a:latin typeface="Avenir Book"/>
              <a:cs typeface="Avenir Book"/>
            </a:endParaRPr>
          </a:p>
          <a:p>
            <a:pPr marL="0" indent="0">
              <a:buNone/>
            </a:pPr>
            <a:r>
              <a:rPr lang="en-US" sz="4800" dirty="0" err="1">
                <a:solidFill>
                  <a:srgbClr val="FFFF00"/>
                </a:solidFill>
                <a:latin typeface="Avenir Book"/>
                <a:cs typeface="Avenir Book"/>
              </a:rPr>
              <a:t>BrigidSchulte.com</a:t>
            </a:r>
            <a:endParaRPr lang="en-US" sz="4800" dirty="0">
              <a:solidFill>
                <a:srgbClr val="FFFF00"/>
              </a:solidFill>
              <a:latin typeface="Avenir Book"/>
              <a:cs typeface="Avenir Book"/>
            </a:endParaRPr>
          </a:p>
          <a:p>
            <a:pPr marL="0" indent="0">
              <a:buNone/>
            </a:pPr>
            <a:r>
              <a:rPr lang="en-US" sz="4800" dirty="0">
                <a:solidFill>
                  <a:srgbClr val="FFFF00"/>
                </a:solidFill>
                <a:latin typeface="Avenir Book"/>
                <a:cs typeface="Avenir Book"/>
              </a:rPr>
              <a:t>@</a:t>
            </a:r>
            <a:r>
              <a:rPr lang="en-US" sz="4800" dirty="0" err="1">
                <a:solidFill>
                  <a:srgbClr val="FFFF00"/>
                </a:solidFill>
                <a:latin typeface="Avenir Book"/>
                <a:cs typeface="Avenir Book"/>
              </a:rPr>
              <a:t>BetterLifeLab</a:t>
            </a:r>
            <a:endParaRPr lang="en-US" sz="4800" dirty="0">
              <a:solidFill>
                <a:srgbClr val="FFFF00"/>
              </a:solidFill>
              <a:latin typeface="Avenir Book"/>
              <a:cs typeface="Avenir Book"/>
            </a:endParaRPr>
          </a:p>
          <a:p>
            <a:pPr marL="0" indent="0">
              <a:buNone/>
            </a:pPr>
            <a:r>
              <a:rPr lang="en-US" sz="4950" dirty="0">
                <a:solidFill>
                  <a:srgbClr val="FFFF00"/>
                </a:solidFill>
                <a:hlinkClick r:id="rId3">
                  <a:extLst>
                    <a:ext uri="{A12FA001-AC4F-418D-AE19-62706E023703}">
                      <ahyp:hlinkClr xmlns:ahyp="http://schemas.microsoft.com/office/drawing/2018/hyperlinkcolor" val="tx"/>
                    </a:ext>
                  </a:extLst>
                </a:hlinkClick>
              </a:rPr>
              <a:t>newamerica.org/better-life-lab/</a:t>
            </a:r>
            <a:endParaRPr lang="en-US" sz="4800" dirty="0">
              <a:solidFill>
                <a:srgbClr val="FFFF00"/>
              </a:solidFill>
              <a:latin typeface="Avenir Book"/>
              <a:cs typeface="Avenir Book"/>
            </a:endParaRPr>
          </a:p>
        </p:txBody>
      </p:sp>
    </p:spTree>
    <p:extLst>
      <p:ext uri="{BB962C8B-B14F-4D97-AF65-F5344CB8AC3E}">
        <p14:creationId xmlns:p14="http://schemas.microsoft.com/office/powerpoint/2010/main" val="77764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ds written in the sand on a beach&#10;&#10;Description automatically generated with medium confidence">
            <a:extLst>
              <a:ext uri="{FF2B5EF4-FFF2-40B4-BE49-F238E27FC236}">
                <a16:creationId xmlns:a16="http://schemas.microsoft.com/office/drawing/2014/main" id="{805F2C6B-54EC-1145-BB2A-DC375E8D0424}"/>
              </a:ext>
            </a:extLst>
          </p:cNvPr>
          <p:cNvPicPr>
            <a:picLocks noChangeAspect="1"/>
          </p:cNvPicPr>
          <p:nvPr/>
        </p:nvPicPr>
        <p:blipFill>
          <a:blip r:embed="rId3"/>
          <a:stretch>
            <a:fillRect/>
          </a:stretch>
        </p:blipFill>
        <p:spPr>
          <a:xfrm>
            <a:off x="-1" y="50800"/>
            <a:ext cx="9144000" cy="5041900"/>
          </a:xfrm>
          <a:prstGeom prst="rect">
            <a:avLst/>
          </a:prstGeom>
          <a:noFill/>
        </p:spPr>
      </p:pic>
      <p:sp>
        <p:nvSpPr>
          <p:cNvPr id="5" name="TextBox 4">
            <a:extLst>
              <a:ext uri="{FF2B5EF4-FFF2-40B4-BE49-F238E27FC236}">
                <a16:creationId xmlns:a16="http://schemas.microsoft.com/office/drawing/2014/main" id="{B9A7F750-0529-A349-9425-316839CED243}"/>
              </a:ext>
            </a:extLst>
          </p:cNvPr>
          <p:cNvSpPr txBox="1"/>
          <p:nvPr/>
        </p:nvSpPr>
        <p:spPr>
          <a:xfrm>
            <a:off x="5633802" y="4723368"/>
            <a:ext cx="4298867" cy="369332"/>
          </a:xfrm>
          <a:prstGeom prst="rect">
            <a:avLst/>
          </a:prstGeom>
          <a:noFill/>
        </p:spPr>
        <p:txBody>
          <a:bodyPr wrap="square" rtlCol="0">
            <a:spAutoFit/>
          </a:bodyPr>
          <a:lstStyle/>
          <a:p>
            <a:r>
              <a:rPr lang="en-US" dirty="0">
                <a:latin typeface="Avenir Book" panose="02000503020000020003" pitchFamily="2" charset="0"/>
              </a:rPr>
              <a:t>©Deborah Larson | </a:t>
            </a:r>
            <a:r>
              <a:rPr lang="en-US" dirty="0" err="1">
                <a:latin typeface="Avenir Book" panose="02000503020000020003" pitchFamily="2" charset="0"/>
              </a:rPr>
              <a:t>Dreamstime</a:t>
            </a:r>
            <a:endParaRPr lang="en-US" dirty="0">
              <a:latin typeface="Avenir Book" panose="02000503020000020003" pitchFamily="2" charset="0"/>
            </a:endParaRPr>
          </a:p>
        </p:txBody>
      </p:sp>
    </p:spTree>
    <p:extLst>
      <p:ext uri="{BB962C8B-B14F-4D97-AF65-F5344CB8AC3E}">
        <p14:creationId xmlns:p14="http://schemas.microsoft.com/office/powerpoint/2010/main" val="18332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05376"/>
            <a:ext cx="8229600" cy="857250"/>
          </a:xfrm>
        </p:spPr>
        <p:txBody>
          <a:bodyPr>
            <a:noAutofit/>
          </a:bodyPr>
          <a:lstStyle/>
          <a:p>
            <a:pPr algn="l"/>
            <a:br>
              <a:rPr lang="en-US" sz="8800" b="1" dirty="0">
                <a:solidFill>
                  <a:schemeClr val="bg1"/>
                </a:solidFill>
                <a:latin typeface="Avenir Book"/>
                <a:cs typeface="Avenir Book"/>
              </a:rPr>
            </a:br>
            <a:r>
              <a:rPr lang="en-US" sz="8800" b="1" dirty="0">
                <a:solidFill>
                  <a:schemeClr val="bg1"/>
                </a:solidFill>
                <a:latin typeface="Avenir Book"/>
                <a:cs typeface="Avenir Book"/>
              </a:rPr>
              <a:t>Current Reality</a:t>
            </a:r>
            <a:br>
              <a:rPr lang="en-US" sz="8800" b="1" dirty="0">
                <a:solidFill>
                  <a:schemeClr val="bg1"/>
                </a:solidFill>
                <a:latin typeface="Avenir Book"/>
                <a:cs typeface="Avenir Book"/>
              </a:rPr>
            </a:br>
            <a:endParaRPr lang="en-US" sz="8800" b="1" dirty="0">
              <a:solidFill>
                <a:schemeClr val="bg1"/>
              </a:solidFill>
              <a:latin typeface="Avenir Book"/>
              <a:cs typeface="Avenir Book"/>
            </a:endParaRPr>
          </a:p>
        </p:txBody>
      </p:sp>
    </p:spTree>
    <p:extLst>
      <p:ext uri="{BB962C8B-B14F-4D97-AF65-F5344CB8AC3E}">
        <p14:creationId xmlns:p14="http://schemas.microsoft.com/office/powerpoint/2010/main" val="163812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F0CD9C2-BC33-46E8-8A6F-708106BD4D5A}"/>
              </a:ext>
            </a:extLst>
          </p:cNvPr>
          <p:cNvSpPr>
            <a:spLocks noGrp="1"/>
          </p:cNvSpPr>
          <p:nvPr>
            <p:ph type="title"/>
          </p:nvPr>
        </p:nvSpPr>
        <p:spPr>
          <a:xfrm>
            <a:off x="457200" y="103367"/>
            <a:ext cx="8229600" cy="809008"/>
          </a:xfrm>
        </p:spPr>
        <p:txBody>
          <a:bodyPr>
            <a:noAutofit/>
          </a:bodyPr>
          <a:lstStyle/>
          <a:p>
            <a:r>
              <a:rPr lang="en-US" sz="5400" b="1" dirty="0">
                <a:solidFill>
                  <a:srgbClr val="FFFF00"/>
                </a:solidFill>
                <a:latin typeface="Avenir Book" panose="02000503020000020003" pitchFamily="2" charset="0"/>
              </a:rPr>
              <a:t>Greedy Work. It’s 3 am …</a:t>
            </a:r>
          </a:p>
        </p:txBody>
      </p:sp>
      <p:sp>
        <p:nvSpPr>
          <p:cNvPr id="7" name="TextBox 6">
            <a:extLst>
              <a:ext uri="{FF2B5EF4-FFF2-40B4-BE49-F238E27FC236}">
                <a16:creationId xmlns:a16="http://schemas.microsoft.com/office/drawing/2014/main" id="{443AA38A-314A-590C-7511-CDEAE7010D15}"/>
              </a:ext>
            </a:extLst>
          </p:cNvPr>
          <p:cNvSpPr txBox="1"/>
          <p:nvPr/>
        </p:nvSpPr>
        <p:spPr>
          <a:xfrm>
            <a:off x="6158593" y="4752855"/>
            <a:ext cx="4233874" cy="369332"/>
          </a:xfrm>
          <a:prstGeom prst="rect">
            <a:avLst/>
          </a:prstGeom>
          <a:noFill/>
        </p:spPr>
        <p:txBody>
          <a:bodyPr wrap="square" rtlCol="0">
            <a:spAutoFit/>
          </a:bodyPr>
          <a:lstStyle/>
          <a:p>
            <a:r>
              <a:rPr lang="en-US" dirty="0">
                <a:latin typeface="Avenir Book" panose="02000503020000020003" pitchFamily="2" charset="0"/>
              </a:rPr>
              <a:t> Carl Heyerdahl | </a:t>
            </a:r>
            <a:r>
              <a:rPr lang="en-US" dirty="0" err="1">
                <a:latin typeface="Avenir Book" panose="02000503020000020003" pitchFamily="2" charset="0"/>
              </a:rPr>
              <a:t>Unsplash</a:t>
            </a:r>
            <a:r>
              <a:rPr lang="en-US" dirty="0">
                <a:latin typeface="Avenir Book" panose="02000503020000020003" pitchFamily="2" charset="0"/>
              </a:rPr>
              <a:t> </a:t>
            </a:r>
          </a:p>
        </p:txBody>
      </p:sp>
      <p:pic>
        <p:nvPicPr>
          <p:cNvPr id="6" name="Content Placeholder 5" descr="A computer monitor on a desk&#10;&#10;Description automatically generated">
            <a:extLst>
              <a:ext uri="{FF2B5EF4-FFF2-40B4-BE49-F238E27FC236}">
                <a16:creationId xmlns:a16="http://schemas.microsoft.com/office/drawing/2014/main" id="{2CBFA328-23C3-27C7-1E50-702C85BC54E1}"/>
              </a:ext>
            </a:extLst>
          </p:cNvPr>
          <p:cNvPicPr>
            <a:picLocks noGrp="1" noChangeAspect="1"/>
          </p:cNvPicPr>
          <p:nvPr>
            <p:ph idx="1"/>
          </p:nvPr>
        </p:nvPicPr>
        <p:blipFill>
          <a:blip r:embed="rId3"/>
          <a:stretch>
            <a:fillRect/>
          </a:stretch>
        </p:blipFill>
        <p:spPr>
          <a:xfrm>
            <a:off x="1907801" y="968034"/>
            <a:ext cx="4969451" cy="3840480"/>
          </a:xfrm>
        </p:spPr>
      </p:pic>
    </p:spTree>
    <p:extLst>
      <p:ext uri="{BB962C8B-B14F-4D97-AF65-F5344CB8AC3E}">
        <p14:creationId xmlns:p14="http://schemas.microsoft.com/office/powerpoint/2010/main" val="1333913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C4CA8-D194-074C-94B9-9FE9C58C3136}"/>
              </a:ext>
            </a:extLst>
          </p:cNvPr>
          <p:cNvSpPr>
            <a:spLocks noGrp="1"/>
          </p:cNvSpPr>
          <p:nvPr>
            <p:ph type="title"/>
          </p:nvPr>
        </p:nvSpPr>
        <p:spPr/>
        <p:txBody>
          <a:bodyPr anchor="ctr">
            <a:normAutofit/>
          </a:bodyPr>
          <a:lstStyle/>
          <a:p>
            <a:r>
              <a:rPr lang="en-US" b="1" dirty="0">
                <a:solidFill>
                  <a:srgbClr val="FFFF00"/>
                </a:solidFill>
                <a:latin typeface="Avenir Book" panose="02000503020000020003" pitchFamily="2" charset="0"/>
              </a:rPr>
              <a:t>When Your Boss is an Algorithm</a:t>
            </a:r>
          </a:p>
        </p:txBody>
      </p:sp>
      <p:pic>
        <p:nvPicPr>
          <p:cNvPr id="9" name="Content Placeholder 8" descr="A picture containing drawing&#10;&#10;Description automatically generated">
            <a:extLst>
              <a:ext uri="{FF2B5EF4-FFF2-40B4-BE49-F238E27FC236}">
                <a16:creationId xmlns:a16="http://schemas.microsoft.com/office/drawing/2014/main" id="{4A0A4334-E1FE-044C-B643-24E972E4EDC1}"/>
              </a:ext>
            </a:extLst>
          </p:cNvPr>
          <p:cNvPicPr>
            <a:picLocks noGrp="1" noChangeAspect="1"/>
          </p:cNvPicPr>
          <p:nvPr>
            <p:ph idx="1"/>
          </p:nvPr>
        </p:nvPicPr>
        <p:blipFill rotWithShape="1">
          <a:blip r:embed="rId3"/>
          <a:srcRect t="6917" r="-1" b="19604"/>
          <a:stretch/>
        </p:blipFill>
        <p:spPr>
          <a:xfrm>
            <a:off x="457200" y="1063229"/>
            <a:ext cx="8229600" cy="3394472"/>
          </a:xfrm>
          <a:noFill/>
        </p:spPr>
      </p:pic>
      <p:sp>
        <p:nvSpPr>
          <p:cNvPr id="10" name="TextBox 9">
            <a:extLst>
              <a:ext uri="{FF2B5EF4-FFF2-40B4-BE49-F238E27FC236}">
                <a16:creationId xmlns:a16="http://schemas.microsoft.com/office/drawing/2014/main" id="{431C3043-CF33-5846-AC9A-80356C028CC2}"/>
              </a:ext>
            </a:extLst>
          </p:cNvPr>
          <p:cNvSpPr txBox="1"/>
          <p:nvPr/>
        </p:nvSpPr>
        <p:spPr>
          <a:xfrm>
            <a:off x="6820946" y="4598967"/>
            <a:ext cx="2441749" cy="338554"/>
          </a:xfrm>
          <a:prstGeom prst="rect">
            <a:avLst/>
          </a:prstGeom>
          <a:noFill/>
        </p:spPr>
        <p:txBody>
          <a:bodyPr wrap="square" rtlCol="0">
            <a:spAutoFit/>
          </a:bodyPr>
          <a:lstStyle/>
          <a:p>
            <a:r>
              <a:rPr lang="en-US" sz="1600" dirty="0">
                <a:solidFill>
                  <a:schemeClr val="tx2"/>
                </a:solidFill>
                <a:latin typeface="Avenir Book" panose="02000503020000020003" pitchFamily="2" charset="0"/>
              </a:rPr>
              <a:t>Vincent </a:t>
            </a:r>
            <a:r>
              <a:rPr lang="en-US" sz="1600" dirty="0" err="1">
                <a:solidFill>
                  <a:schemeClr val="tx2"/>
                </a:solidFill>
                <a:latin typeface="Avenir Book" panose="02000503020000020003" pitchFamily="2" charset="0"/>
              </a:rPr>
              <a:t>Tsui</a:t>
            </a:r>
            <a:r>
              <a:rPr lang="en-US" sz="1600" dirty="0">
                <a:solidFill>
                  <a:schemeClr val="tx2"/>
                </a:solidFill>
                <a:latin typeface="Avenir Book" panose="02000503020000020003" pitchFamily="2" charset="0"/>
              </a:rPr>
              <a:t> for HBR</a:t>
            </a:r>
          </a:p>
        </p:txBody>
      </p:sp>
    </p:spTree>
    <p:extLst>
      <p:ext uri="{BB962C8B-B14F-4D97-AF65-F5344CB8AC3E}">
        <p14:creationId xmlns:p14="http://schemas.microsoft.com/office/powerpoint/2010/main" val="2928860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BFA5-EB86-A949-98E1-EEA94752DC38}"/>
              </a:ext>
            </a:extLst>
          </p:cNvPr>
          <p:cNvSpPr>
            <a:spLocks noGrp="1"/>
          </p:cNvSpPr>
          <p:nvPr>
            <p:ph type="title"/>
          </p:nvPr>
        </p:nvSpPr>
        <p:spPr/>
        <p:txBody>
          <a:bodyPr>
            <a:noAutofit/>
          </a:bodyPr>
          <a:lstStyle/>
          <a:p>
            <a:r>
              <a:rPr lang="en-US" sz="5400" b="1" dirty="0">
                <a:solidFill>
                  <a:srgbClr val="FFFF00"/>
                </a:solidFill>
                <a:latin typeface="Avenir Book" panose="02000503020000020003" pitchFamily="2" charset="0"/>
              </a:rPr>
              <a:t>Work-Life Conflict</a:t>
            </a:r>
          </a:p>
        </p:txBody>
      </p:sp>
      <p:pic>
        <p:nvPicPr>
          <p:cNvPr id="5" name="Content Placeholder 4" descr="A person holding a baby&#10;&#10;Description automatically generated with low confidence">
            <a:extLst>
              <a:ext uri="{FF2B5EF4-FFF2-40B4-BE49-F238E27FC236}">
                <a16:creationId xmlns:a16="http://schemas.microsoft.com/office/drawing/2014/main" id="{F59A884F-D354-8649-8914-2B2FD181C261}"/>
              </a:ext>
            </a:extLst>
          </p:cNvPr>
          <p:cNvPicPr>
            <a:picLocks noGrp="1" noChangeAspect="1"/>
          </p:cNvPicPr>
          <p:nvPr>
            <p:ph idx="1"/>
          </p:nvPr>
        </p:nvPicPr>
        <p:blipFill>
          <a:blip r:embed="rId3"/>
          <a:stretch>
            <a:fillRect/>
          </a:stretch>
        </p:blipFill>
        <p:spPr>
          <a:xfrm>
            <a:off x="457200" y="1431290"/>
            <a:ext cx="8229600" cy="2931795"/>
          </a:xfrm>
        </p:spPr>
      </p:pic>
      <p:sp>
        <p:nvSpPr>
          <p:cNvPr id="6" name="TextBox 5">
            <a:extLst>
              <a:ext uri="{FF2B5EF4-FFF2-40B4-BE49-F238E27FC236}">
                <a16:creationId xmlns:a16="http://schemas.microsoft.com/office/drawing/2014/main" id="{B26CAD02-DECD-7C49-AB96-9C7A7BAFBE0C}"/>
              </a:ext>
            </a:extLst>
          </p:cNvPr>
          <p:cNvSpPr txBox="1"/>
          <p:nvPr/>
        </p:nvSpPr>
        <p:spPr>
          <a:xfrm>
            <a:off x="6792687" y="4355254"/>
            <a:ext cx="2975634" cy="375892"/>
          </a:xfrm>
          <a:prstGeom prst="rect">
            <a:avLst/>
          </a:prstGeom>
          <a:noFill/>
        </p:spPr>
        <p:txBody>
          <a:bodyPr wrap="square" rtlCol="0">
            <a:spAutoFit/>
          </a:bodyPr>
          <a:lstStyle/>
          <a:p>
            <a:r>
              <a:rPr lang="en-US" dirty="0">
                <a:latin typeface="Avenir Book" panose="02000503020000020003" pitchFamily="2" charset="0"/>
              </a:rPr>
              <a:t>Marco | Adobe Stock</a:t>
            </a:r>
          </a:p>
        </p:txBody>
      </p:sp>
    </p:spTree>
    <p:extLst>
      <p:ext uri="{BB962C8B-B14F-4D97-AF65-F5344CB8AC3E}">
        <p14:creationId xmlns:p14="http://schemas.microsoft.com/office/powerpoint/2010/main" val="372033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09D791-B0BC-45B3-B85D-B0A26652B804}"/>
              </a:ext>
            </a:extLst>
          </p:cNvPr>
          <p:cNvSpPr>
            <a:spLocks noGrp="1"/>
          </p:cNvSpPr>
          <p:nvPr>
            <p:ph type="title"/>
          </p:nvPr>
        </p:nvSpPr>
        <p:spPr/>
        <p:txBody>
          <a:bodyPr>
            <a:normAutofit fontScale="90000"/>
          </a:bodyPr>
          <a:lstStyle/>
          <a:p>
            <a:r>
              <a:rPr lang="en-US" sz="6000" dirty="0">
                <a:solidFill>
                  <a:srgbClr val="FFFF00"/>
                </a:solidFill>
                <a:latin typeface="Avenir Book" panose="02000503020000020003" pitchFamily="2" charset="0"/>
              </a:rPr>
              <a:t>Work-Work</a:t>
            </a:r>
            <a:r>
              <a:rPr lang="en-US" dirty="0">
                <a:solidFill>
                  <a:srgbClr val="FFFF00"/>
                </a:solidFill>
                <a:latin typeface="Avenir Book" panose="02000503020000020003" pitchFamily="2" charset="0"/>
              </a:rPr>
              <a:t> </a:t>
            </a:r>
            <a:r>
              <a:rPr lang="en-US" sz="6700" dirty="0">
                <a:solidFill>
                  <a:srgbClr val="FFFF00"/>
                </a:solidFill>
                <a:latin typeface="Avenir Book" panose="02000503020000020003" pitchFamily="2" charset="0"/>
              </a:rPr>
              <a:t>Conflict</a:t>
            </a:r>
          </a:p>
        </p:txBody>
      </p:sp>
      <p:pic>
        <p:nvPicPr>
          <p:cNvPr id="3" name="Picture 2" descr="Diagram&#10;&#10;Description automatically generated">
            <a:extLst>
              <a:ext uri="{FF2B5EF4-FFF2-40B4-BE49-F238E27FC236}">
                <a16:creationId xmlns:a16="http://schemas.microsoft.com/office/drawing/2014/main" id="{8B16B0B8-E102-3649-8D6F-8843D21544AB}"/>
              </a:ext>
            </a:extLst>
          </p:cNvPr>
          <p:cNvPicPr>
            <a:picLocks noChangeAspect="1"/>
          </p:cNvPicPr>
          <p:nvPr/>
        </p:nvPicPr>
        <p:blipFill rotWithShape="1">
          <a:blip r:embed="rId3"/>
          <a:srcRect t="21774" b="17569"/>
          <a:stretch/>
        </p:blipFill>
        <p:spPr>
          <a:xfrm>
            <a:off x="457200" y="1200151"/>
            <a:ext cx="8229600" cy="3394472"/>
          </a:xfrm>
          <a:prstGeom prst="rect">
            <a:avLst/>
          </a:prstGeom>
          <a:noFill/>
        </p:spPr>
      </p:pic>
      <p:sp>
        <p:nvSpPr>
          <p:cNvPr id="2" name="TextBox 1">
            <a:extLst>
              <a:ext uri="{FF2B5EF4-FFF2-40B4-BE49-F238E27FC236}">
                <a16:creationId xmlns:a16="http://schemas.microsoft.com/office/drawing/2014/main" id="{ACCB957A-71C9-78FD-C2AB-5B2F13D59442}"/>
              </a:ext>
            </a:extLst>
          </p:cNvPr>
          <p:cNvSpPr txBox="1"/>
          <p:nvPr/>
        </p:nvSpPr>
        <p:spPr>
          <a:xfrm>
            <a:off x="6518679" y="4705180"/>
            <a:ext cx="2845758" cy="369332"/>
          </a:xfrm>
          <a:prstGeom prst="rect">
            <a:avLst/>
          </a:prstGeom>
          <a:noFill/>
        </p:spPr>
        <p:txBody>
          <a:bodyPr wrap="square" rtlCol="0">
            <a:spAutoFit/>
          </a:bodyPr>
          <a:lstStyle/>
          <a:p>
            <a:pPr algn="l"/>
            <a:r>
              <a:rPr lang="en-US" dirty="0">
                <a:effectLst/>
                <a:latin typeface="Avenir Book" panose="02000503020000020003" pitchFamily="2" charset="0"/>
              </a:rPr>
              <a:t>© N.I. | </a:t>
            </a:r>
            <a:r>
              <a:rPr lang="en-US" dirty="0" err="1">
                <a:effectLst/>
                <a:latin typeface="Avenir Book" panose="02000503020000020003" pitchFamily="2" charset="0"/>
              </a:rPr>
              <a:t>Dreamstime</a:t>
            </a:r>
            <a:r>
              <a:rPr lang="en-US" dirty="0">
                <a:effectLst/>
                <a:latin typeface="Avenir Book" panose="02000503020000020003" pitchFamily="2" charset="0"/>
              </a:rPr>
              <a:t> </a:t>
            </a:r>
            <a:endParaRPr lang="en-US" dirty="0"/>
          </a:p>
        </p:txBody>
      </p:sp>
    </p:spTree>
    <p:extLst>
      <p:ext uri="{BB962C8B-B14F-4D97-AF65-F5344CB8AC3E}">
        <p14:creationId xmlns:p14="http://schemas.microsoft.com/office/powerpoint/2010/main" val="3910094762"/>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24839</TotalTime>
  <Words>5329</Words>
  <Application>Microsoft Macintosh PowerPoint</Application>
  <PresentationFormat>On-screen Show (16:9)</PresentationFormat>
  <Paragraphs>378</Paragraphs>
  <Slides>35</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aktiv-grotesk</vt:lpstr>
      <vt:lpstr>Arial</vt:lpstr>
      <vt:lpstr>Avenir Book</vt:lpstr>
      <vt:lpstr>Calibri</vt:lpstr>
      <vt:lpstr>inherit</vt:lpstr>
      <vt:lpstr>intel-clear</vt:lpstr>
      <vt:lpstr>sherborne-variable</vt:lpstr>
      <vt:lpstr>Times New Roman</vt:lpstr>
      <vt:lpstr>Wingdings</vt:lpstr>
      <vt:lpstr>Black</vt:lpstr>
      <vt:lpstr>Covering Workplace Mental Health  </vt:lpstr>
      <vt:lpstr>PowerPoint Presentation</vt:lpstr>
      <vt:lpstr> The Vision </vt:lpstr>
      <vt:lpstr>PowerPoint Presentation</vt:lpstr>
      <vt:lpstr> Current Reality </vt:lpstr>
      <vt:lpstr>Greedy Work. It’s 3 am …</vt:lpstr>
      <vt:lpstr>When Your Boss is an Algorithm</vt:lpstr>
      <vt:lpstr>Work-Life Conflict</vt:lpstr>
      <vt:lpstr>Work-Work Conflict</vt:lpstr>
      <vt:lpstr>Gender and Race Wage Gap</vt:lpstr>
      <vt:lpstr>Burnout, Stress &amp; Overwhelm</vt:lpstr>
      <vt:lpstr>Brave New World</vt:lpstr>
      <vt:lpstr>How did we Get Here? </vt:lpstr>
      <vt:lpstr>PowerPoint Presentation</vt:lpstr>
      <vt:lpstr>CEOs make 399 x more </vt:lpstr>
      <vt:lpstr>The “Crappification” of U.S. Jobs</vt:lpstr>
      <vt:lpstr>The Ideal Worker</vt:lpstr>
      <vt:lpstr>Overwork Gender Gap</vt:lpstr>
      <vt:lpstr>PowerPoint Presentation</vt:lpstr>
      <vt:lpstr>Little support</vt:lpstr>
      <vt:lpstr>Work: 5th leading cause of death</vt:lpstr>
      <vt:lpstr>Little investment in childcare</vt:lpstr>
      <vt:lpstr>Where Do we Go From Here? </vt:lpstr>
      <vt:lpstr>Work Redesign Reduce Work Demands Increase Worker Control Increase Worker Support</vt:lpstr>
      <vt:lpstr>PowerPoint Presentation</vt:lpstr>
      <vt:lpstr>Lunchtime Yoga isn’t Enough</vt:lpstr>
      <vt:lpstr>Good Work: Get the Basics Right</vt:lpstr>
      <vt:lpstr>Tackling Burnout: Getting to the Root</vt:lpstr>
      <vt:lpstr>Why Redesigns Fail</vt:lpstr>
      <vt:lpstr>The Power of Bright Spots </vt:lpstr>
      <vt:lpstr>Scheduling that Works</vt:lpstr>
      <vt:lpstr>Short Work Hours =  Operational Excellence Mission in Disguise   </vt:lpstr>
      <vt:lpstr>Designing Fair Policies for All</vt:lpstr>
      <vt:lpstr>The Power of Bright Spots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Work</dc:title>
  <dc:creator>Brigid Schulte</dc:creator>
  <cp:lastModifiedBy>Rachel Jones</cp:lastModifiedBy>
  <cp:revision>748</cp:revision>
  <cp:lastPrinted>2021-08-12T00:44:09Z</cp:lastPrinted>
  <dcterms:created xsi:type="dcterms:W3CDTF">2020-11-05T18:30:32Z</dcterms:created>
  <dcterms:modified xsi:type="dcterms:W3CDTF">2026-05-12T22:02:20Z</dcterms:modified>
</cp:coreProperties>
</file>