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3" r:id="rId2"/>
    <p:sldId id="413" r:id="rId3"/>
    <p:sldId id="422" r:id="rId4"/>
    <p:sldId id="415" r:id="rId5"/>
    <p:sldId id="424" r:id="rId6"/>
    <p:sldId id="423" r:id="rId7"/>
    <p:sldId id="425" r:id="rId8"/>
    <p:sldId id="426" r:id="rId9"/>
    <p:sldId id="427" r:id="rId10"/>
    <p:sldId id="428" r:id="rId11"/>
    <p:sldId id="430" r:id="rId12"/>
    <p:sldId id="431" r:id="rId13"/>
    <p:sldId id="432" r:id="rId14"/>
    <p:sldId id="433" r:id="rId15"/>
    <p:sldId id="434" r:id="rId16"/>
    <p:sldId id="435" r:id="rId17"/>
    <p:sldId id="419" r:id="rId18"/>
    <p:sldId id="421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1C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40391-ECA5-462A-B5E4-6FC644DE686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32DD-98BC-48A3-8C21-6944CF5CC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94AC-B661-39E1-6E94-1CD10645C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4" y="936506"/>
            <a:ext cx="10229617" cy="1701763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000" b="0" i="0"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6D54B-E88A-3F9B-2102-3FE53888A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0174" y="3483235"/>
            <a:ext cx="7499363" cy="215060"/>
          </a:xfrm>
        </p:spPr>
        <p:txBody>
          <a:bodyPr>
            <a:noAutofit/>
          </a:bodyPr>
          <a:lstStyle>
            <a:lvl1pPr marL="0" indent="0" algn="l">
              <a:buNone/>
              <a:defRPr sz="1300" b="1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D9F62-51F1-832E-E9FD-518107D88A64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579B9-989F-8041-E34B-986A9CC65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6466" y="5646635"/>
            <a:ext cx="1796999" cy="36512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B42026-37F0-8ECD-7E17-813F57D6CE9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60174" y="3019841"/>
            <a:ext cx="10515600" cy="297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 i="0" spc="0">
                <a:latin typeface="BentonSans Medium" panose="02000504020000020004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84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Slide w/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499976-F178-85BB-C6BB-AA00912503C2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C456BA-7DF6-6844-C604-65D0E672751E}"/>
              </a:ext>
            </a:extLst>
          </p:cNvPr>
          <p:cNvGrpSpPr/>
          <p:nvPr userDrawn="1"/>
        </p:nvGrpSpPr>
        <p:grpSpPr>
          <a:xfrm>
            <a:off x="427044" y="-1"/>
            <a:ext cx="11770399" cy="6858001"/>
            <a:chOff x="427044" y="-1"/>
            <a:chExt cx="11770399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98B542-9C9A-AED5-8A6C-947846EE1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3" t="3021" r="26865" b="35298"/>
            <a:stretch/>
          </p:blipFill>
          <p:spPr>
            <a:xfrm>
              <a:off x="432487" y="-1"/>
              <a:ext cx="11764956" cy="685800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A2741E-5E2E-3896-7E68-7996F250A0F6}"/>
                </a:ext>
              </a:extLst>
            </p:cNvPr>
            <p:cNvSpPr/>
            <p:nvPr/>
          </p:nvSpPr>
          <p:spPr>
            <a:xfrm>
              <a:off x="427044" y="-1"/>
              <a:ext cx="11764955" cy="6858001"/>
            </a:xfrm>
            <a:prstGeom prst="rect">
              <a:avLst/>
            </a:prstGeom>
            <a:solidFill>
              <a:srgbClr val="1A1D1E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69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ea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59A-0DDA-6E71-8AE6-452E44D8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980" y="1076716"/>
            <a:ext cx="8516545" cy="2868460"/>
          </a:xfrm>
        </p:spPr>
        <p:txBody>
          <a:bodyPr anchor="t">
            <a:normAutofit/>
          </a:bodyPr>
          <a:lstStyle>
            <a:lvl1pPr>
              <a:defRPr sz="5000" b="0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90DDE-F0D0-10A8-0A8D-B95FE2CD056A}"/>
              </a:ext>
            </a:extLst>
          </p:cNvPr>
          <p:cNvSpPr/>
          <p:nvPr userDrawn="1"/>
        </p:nvSpPr>
        <p:spPr>
          <a:xfrm>
            <a:off x="1532964" y="1086998"/>
            <a:ext cx="113787" cy="4684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5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ea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59A-0DDA-6E71-8AE6-452E44D8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980" y="1076716"/>
            <a:ext cx="8516545" cy="2868460"/>
          </a:xfrm>
        </p:spPr>
        <p:txBody>
          <a:bodyPr anchor="t">
            <a:normAutofit/>
          </a:bodyPr>
          <a:lstStyle>
            <a:lvl1pPr>
              <a:defRPr sz="5000" b="0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BD5E27-2973-B7B6-FA8E-BFA58E4BA13F}"/>
              </a:ext>
            </a:extLst>
          </p:cNvPr>
          <p:cNvSpPr/>
          <p:nvPr userDrawn="1"/>
        </p:nvSpPr>
        <p:spPr>
          <a:xfrm>
            <a:off x="1532964" y="1086998"/>
            <a:ext cx="113787" cy="4684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1BFCD-80C9-76A6-A22C-2A1AEB54BD8E}"/>
              </a:ext>
            </a:extLst>
          </p:cNvPr>
          <p:cNvSpPr/>
          <p:nvPr userDrawn="1"/>
        </p:nvSpPr>
        <p:spPr>
          <a:xfrm>
            <a:off x="1532964" y="1086998"/>
            <a:ext cx="113787" cy="4684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2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A2FF8B-6979-5984-D13B-B9F6257EAA96}"/>
              </a:ext>
            </a:extLst>
          </p:cNvPr>
          <p:cNvSpPr/>
          <p:nvPr userDrawn="1"/>
        </p:nvSpPr>
        <p:spPr>
          <a:xfrm>
            <a:off x="8633012" y="0"/>
            <a:ext cx="35589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103F3-4743-47BF-9D71-839293D213B9}"/>
              </a:ext>
            </a:extLst>
          </p:cNvPr>
          <p:cNvSpPr/>
          <p:nvPr userDrawn="1"/>
        </p:nvSpPr>
        <p:spPr>
          <a:xfrm>
            <a:off x="9384745" y="743741"/>
            <a:ext cx="533328" cy="5333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D0148B-1995-10C0-043A-D80162511896}"/>
              </a:ext>
            </a:extLst>
          </p:cNvPr>
          <p:cNvSpPr/>
          <p:nvPr userDrawn="1"/>
        </p:nvSpPr>
        <p:spPr>
          <a:xfrm>
            <a:off x="9384745" y="1542251"/>
            <a:ext cx="533328" cy="5333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CECC20-4DE5-BD4F-0923-D88B0A311A91}"/>
              </a:ext>
            </a:extLst>
          </p:cNvPr>
          <p:cNvSpPr/>
          <p:nvPr userDrawn="1"/>
        </p:nvSpPr>
        <p:spPr>
          <a:xfrm>
            <a:off x="9384745" y="2375616"/>
            <a:ext cx="533328" cy="5333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0DF8C-98A8-0110-99C6-E34B7ABDBD79}"/>
              </a:ext>
            </a:extLst>
          </p:cNvPr>
          <p:cNvSpPr txBox="1"/>
          <p:nvPr userDrawn="1"/>
        </p:nvSpPr>
        <p:spPr>
          <a:xfrm>
            <a:off x="10066997" y="764830"/>
            <a:ext cx="1721036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@</a:t>
            </a:r>
            <a:r>
              <a:rPr lang="en-US" sz="1200" b="0" i="0" dirty="0" err="1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RealSciLine</a:t>
            </a:r>
            <a:endParaRPr lang="en-US" sz="1200" dirty="0">
              <a:latin typeface="BentonSans" panose="0200050402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60E26D-DBFA-23B2-BFB6-6CAA0E1CBB58}"/>
              </a:ext>
            </a:extLst>
          </p:cNvPr>
          <p:cNvSpPr txBox="1"/>
          <p:nvPr userDrawn="1"/>
        </p:nvSpPr>
        <p:spPr>
          <a:xfrm>
            <a:off x="10066997" y="1567915"/>
            <a:ext cx="1721036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@</a:t>
            </a:r>
            <a:r>
              <a:rPr lang="en-US" sz="1200" b="0" i="0" dirty="0" err="1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SciLine</a:t>
            </a:r>
            <a:endParaRPr lang="en-US" sz="1200" dirty="0">
              <a:latin typeface="BentonSans" panose="02000504020000020004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5907A-AB6B-B3C0-2C14-9E052AEC897F}"/>
              </a:ext>
            </a:extLst>
          </p:cNvPr>
          <p:cNvSpPr txBox="1"/>
          <p:nvPr userDrawn="1"/>
        </p:nvSpPr>
        <p:spPr>
          <a:xfrm>
            <a:off x="10066997" y="2429167"/>
            <a:ext cx="1721036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@</a:t>
            </a:r>
            <a:r>
              <a:rPr lang="en-US" sz="1200" b="0" i="0" dirty="0" err="1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SciLine</a:t>
            </a:r>
            <a:endParaRPr lang="en-US" sz="1200" dirty="0">
              <a:latin typeface="BentonSans" panose="02000504020000020004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2737673-8DF3-10A3-396F-1E86B12AB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679" y="2789880"/>
            <a:ext cx="6122071" cy="1134420"/>
          </a:xfrm>
        </p:spPr>
        <p:txBody>
          <a:bodyPr anchor="t">
            <a:noAutofit/>
          </a:bodyPr>
          <a:lstStyle>
            <a:lvl1pPr>
              <a:defRPr sz="8800" b="0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0A1BFF-193D-5CA3-C601-6798D8837C4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08182" y="2487742"/>
            <a:ext cx="292804" cy="29280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6726E79-B579-9E60-0DD2-EA61EBCCB0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4734" y="842103"/>
            <a:ext cx="327099" cy="3270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7C2092-9117-2308-3174-918B72A3C3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0999" y="1636272"/>
            <a:ext cx="338387" cy="338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29D45-DE7F-B5B3-F15C-B6917090AF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23374" y="5718936"/>
            <a:ext cx="1945641" cy="3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0A1F34-CB76-C03B-F262-3E2570DB47CE}"/>
              </a:ext>
            </a:extLst>
          </p:cNvPr>
          <p:cNvGrpSpPr/>
          <p:nvPr userDrawn="1"/>
        </p:nvGrpSpPr>
        <p:grpSpPr>
          <a:xfrm>
            <a:off x="0" y="0"/>
            <a:ext cx="12197443" cy="6858001"/>
            <a:chOff x="0" y="0"/>
            <a:chExt cx="12197443" cy="6858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0CF180-E925-1C51-091E-FE122B433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20" r="26865" b="35299"/>
            <a:stretch/>
          </p:blipFill>
          <p:spPr>
            <a:xfrm>
              <a:off x="0" y="0"/>
              <a:ext cx="12197443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7DD6D3-D2A7-4FB4-F6BE-2B3F05396EF7}"/>
                </a:ext>
              </a:extLst>
            </p:cNvPr>
            <p:cNvSpPr/>
            <p:nvPr/>
          </p:nvSpPr>
          <p:spPr>
            <a:xfrm>
              <a:off x="1" y="1"/>
              <a:ext cx="12191999" cy="6858000"/>
            </a:xfrm>
            <a:prstGeom prst="rect">
              <a:avLst/>
            </a:prstGeom>
            <a:solidFill>
              <a:srgbClr val="1A1D1E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A794AC-B661-39E1-6E94-1CD10645C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4" y="936506"/>
            <a:ext cx="10229617" cy="1701763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6D54B-E88A-3F9B-2102-3FE53888A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0174" y="3483235"/>
            <a:ext cx="7499363" cy="215060"/>
          </a:xfrm>
        </p:spPr>
        <p:txBody>
          <a:bodyPr>
            <a:noAutofit/>
          </a:bodyPr>
          <a:lstStyle>
            <a:lvl1pPr marL="0" indent="0" algn="l">
              <a:buNone/>
              <a:defRPr sz="1300" b="1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B42026-37F0-8ECD-7E17-813F57D6CE9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60174" y="3019841"/>
            <a:ext cx="10515600" cy="297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 i="0" spc="0">
                <a:solidFill>
                  <a:schemeClr val="bg2"/>
                </a:solidFill>
                <a:latin typeface="BentonSans Medium" panose="02000504020000020004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32D4F0-18CA-A28B-32E7-8333E35060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6466" y="5648189"/>
            <a:ext cx="1796999" cy="3618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0697CE-D9C0-95E8-2439-23FA94E6EED0}"/>
              </a:ext>
            </a:extLst>
          </p:cNvPr>
          <p:cNvSpPr/>
          <p:nvPr userDrawn="1"/>
        </p:nvSpPr>
        <p:spPr>
          <a:xfrm>
            <a:off x="0" y="3561907"/>
            <a:ext cx="12192000" cy="329609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5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6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59A-0DDA-6E71-8AE6-452E44D8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20439"/>
            <a:ext cx="6809921" cy="2868460"/>
          </a:xfrm>
        </p:spPr>
        <p:txBody>
          <a:bodyPr anchor="t">
            <a:normAutofit/>
          </a:bodyPr>
          <a:lstStyle>
            <a:lvl1pPr>
              <a:defRPr sz="5500" b="0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5BE4F9-8699-4706-DF92-5B6C973E07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913" y="2063931"/>
            <a:ext cx="6809921" cy="335934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987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59A-0DDA-6E71-8AE6-452E44D8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20439"/>
            <a:ext cx="6809921" cy="2868460"/>
          </a:xfrm>
        </p:spPr>
        <p:txBody>
          <a:bodyPr anchor="t">
            <a:normAutofit/>
          </a:bodyPr>
          <a:lstStyle>
            <a:lvl1pPr>
              <a:defRPr sz="5500" b="0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5BE4F9-8699-4706-DF92-5B6C973E07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913" y="2063931"/>
            <a:ext cx="6809921" cy="335934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04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y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70E73208-741E-7C0F-6D15-FF983F223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415" b="8415"/>
          <a:stretch/>
        </p:blipFill>
        <p:spPr>
          <a:xfrm>
            <a:off x="446313" y="0"/>
            <a:ext cx="11745687" cy="6858000"/>
          </a:xfrm>
          <a:prstGeom prst="rect">
            <a:avLst/>
          </a:prstGeom>
          <a:blipFill>
            <a:blip r:embed="rId3">
              <a:alphaModFix/>
            </a:blip>
            <a:tile tx="0" ty="0" sx="100000" sy="100000" flip="none" algn="tl"/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A117B-21BF-4C27-78C0-08C8AC1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62" y="372487"/>
            <a:ext cx="10333946" cy="1325563"/>
          </a:xfrm>
        </p:spPr>
        <p:txBody>
          <a:bodyPr>
            <a:normAutofit/>
          </a:bodyPr>
          <a:lstStyle>
            <a:lvl1pPr>
              <a:defRPr sz="4000" b="0" i="0"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4066-8EEB-4939-CFAC-B70DC08E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62" y="2063174"/>
            <a:ext cx="10333946" cy="36879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lnSpc>
                <a:spcPct val="150000"/>
              </a:lnSpc>
              <a:buNone/>
              <a:defRPr sz="2000"/>
            </a:lvl2pPr>
            <a:lvl3pPr marL="914400" indent="0">
              <a:lnSpc>
                <a:spcPct val="150000"/>
              </a:lnSpc>
              <a:buNone/>
              <a:defRPr sz="2000"/>
            </a:lvl3pPr>
            <a:lvl4pPr marL="1371600" indent="0">
              <a:lnSpc>
                <a:spcPct val="150000"/>
              </a:lnSpc>
              <a:buNone/>
              <a:defRPr sz="2000"/>
            </a:lvl4pPr>
            <a:lvl5pPr marL="1828800" indent="0">
              <a:lnSpc>
                <a:spcPct val="150000"/>
              </a:lnSpc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499976-F178-85BB-C6BB-AA00912503C2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511D9-AB74-6800-649C-771607028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32641" y="6338614"/>
            <a:ext cx="722985" cy="1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F8DA01-4EFC-A2EA-464A-28427725E643}"/>
              </a:ext>
            </a:extLst>
          </p:cNvPr>
          <p:cNvSpPr/>
          <p:nvPr userDrawn="1"/>
        </p:nvSpPr>
        <p:spPr>
          <a:xfrm rot="10800000">
            <a:off x="461296" y="384679"/>
            <a:ext cx="11740896" cy="2954162"/>
          </a:xfrm>
          <a:prstGeom prst="rect">
            <a:avLst/>
          </a:prstGeom>
          <a:gradFill>
            <a:gsLst>
              <a:gs pos="79000">
                <a:schemeClr val="bg1"/>
              </a:gs>
              <a:gs pos="13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18C7A6-20D6-3155-542E-6864863CA7BD}"/>
              </a:ext>
            </a:extLst>
          </p:cNvPr>
          <p:cNvSpPr/>
          <p:nvPr userDrawn="1"/>
        </p:nvSpPr>
        <p:spPr>
          <a:xfrm rot="16200000">
            <a:off x="-359424" y="771952"/>
            <a:ext cx="5435152" cy="3866864"/>
          </a:xfrm>
          <a:prstGeom prst="rect">
            <a:avLst/>
          </a:prstGeom>
          <a:gradFill>
            <a:gsLst>
              <a:gs pos="10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A117B-21BF-4C27-78C0-08C8AC1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62" y="372487"/>
            <a:ext cx="10333946" cy="1325563"/>
          </a:xfrm>
        </p:spPr>
        <p:txBody>
          <a:bodyPr>
            <a:normAutofit/>
          </a:bodyPr>
          <a:lstStyle>
            <a:lvl1pPr>
              <a:defRPr sz="4000" b="0" i="0"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4066-8EEB-4939-CFAC-B70DC08E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62" y="2063174"/>
            <a:ext cx="10333946" cy="36879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lnSpc>
                <a:spcPct val="150000"/>
              </a:lnSpc>
              <a:buNone/>
              <a:defRPr sz="2000"/>
            </a:lvl2pPr>
            <a:lvl3pPr marL="914400" indent="0">
              <a:lnSpc>
                <a:spcPct val="150000"/>
              </a:lnSpc>
              <a:buNone/>
              <a:defRPr sz="2000"/>
            </a:lvl3pPr>
            <a:lvl4pPr marL="1371600" indent="0">
              <a:lnSpc>
                <a:spcPct val="150000"/>
              </a:lnSpc>
              <a:buNone/>
              <a:defRPr sz="2000"/>
            </a:lvl4pPr>
            <a:lvl5pPr marL="1828800" indent="0">
              <a:lnSpc>
                <a:spcPct val="150000"/>
              </a:lnSpc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499976-F178-85BB-C6BB-AA00912503C2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14C36C-29A2-B2A0-B6BE-72895FBE1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641" y="6338614"/>
            <a:ext cx="722985" cy="1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4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117B-21BF-4C27-78C0-08C8AC1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62" y="372487"/>
            <a:ext cx="10333946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4066-8EEB-4939-CFAC-B70DC08E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62" y="2063174"/>
            <a:ext cx="10333946" cy="36879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2000"/>
            </a:lvl2pPr>
            <a:lvl3pPr marL="914400" indent="0">
              <a:lnSpc>
                <a:spcPct val="150000"/>
              </a:lnSpc>
              <a:buNone/>
              <a:defRPr sz="2000"/>
            </a:lvl3pPr>
            <a:lvl4pPr marL="1371600" indent="0">
              <a:lnSpc>
                <a:spcPct val="150000"/>
              </a:lnSpc>
              <a:buNone/>
              <a:defRPr sz="2000"/>
            </a:lvl4pPr>
            <a:lvl5pPr marL="1828800" indent="0">
              <a:lnSpc>
                <a:spcPct val="150000"/>
              </a:lnSpc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499976-F178-85BB-C6BB-AA00912503C2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7DB704-8074-DE9D-4893-90AA9AE0F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641" y="6338614"/>
            <a:ext cx="722985" cy="1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6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&amp;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117B-21BF-4C27-78C0-08C8AC1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62" y="372487"/>
            <a:ext cx="10333946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4066-8EEB-4939-CFAC-B70DC08E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62" y="2063174"/>
            <a:ext cx="10333946" cy="36879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2000"/>
            </a:lvl2pPr>
            <a:lvl3pPr marL="914400" indent="0">
              <a:lnSpc>
                <a:spcPct val="150000"/>
              </a:lnSpc>
              <a:buNone/>
              <a:defRPr sz="2000"/>
            </a:lvl3pPr>
            <a:lvl4pPr marL="1371600" indent="0">
              <a:lnSpc>
                <a:spcPct val="150000"/>
              </a:lnSpc>
              <a:buNone/>
              <a:defRPr sz="2000"/>
            </a:lvl4pPr>
            <a:lvl5pPr marL="1828800" indent="0">
              <a:lnSpc>
                <a:spcPct val="150000"/>
              </a:lnSpc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5A92B-AF02-A421-65FC-D58076DD91AF}"/>
              </a:ext>
            </a:extLst>
          </p:cNvPr>
          <p:cNvSpPr/>
          <p:nvPr userDrawn="1"/>
        </p:nvSpPr>
        <p:spPr>
          <a:xfrm>
            <a:off x="0" y="0"/>
            <a:ext cx="12192000" cy="48191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E85D85-CAB0-0888-58A8-691CF738EB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641" y="6338614"/>
            <a:ext cx="722985" cy="1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/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499976-F178-85BB-C6BB-AA00912503C2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029A5-14B5-527B-8654-472E83411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641" y="6338614"/>
            <a:ext cx="722985" cy="1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9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79EF3-7A4D-65A8-3D6B-4DAF07FE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2898E-AB77-44A6-9A06-D2A031E60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9931-7C13-DE00-23B0-A6E06C557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4384A-B506-BCBE-9BDB-527B1E608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B1F2D-799E-A6FB-1FBA-EFA4C08C9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74D-A11D-C942-AC90-5B80A1FA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4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ntonSans" panose="0200050402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ntonSans" panose="0200050402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ntonSans" panose="0200050402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ntonSans" panose="0200050402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ntonSans" panose="0200050402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E88A-8661-A09C-4DBF-11CA8D205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Sense of Scientific Studies in Workplace Mental Health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987D2-9025-0C89-EE0C-9B03417EC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74" y="4156566"/>
            <a:ext cx="7499363" cy="2150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May 14, 2026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D9B17-7203-03E8-B0DF-1E102EA98B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60174" y="3693172"/>
            <a:ext cx="10515600" cy="297378"/>
          </a:xfrm>
        </p:spPr>
        <p:txBody>
          <a:bodyPr/>
          <a:lstStyle/>
          <a:p>
            <a:r>
              <a:rPr lang="en-US" dirty="0"/>
              <a:t>TORI ESPENSEN, PHD</a:t>
            </a:r>
          </a:p>
        </p:txBody>
      </p:sp>
    </p:spTree>
    <p:extLst>
      <p:ext uri="{BB962C8B-B14F-4D97-AF65-F5344CB8AC3E}">
        <p14:creationId xmlns:p14="http://schemas.microsoft.com/office/powerpoint/2010/main" val="357508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022B0-4816-0256-1F85-B539CCB35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5B7B-D4A4-6691-6398-FE29FFA9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A24B1-9B1E-9F55-0936-816BFFD55CE4}"/>
              </a:ext>
            </a:extLst>
          </p:cNvPr>
          <p:cNvSpPr txBox="1"/>
          <p:nvPr/>
        </p:nvSpPr>
        <p:spPr>
          <a:xfrm>
            <a:off x="1031462" y="1741325"/>
            <a:ext cx="5826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Start with the abstract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Move to the introduction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Skip to the discussion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Go back up to the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F3721-5FB3-B1E3-4BD6-04E562E8C835}"/>
              </a:ext>
            </a:extLst>
          </p:cNvPr>
          <p:cNvSpPr txBox="1"/>
          <p:nvPr/>
        </p:nvSpPr>
        <p:spPr>
          <a:xfrm>
            <a:off x="1157948" y="426241"/>
            <a:ext cx="613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to read a paper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8C5A8-77EA-0FE0-C2E5-FC44F0DF3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1288015"/>
            <a:ext cx="5021424" cy="50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7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1C02A-2868-34B3-BFA3-DF7CF8F1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A82326-06B2-CEAB-C97D-2412CBC535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50598-2F13-95D1-DF9A-980E809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C763B-0AF1-B6EF-7B8E-D94AD89B6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96" y="274321"/>
            <a:ext cx="5492297" cy="6142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8AFB1-01C4-9D7A-5916-2C9C8BC9D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915" y="269277"/>
            <a:ext cx="5451997" cy="61479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F5F80-FFDA-0E0D-91C1-CACD980F1666}"/>
              </a:ext>
            </a:extLst>
          </p:cNvPr>
          <p:cNvSpPr/>
          <p:nvPr/>
        </p:nvSpPr>
        <p:spPr>
          <a:xfrm>
            <a:off x="1748541" y="818086"/>
            <a:ext cx="3788224" cy="14203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5B0B8-6B99-18C5-96B8-963BB694A7BE}"/>
              </a:ext>
            </a:extLst>
          </p:cNvPr>
          <p:cNvSpPr/>
          <p:nvPr/>
        </p:nvSpPr>
        <p:spPr>
          <a:xfrm>
            <a:off x="247896" y="970486"/>
            <a:ext cx="2431296" cy="14203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113EC5-2EA5-F5F6-360F-F7FCBB91F029}"/>
              </a:ext>
            </a:extLst>
          </p:cNvPr>
          <p:cNvSpPr/>
          <p:nvPr/>
        </p:nvSpPr>
        <p:spPr>
          <a:xfrm>
            <a:off x="1463543" y="5123985"/>
            <a:ext cx="4073221" cy="14203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2BCD9-AFDA-46E0-A997-6FCB396EFB33}"/>
              </a:ext>
            </a:extLst>
          </p:cNvPr>
          <p:cNvSpPr/>
          <p:nvPr/>
        </p:nvSpPr>
        <p:spPr>
          <a:xfrm>
            <a:off x="234044" y="5273330"/>
            <a:ext cx="5311863" cy="14203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A3677-0EE6-CF87-36E9-0F3A1C53EA93}"/>
              </a:ext>
            </a:extLst>
          </p:cNvPr>
          <p:cNvSpPr/>
          <p:nvPr/>
        </p:nvSpPr>
        <p:spPr>
          <a:xfrm>
            <a:off x="247896" y="5448892"/>
            <a:ext cx="3345696" cy="14203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F0C1F3-9C64-4A91-7F18-2DB9E239D712}"/>
              </a:ext>
            </a:extLst>
          </p:cNvPr>
          <p:cNvSpPr/>
          <p:nvPr/>
        </p:nvSpPr>
        <p:spPr>
          <a:xfrm>
            <a:off x="2199865" y="1636781"/>
            <a:ext cx="3346042" cy="17190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1B88D2-EC01-2C8A-C75A-094809A9BCF4}"/>
              </a:ext>
            </a:extLst>
          </p:cNvPr>
          <p:cNvSpPr/>
          <p:nvPr/>
        </p:nvSpPr>
        <p:spPr>
          <a:xfrm>
            <a:off x="234044" y="1815996"/>
            <a:ext cx="5302720" cy="17190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DEB548-CEB3-1AB6-D9B2-546FC9BF4FBE}"/>
              </a:ext>
            </a:extLst>
          </p:cNvPr>
          <p:cNvSpPr/>
          <p:nvPr/>
        </p:nvSpPr>
        <p:spPr>
          <a:xfrm>
            <a:off x="247896" y="1980276"/>
            <a:ext cx="3346042" cy="17190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25FCD-46D3-2662-CA4D-9E57B5A2E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5807-D35B-089A-E5FC-CA9D0C3C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6B11A-51A5-515E-A762-A9D8927474BC}"/>
              </a:ext>
            </a:extLst>
          </p:cNvPr>
          <p:cNvSpPr txBox="1"/>
          <p:nvPr/>
        </p:nvSpPr>
        <p:spPr>
          <a:xfrm>
            <a:off x="1031462" y="1741325"/>
            <a:ext cx="58265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Start with the abstract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Move to the introduction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Skip to the discussion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Go back up to the results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Read the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F96CF-C8E6-22D4-4A3A-ADC1501F2E54}"/>
              </a:ext>
            </a:extLst>
          </p:cNvPr>
          <p:cNvSpPr txBox="1"/>
          <p:nvPr/>
        </p:nvSpPr>
        <p:spPr>
          <a:xfrm>
            <a:off x="1157948" y="426241"/>
            <a:ext cx="613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to read a paper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DE3CC-1A16-EF4E-2D2F-843A110CB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1288015"/>
            <a:ext cx="5021424" cy="50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8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CCB4A-AA06-7D7B-7768-E62C76B8F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EA82F6-5BFC-5FBA-9462-7A7361D998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DAB85-61A2-F4AE-AD53-EEFA8E84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EF193-065E-D066-65CA-3734C59FE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554" y="405985"/>
            <a:ext cx="6760891" cy="60460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759D7C-3597-D636-B395-6FD8E85C5E61}"/>
              </a:ext>
            </a:extLst>
          </p:cNvPr>
          <p:cNvSpPr/>
          <p:nvPr/>
        </p:nvSpPr>
        <p:spPr>
          <a:xfrm>
            <a:off x="2731676" y="470614"/>
            <a:ext cx="5077300" cy="16032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8DAB43-ADE2-9BE0-1D09-9A25D51D6792}"/>
              </a:ext>
            </a:extLst>
          </p:cNvPr>
          <p:cNvSpPr/>
          <p:nvPr/>
        </p:nvSpPr>
        <p:spPr>
          <a:xfrm>
            <a:off x="2715554" y="876598"/>
            <a:ext cx="6684478" cy="23896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6C1337-0B58-74F7-F950-9291456CD30C}"/>
              </a:ext>
            </a:extLst>
          </p:cNvPr>
          <p:cNvSpPr/>
          <p:nvPr/>
        </p:nvSpPr>
        <p:spPr>
          <a:xfrm>
            <a:off x="2715554" y="1101549"/>
            <a:ext cx="3474934" cy="23896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87CAD-1B33-9E2C-9D6B-CD9A0538B93E}"/>
              </a:ext>
            </a:extLst>
          </p:cNvPr>
          <p:cNvSpPr/>
          <p:nvPr/>
        </p:nvSpPr>
        <p:spPr>
          <a:xfrm>
            <a:off x="2753760" y="2091696"/>
            <a:ext cx="4587582" cy="23896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4AC6CD-2677-6059-0A2F-DF80B42CBB92}"/>
              </a:ext>
            </a:extLst>
          </p:cNvPr>
          <p:cNvSpPr/>
          <p:nvPr/>
        </p:nvSpPr>
        <p:spPr>
          <a:xfrm>
            <a:off x="7196328" y="3978021"/>
            <a:ext cx="2203704" cy="23896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820EA1-D926-C131-CDB9-1EA97B2250AA}"/>
              </a:ext>
            </a:extLst>
          </p:cNvPr>
          <p:cNvSpPr/>
          <p:nvPr/>
        </p:nvSpPr>
        <p:spPr>
          <a:xfrm>
            <a:off x="2753760" y="4181013"/>
            <a:ext cx="2709592" cy="23896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673FC4-826B-96E3-3213-E2E0CB5491D8}"/>
              </a:ext>
            </a:extLst>
          </p:cNvPr>
          <p:cNvSpPr/>
          <p:nvPr/>
        </p:nvSpPr>
        <p:spPr>
          <a:xfrm>
            <a:off x="6702552" y="4617798"/>
            <a:ext cx="2697480" cy="23896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F4021A-194C-EEC8-5417-FF02E3FC905B}"/>
              </a:ext>
            </a:extLst>
          </p:cNvPr>
          <p:cNvSpPr/>
          <p:nvPr/>
        </p:nvSpPr>
        <p:spPr>
          <a:xfrm>
            <a:off x="2715554" y="4856767"/>
            <a:ext cx="777454" cy="23896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D32DB-BE93-F1B2-AD2A-CBA04CCDA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AD97-E19D-20C4-C04F-4B7E0A97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6A53F-E8A6-92C4-7165-CB8F89F7147D}"/>
              </a:ext>
            </a:extLst>
          </p:cNvPr>
          <p:cNvSpPr txBox="1"/>
          <p:nvPr/>
        </p:nvSpPr>
        <p:spPr>
          <a:xfrm>
            <a:off x="1031462" y="1741325"/>
            <a:ext cx="58265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Start with the abstract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Move to the introduction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Skip to the discussion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Go back up to the results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Read the methods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Don’t forget the acknowledgements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1A1D1E"/>
              </a:solidFill>
              <a:effectLst/>
              <a:uLnTx/>
              <a:uFillTx/>
              <a:latin typeface="BentonSans Medium" panose="020005040200000200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F1106-ECD3-0EFA-FD0D-D8D4EC447DC8}"/>
              </a:ext>
            </a:extLst>
          </p:cNvPr>
          <p:cNvSpPr txBox="1"/>
          <p:nvPr/>
        </p:nvSpPr>
        <p:spPr>
          <a:xfrm>
            <a:off x="1157948" y="426241"/>
            <a:ext cx="613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to read a paper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394BF-85AB-5769-4C90-226D58E8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1288015"/>
            <a:ext cx="5021424" cy="50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6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27B50-7E63-5DDA-E5D7-F91EA1333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C61FB4-D635-3F14-1866-48A26EB9A1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5C474-1553-6F30-179E-02867875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DEF3D-99DE-8A00-4599-63035EED3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76" y="1911096"/>
            <a:ext cx="7872875" cy="20303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229101-89A2-09F0-9C93-BA6FA1B91737}"/>
              </a:ext>
            </a:extLst>
          </p:cNvPr>
          <p:cNvSpPr/>
          <p:nvPr/>
        </p:nvSpPr>
        <p:spPr>
          <a:xfrm>
            <a:off x="5027564" y="2917138"/>
            <a:ext cx="4290172" cy="21011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A8701-A964-E4DB-9B7B-DCB8807945A6}"/>
              </a:ext>
            </a:extLst>
          </p:cNvPr>
          <p:cNvSpPr/>
          <p:nvPr/>
        </p:nvSpPr>
        <p:spPr>
          <a:xfrm>
            <a:off x="1697176" y="3182314"/>
            <a:ext cx="7620560" cy="21011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71131-B57C-0FBD-1B66-493206C538B0}"/>
              </a:ext>
            </a:extLst>
          </p:cNvPr>
          <p:cNvSpPr/>
          <p:nvPr/>
        </p:nvSpPr>
        <p:spPr>
          <a:xfrm>
            <a:off x="1697176" y="3410712"/>
            <a:ext cx="3917240" cy="21011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4518F-3462-B359-B5C2-A69DA9FA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700A-5DE5-1960-1384-64C667DF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00B37-C5D7-2E28-12AC-ACD094D0E9B1}"/>
              </a:ext>
            </a:extLst>
          </p:cNvPr>
          <p:cNvSpPr txBox="1"/>
          <p:nvPr/>
        </p:nvSpPr>
        <p:spPr>
          <a:xfrm>
            <a:off x="837564" y="2386785"/>
            <a:ext cx="5826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Look for recent research using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 scientific paper databases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Look at the reference section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Use your local university—look at faculty web pages or talk to a PIO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Turn to expert databases and lists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FD97B-5322-082A-ED4C-7CB49E5EB968}"/>
              </a:ext>
            </a:extLst>
          </p:cNvPr>
          <p:cNvSpPr txBox="1"/>
          <p:nvPr/>
        </p:nvSpPr>
        <p:spPr>
          <a:xfrm>
            <a:off x="1157948" y="426241"/>
            <a:ext cx="8039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1A1D1E"/>
                </a:solidFill>
                <a:latin typeface="BentonSans Medium" panose="02000504020000020004"/>
              </a:rPr>
              <a:t>It’s dangerous to go alone! Find an expert source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1A1D1E"/>
              </a:solidFill>
              <a:effectLst/>
              <a:uLnTx/>
              <a:uFillTx/>
              <a:latin typeface="BentonSans Medium" panose="020005040200000200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DABBF-3706-C5EC-3718-A31511ADD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662" y="1243377"/>
            <a:ext cx="47815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D7E9F-63D2-CBBC-014B-67371477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F9FE-CD7C-3C7C-3172-1FDC706F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D4ECD-A7DF-802B-ABDF-36D4D69C146D}"/>
              </a:ext>
            </a:extLst>
          </p:cNvPr>
          <p:cNvSpPr txBox="1"/>
          <p:nvPr/>
        </p:nvSpPr>
        <p:spPr>
          <a:xfrm>
            <a:off x="837564" y="2386785"/>
            <a:ext cx="5826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Is the methodology sound?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noProof="0" dirty="0">
                <a:solidFill>
                  <a:srgbClr val="1A1D1E"/>
                </a:solidFill>
                <a:latin typeface="BentonSans Medium" panose="02000504020000020004"/>
              </a:rPr>
              <a:t>Are the conclusions supported by the data?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What</a:t>
            </a:r>
            <a:r>
              <a:rPr kumimoji="0" lang="en-US" sz="3000" b="0" i="0" u="none" strike="noStrike" kern="1200" cap="none" spc="0" normalizeH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 limitations or caveats should I keep in mind?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aseline="0" noProof="0" dirty="0">
                <a:solidFill>
                  <a:srgbClr val="1A1D1E"/>
                </a:solidFill>
                <a:latin typeface="BentonSans Medium" panose="02000504020000020004"/>
              </a:rPr>
              <a:t>What’s next for</a:t>
            </a:r>
            <a:r>
              <a:rPr lang="en-US" sz="3000" noProof="0" dirty="0">
                <a:solidFill>
                  <a:srgbClr val="1A1D1E"/>
                </a:solidFill>
                <a:latin typeface="BentonSans Medium" panose="02000504020000020004"/>
              </a:rPr>
              <a:t> this research?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Will</a:t>
            </a:r>
            <a:r>
              <a:rPr kumimoji="0" lang="en-US" sz="3000" b="0" i="0" u="none" strike="noStrike" kern="1200" cap="none" spc="0" normalizeH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 this finding stand the test of 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E6A87-2B6A-C760-97D0-6360F740510C}"/>
              </a:ext>
            </a:extLst>
          </p:cNvPr>
          <p:cNvSpPr txBox="1"/>
          <p:nvPr/>
        </p:nvSpPr>
        <p:spPr>
          <a:xfrm>
            <a:off x="1157948" y="426241"/>
            <a:ext cx="8039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1A1D1E"/>
                </a:solidFill>
                <a:latin typeface="BentonSans Medium" panose="02000504020000020004"/>
              </a:rPr>
              <a:t>It’s dangerous to go alone! Talk to an expert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1A1D1E"/>
              </a:solidFill>
              <a:effectLst/>
              <a:uLnTx/>
              <a:uFillTx/>
              <a:latin typeface="BentonSans Medium" panose="020005040200000200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FD71C-1CF1-B6A8-636D-457C83100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662" y="1243377"/>
            <a:ext cx="47815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F506D-A245-DDD4-BC1D-BA9EE9573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76BC-F02E-7579-81E4-A34E52AB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EF876-001F-ED78-520F-E79A88369F1D}"/>
              </a:ext>
            </a:extLst>
          </p:cNvPr>
          <p:cNvSpPr txBox="1"/>
          <p:nvPr/>
        </p:nvSpPr>
        <p:spPr>
          <a:xfrm>
            <a:off x="837564" y="2012915"/>
            <a:ext cx="58265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Don’t use causal language if the study isn’t causal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A study can’t “prove” anything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True breakthroughs are rare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Include important caveats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Check your understanding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Ask for a fact check or follow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795B0-F372-96E1-BF89-DCAE052F4484}"/>
              </a:ext>
            </a:extLst>
          </p:cNvPr>
          <p:cNvSpPr txBox="1"/>
          <p:nvPr/>
        </p:nvSpPr>
        <p:spPr>
          <a:xfrm>
            <a:off x="837564" y="659324"/>
            <a:ext cx="8039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1A1D1E"/>
                </a:solidFill>
                <a:latin typeface="BentonSans Medium" panose="02000504020000020004"/>
              </a:rPr>
              <a:t>Quick tips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1A1D1E"/>
              </a:solidFill>
              <a:effectLst/>
              <a:uLnTx/>
              <a:uFillTx/>
              <a:latin typeface="BentonSans Medium" panose="020005040200000200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445B0-CCE4-EAAA-4A2D-1CF08E4EF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08" y="623607"/>
            <a:ext cx="5610785" cy="56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431361-5103-AE12-8C82-ABF5762628C6}"/>
              </a:ext>
            </a:extLst>
          </p:cNvPr>
          <p:cNvSpPr/>
          <p:nvPr/>
        </p:nvSpPr>
        <p:spPr>
          <a:xfrm>
            <a:off x="9210502" y="598516"/>
            <a:ext cx="2360814" cy="806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02F946-4CBE-CC98-A327-889AB0B9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AC657E-B896-AA7F-1FCD-2B103A490867}"/>
              </a:ext>
            </a:extLst>
          </p:cNvPr>
          <p:cNvSpPr/>
          <p:nvPr/>
        </p:nvSpPr>
        <p:spPr>
          <a:xfrm>
            <a:off x="9363074" y="3171824"/>
            <a:ext cx="542925" cy="5429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ACA58333-F0AF-A115-4D2E-EB9BC51F71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410700" y="3219450"/>
            <a:ext cx="447675" cy="44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9E4CD4-B8B5-5F37-47BA-72CE4E952B48}"/>
              </a:ext>
            </a:extLst>
          </p:cNvPr>
          <p:cNvSpPr txBox="1"/>
          <p:nvPr/>
        </p:nvSpPr>
        <p:spPr>
          <a:xfrm>
            <a:off x="10029824" y="3297092"/>
            <a:ext cx="17335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BentonSans Medium" panose="02000504020000020004"/>
              </a:rPr>
              <a:t>tespensen@aaas.org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8ADC4-56EC-065B-4EBC-1BF42F56B528}"/>
              </a:ext>
            </a:extLst>
          </p:cNvPr>
          <p:cNvSpPr/>
          <p:nvPr/>
        </p:nvSpPr>
        <p:spPr>
          <a:xfrm>
            <a:off x="9363074" y="661899"/>
            <a:ext cx="542925" cy="5429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8" descr="Butterfly with solid fill">
            <a:extLst>
              <a:ext uri="{FF2B5EF4-FFF2-40B4-BE49-F238E27FC236}">
                <a16:creationId xmlns:a16="http://schemas.microsoft.com/office/drawing/2014/main" id="{3D658EDA-8526-6203-69B1-48194405D0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10699" y="709526"/>
            <a:ext cx="447675" cy="447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A65B1-E02E-371A-4D86-962F643425B0}"/>
              </a:ext>
            </a:extLst>
          </p:cNvPr>
          <p:cNvSpPr txBox="1"/>
          <p:nvPr/>
        </p:nvSpPr>
        <p:spPr>
          <a:xfrm>
            <a:off x="10029823" y="787168"/>
            <a:ext cx="1733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@RealSciLine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A1601-0169-E24A-F07A-8DB43E2255E7}"/>
              </a:ext>
            </a:extLst>
          </p:cNvPr>
          <p:cNvSpPr txBox="1"/>
          <p:nvPr/>
        </p:nvSpPr>
        <p:spPr>
          <a:xfrm rot="20152715">
            <a:off x="7254460" y="4842264"/>
            <a:ext cx="2736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adley Hand ITC" panose="03070402050302030203" pitchFamily="66" charset="0"/>
              </a:rPr>
              <a:t>Scan for science reporting tip sheets!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3266F-0B75-C6F7-DEF6-149C2041B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14" y="3078066"/>
            <a:ext cx="1930874" cy="1930874"/>
          </a:xfrm>
          <a:prstGeom prst="rect">
            <a:avLst/>
          </a:prstGeom>
        </p:spPr>
      </p:pic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1B6F2FEC-1F8E-FFEA-3F74-AFAF0558CC7B}"/>
              </a:ext>
            </a:extLst>
          </p:cNvPr>
          <p:cNvSpPr/>
          <p:nvPr/>
        </p:nvSpPr>
        <p:spPr>
          <a:xfrm rot="19967847" flipV="1">
            <a:off x="6387705" y="4934563"/>
            <a:ext cx="570565" cy="121365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2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EE62-9FB4-1F11-83B1-0F73DE40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pic>
        <p:nvPicPr>
          <p:cNvPr id="4" name="Graphic 3" descr="Closed book outline">
            <a:extLst>
              <a:ext uri="{FF2B5EF4-FFF2-40B4-BE49-F238E27FC236}">
                <a16:creationId xmlns:a16="http://schemas.microsoft.com/office/drawing/2014/main" id="{EC71165C-10AA-3079-CFC6-72F496FFEB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601317" y="563508"/>
            <a:ext cx="5425134" cy="5425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9B399A-1E80-4112-7F68-B3955AC4CCF1}"/>
              </a:ext>
            </a:extLst>
          </p:cNvPr>
          <p:cNvSpPr txBox="1"/>
          <p:nvPr/>
        </p:nvSpPr>
        <p:spPr>
          <a:xfrm>
            <a:off x="1031462" y="1741325"/>
            <a:ext cx="58265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You don’t have to report a whole story on a single study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Look to studies for evidence you can insert into broader stories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Use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 new studies as a news peg to cover bigger phenomena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aseline="0" dirty="0">
                <a:solidFill>
                  <a:srgbClr val="1A1D1E"/>
                </a:solidFill>
                <a:latin typeface="BentonSans Medium" panose="02000504020000020004"/>
              </a:rPr>
              <a:t>Focus</a:t>
            </a: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 on trends and patterns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noProof="0" dirty="0">
                <a:solidFill>
                  <a:srgbClr val="1A1D1E"/>
                </a:solidFill>
                <a:latin typeface="BentonSans Medium" panose="02000504020000020004"/>
              </a:rPr>
              <a:t>Demonstrate the scientific process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1A1D1E"/>
              </a:solidFill>
              <a:effectLst/>
              <a:uLnTx/>
              <a:uFillTx/>
              <a:latin typeface="BentonSans Medium" panose="020005040200000200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6483E-FC1A-DBBB-461F-BB43C112D8D3}"/>
              </a:ext>
            </a:extLst>
          </p:cNvPr>
          <p:cNvSpPr txBox="1"/>
          <p:nvPr/>
        </p:nvSpPr>
        <p:spPr>
          <a:xfrm>
            <a:off x="1157948" y="426241"/>
            <a:ext cx="613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to use studies</a:t>
            </a:r>
          </a:p>
        </p:txBody>
      </p:sp>
    </p:spTree>
    <p:extLst>
      <p:ext uri="{BB962C8B-B14F-4D97-AF65-F5344CB8AC3E}">
        <p14:creationId xmlns:p14="http://schemas.microsoft.com/office/powerpoint/2010/main" val="6461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78ED5C-4C84-EDA9-469E-36F63F53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649F27-CA1E-1BCC-D289-05FF912DDA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2DDBF-F2C5-2645-E141-42C2AC22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AAA575-1E11-B798-3A08-D868DA19B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06" y="1741326"/>
            <a:ext cx="9081388" cy="39560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843F99-618C-C87A-C3FE-1DE021C27385}"/>
              </a:ext>
            </a:extLst>
          </p:cNvPr>
          <p:cNvSpPr txBox="1"/>
          <p:nvPr/>
        </p:nvSpPr>
        <p:spPr>
          <a:xfrm>
            <a:off x="595973" y="439776"/>
            <a:ext cx="613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to read a paper</a:t>
            </a:r>
          </a:p>
        </p:txBody>
      </p:sp>
    </p:spTree>
    <p:extLst>
      <p:ext uri="{BB962C8B-B14F-4D97-AF65-F5344CB8AC3E}">
        <p14:creationId xmlns:p14="http://schemas.microsoft.com/office/powerpoint/2010/main" val="59430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D43FD-5EEB-0976-67AA-A055790EB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825E-CC0F-01B1-C451-BEA2C615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766B5-973E-51CE-AB62-2B721365C464}"/>
              </a:ext>
            </a:extLst>
          </p:cNvPr>
          <p:cNvSpPr txBox="1"/>
          <p:nvPr/>
        </p:nvSpPr>
        <p:spPr>
          <a:xfrm>
            <a:off x="1031462" y="1741325"/>
            <a:ext cx="5826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Start with the abstract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D61FD-E77A-EFF8-4D0E-393C546A5D17}"/>
              </a:ext>
            </a:extLst>
          </p:cNvPr>
          <p:cNvSpPr txBox="1"/>
          <p:nvPr/>
        </p:nvSpPr>
        <p:spPr>
          <a:xfrm>
            <a:off x="1157948" y="426241"/>
            <a:ext cx="613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to read a paper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A1982-C401-61FD-83CC-6BD5AAC8C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1288015"/>
            <a:ext cx="5021424" cy="50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6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A03D7-9F7C-E8FD-2CAB-E4ED6D856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546E2-DD59-AF2E-1131-28B8C965A9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B5C51-9B9C-9733-86F6-15B8D583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7FADF-E1F8-7EE4-F59E-BB18617E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647" y="299135"/>
            <a:ext cx="5083203" cy="62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F39B4-FC37-D788-366F-298EF2A24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64B79-4226-B983-E1E5-1FBC3602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F1DBB-F37B-C7F5-9785-8458E85BAA89}"/>
              </a:ext>
            </a:extLst>
          </p:cNvPr>
          <p:cNvSpPr txBox="1"/>
          <p:nvPr/>
        </p:nvSpPr>
        <p:spPr>
          <a:xfrm>
            <a:off x="1031462" y="1741325"/>
            <a:ext cx="5826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Start with the abstract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Move to the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34DC7-507E-25CC-29A1-7EF109DED313}"/>
              </a:ext>
            </a:extLst>
          </p:cNvPr>
          <p:cNvSpPr txBox="1"/>
          <p:nvPr/>
        </p:nvSpPr>
        <p:spPr>
          <a:xfrm>
            <a:off x="1157948" y="426241"/>
            <a:ext cx="613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to read a paper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65C74-97CE-2CCB-50CE-1E4762656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1288015"/>
            <a:ext cx="5021424" cy="50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5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F7AB56-DCA1-5AEE-59A0-6BE75DAC1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DF1B3-2C65-8937-E40C-05F326FEB7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C775F-4FEC-751C-2EF9-EDE93322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3A658-EBFE-11E4-EDC7-0DFBA6C8A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" y="1409869"/>
            <a:ext cx="5489666" cy="4038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90FE4B-3812-6EFB-34BE-63B7D120D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774" y="628777"/>
            <a:ext cx="5848892" cy="56004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294386-8058-3A82-6410-62A192659C56}"/>
              </a:ext>
            </a:extLst>
          </p:cNvPr>
          <p:cNvSpPr/>
          <p:nvPr/>
        </p:nvSpPr>
        <p:spPr>
          <a:xfrm>
            <a:off x="279354" y="2390775"/>
            <a:ext cx="5381625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30D69-BE63-77F0-E9F9-B8FF2867F0A4}"/>
              </a:ext>
            </a:extLst>
          </p:cNvPr>
          <p:cNvSpPr/>
          <p:nvPr/>
        </p:nvSpPr>
        <p:spPr>
          <a:xfrm>
            <a:off x="279355" y="2562225"/>
            <a:ext cx="2082846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A3C36-B636-4E2D-8700-399605B8F802}"/>
              </a:ext>
            </a:extLst>
          </p:cNvPr>
          <p:cNvSpPr/>
          <p:nvPr/>
        </p:nvSpPr>
        <p:spPr>
          <a:xfrm>
            <a:off x="2416221" y="2556503"/>
            <a:ext cx="2527254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D419F4-7591-93A3-1ACB-D0F113C91883}"/>
              </a:ext>
            </a:extLst>
          </p:cNvPr>
          <p:cNvSpPr/>
          <p:nvPr/>
        </p:nvSpPr>
        <p:spPr>
          <a:xfrm>
            <a:off x="1489029" y="4271004"/>
            <a:ext cx="3873545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4ED11-1C11-0786-A2EF-047C52E1155F}"/>
              </a:ext>
            </a:extLst>
          </p:cNvPr>
          <p:cNvSpPr/>
          <p:nvPr/>
        </p:nvSpPr>
        <p:spPr>
          <a:xfrm>
            <a:off x="6117773" y="628776"/>
            <a:ext cx="5759901" cy="34277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1BDE68-C148-4926-F9A7-BB03B49F8AFE}"/>
              </a:ext>
            </a:extLst>
          </p:cNvPr>
          <p:cNvSpPr/>
          <p:nvPr/>
        </p:nvSpPr>
        <p:spPr>
          <a:xfrm>
            <a:off x="6117772" y="971548"/>
            <a:ext cx="3692977" cy="209551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59FFC1-2684-B97F-E945-3EA0BE06521D}"/>
              </a:ext>
            </a:extLst>
          </p:cNvPr>
          <p:cNvSpPr/>
          <p:nvPr/>
        </p:nvSpPr>
        <p:spPr>
          <a:xfrm>
            <a:off x="6117772" y="1705100"/>
            <a:ext cx="5715002" cy="209551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8B8E40-AD31-B228-93FE-18EA48F40700}"/>
              </a:ext>
            </a:extLst>
          </p:cNvPr>
          <p:cNvSpPr/>
          <p:nvPr/>
        </p:nvSpPr>
        <p:spPr>
          <a:xfrm>
            <a:off x="8909342" y="1523870"/>
            <a:ext cx="2923431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72B6B-EFAC-6486-14F1-314313C59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B3DC-A4D6-5827-1822-01E2F3D1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032FD-EAFE-6694-B1F5-EA882791562A}"/>
              </a:ext>
            </a:extLst>
          </p:cNvPr>
          <p:cNvSpPr txBox="1"/>
          <p:nvPr/>
        </p:nvSpPr>
        <p:spPr>
          <a:xfrm>
            <a:off x="1031462" y="1741325"/>
            <a:ext cx="5826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Start with the abstract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Move to the introduction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Skip to the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CE299-C248-FC6E-2056-1A161B4D4ACB}"/>
              </a:ext>
            </a:extLst>
          </p:cNvPr>
          <p:cNvSpPr txBox="1"/>
          <p:nvPr/>
        </p:nvSpPr>
        <p:spPr>
          <a:xfrm>
            <a:off x="1157948" y="426241"/>
            <a:ext cx="613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to read a paper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5BA8E-2D05-9D76-4894-27A4D7ADC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1288015"/>
            <a:ext cx="5021424" cy="50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6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61BB1-FDA3-0BEC-354C-620328886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559E33-99F0-EBFD-F0E0-5CDF32810E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0D052-96FE-6A88-119F-83D1EA51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721D6-BC0F-77B8-9DF2-9DD7EA64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9" y="1139737"/>
            <a:ext cx="5462460" cy="42293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301662-EE31-52CD-1544-A277F1F1CDA5}"/>
              </a:ext>
            </a:extLst>
          </p:cNvPr>
          <p:cNvSpPr/>
          <p:nvPr/>
        </p:nvSpPr>
        <p:spPr>
          <a:xfrm>
            <a:off x="184916" y="1183357"/>
            <a:ext cx="5381625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F55464-D62B-BBC8-8C37-95547B13CDA4}"/>
              </a:ext>
            </a:extLst>
          </p:cNvPr>
          <p:cNvSpPr/>
          <p:nvPr/>
        </p:nvSpPr>
        <p:spPr>
          <a:xfrm>
            <a:off x="184916" y="1395269"/>
            <a:ext cx="2434459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B12694-D9FD-AFC1-69B3-076C57A6DEC5}"/>
              </a:ext>
            </a:extLst>
          </p:cNvPr>
          <p:cNvSpPr/>
          <p:nvPr/>
        </p:nvSpPr>
        <p:spPr>
          <a:xfrm>
            <a:off x="714376" y="4550297"/>
            <a:ext cx="4852166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6257E2-173B-0AFF-228D-F6662AF30F04}"/>
              </a:ext>
            </a:extLst>
          </p:cNvPr>
          <p:cNvSpPr/>
          <p:nvPr/>
        </p:nvSpPr>
        <p:spPr>
          <a:xfrm>
            <a:off x="184916" y="4721747"/>
            <a:ext cx="5381625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B9DF51-6DA4-2A83-EB64-20B19F07BDC2}"/>
              </a:ext>
            </a:extLst>
          </p:cNvPr>
          <p:cNvSpPr/>
          <p:nvPr/>
        </p:nvSpPr>
        <p:spPr>
          <a:xfrm>
            <a:off x="184915" y="4873948"/>
            <a:ext cx="1942831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44B811-2F62-4E74-6EB6-D72DF5A96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088" y="83852"/>
            <a:ext cx="5587997" cy="65324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3617A80-C402-6308-BF17-5298637F44B6}"/>
              </a:ext>
            </a:extLst>
          </p:cNvPr>
          <p:cNvSpPr/>
          <p:nvPr/>
        </p:nvSpPr>
        <p:spPr>
          <a:xfrm>
            <a:off x="6419088" y="155974"/>
            <a:ext cx="5381625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74B368-6075-3954-22C3-E71D7AA16AEB}"/>
              </a:ext>
            </a:extLst>
          </p:cNvPr>
          <p:cNvSpPr/>
          <p:nvPr/>
        </p:nvSpPr>
        <p:spPr>
          <a:xfrm>
            <a:off x="6419087" y="336234"/>
            <a:ext cx="3227833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E16246-84C5-B1AD-E242-B64D6268130D}"/>
              </a:ext>
            </a:extLst>
          </p:cNvPr>
          <p:cNvSpPr/>
          <p:nvPr/>
        </p:nvSpPr>
        <p:spPr>
          <a:xfrm>
            <a:off x="7552944" y="2899381"/>
            <a:ext cx="4247769" cy="12084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45DF09-3E05-D8DA-52C5-58228BE99BFB}"/>
              </a:ext>
            </a:extLst>
          </p:cNvPr>
          <p:cNvSpPr/>
          <p:nvPr/>
        </p:nvSpPr>
        <p:spPr>
          <a:xfrm>
            <a:off x="6419087" y="3020230"/>
            <a:ext cx="5381625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709C0B-EA4A-1F62-2E1C-711870A8B75C}"/>
              </a:ext>
            </a:extLst>
          </p:cNvPr>
          <p:cNvSpPr/>
          <p:nvPr/>
        </p:nvSpPr>
        <p:spPr>
          <a:xfrm>
            <a:off x="6419086" y="3217483"/>
            <a:ext cx="5381625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E8A597-C88F-8D13-C9D1-139307ABDA76}"/>
              </a:ext>
            </a:extLst>
          </p:cNvPr>
          <p:cNvSpPr/>
          <p:nvPr/>
        </p:nvSpPr>
        <p:spPr>
          <a:xfrm>
            <a:off x="6419085" y="4561090"/>
            <a:ext cx="5166363" cy="1714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310CE5-8F8A-6199-529C-12D32DB92434}"/>
              </a:ext>
            </a:extLst>
          </p:cNvPr>
          <p:cNvSpPr/>
          <p:nvPr/>
        </p:nvSpPr>
        <p:spPr>
          <a:xfrm>
            <a:off x="9555480" y="4389639"/>
            <a:ext cx="2245231" cy="145647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D6C9C3-839D-B1D5-FC7F-67AA44173D21}"/>
              </a:ext>
            </a:extLst>
          </p:cNvPr>
          <p:cNvSpPr/>
          <p:nvPr/>
        </p:nvSpPr>
        <p:spPr>
          <a:xfrm>
            <a:off x="1471172" y="5183149"/>
            <a:ext cx="4095369" cy="185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2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ciLine Brand Palette">
      <a:dk1>
        <a:srgbClr val="1A1D1E"/>
      </a:dk1>
      <a:lt1>
        <a:srgbClr val="FFFFFF"/>
      </a:lt1>
      <a:dk2>
        <a:srgbClr val="005FAD"/>
      </a:dk2>
      <a:lt2>
        <a:srgbClr val="51C6E5"/>
      </a:lt2>
      <a:accent1>
        <a:srgbClr val="00AACF"/>
      </a:accent1>
      <a:accent2>
        <a:srgbClr val="1183C6"/>
      </a:accent2>
      <a:accent3>
        <a:srgbClr val="E7E9EA"/>
      </a:accent3>
      <a:accent4>
        <a:srgbClr val="FFFFFF"/>
      </a:accent4>
      <a:accent5>
        <a:srgbClr val="FFFFFF"/>
      </a:accent5>
      <a:accent6>
        <a:srgbClr val="FFFFFF"/>
      </a:accent6>
      <a:hlink>
        <a:srgbClr val="1C5EA8"/>
      </a:hlink>
      <a:folHlink>
        <a:srgbClr val="1C5EA8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350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BentonSans</vt:lpstr>
      <vt:lpstr>BentonSans Medium</vt:lpstr>
      <vt:lpstr>Bradley Hand ITC</vt:lpstr>
      <vt:lpstr>PT Serif</vt:lpstr>
      <vt:lpstr>1_Office Theme</vt:lpstr>
      <vt:lpstr>Making Sense of Scientific Studies in Workplace Mental Health Reporting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Tori Espensen</dc:creator>
  <cp:lastModifiedBy>Tori Espensen</cp:lastModifiedBy>
  <cp:revision>2</cp:revision>
  <dcterms:created xsi:type="dcterms:W3CDTF">2025-05-19T18:15:05Z</dcterms:created>
  <dcterms:modified xsi:type="dcterms:W3CDTF">2026-05-11T19:09:37Z</dcterms:modified>
</cp:coreProperties>
</file>