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 id="2147483698" r:id="rId3"/>
  </p:sldMasterIdLst>
  <p:notesMasterIdLst>
    <p:notesMasterId r:id="rId13"/>
  </p:notesMasterIdLst>
  <p:sldIdLst>
    <p:sldId id="256" r:id="rId4"/>
    <p:sldId id="257" r:id="rId5"/>
    <p:sldId id="258" r:id="rId6"/>
    <p:sldId id="259" r:id="rId7"/>
    <p:sldId id="260" r:id="rId8"/>
    <p:sldId id="261" r:id="rId9"/>
    <p:sldId id="262" r:id="rId10"/>
    <p:sldId id="263" r:id="rId11"/>
    <p:sldId id="264" r:id="rId12"/>
  </p:sldIdLst>
  <p:sldSz cx="9144000" cy="5143500" type="screen16x9"/>
  <p:notesSz cx="6858000" cy="9144000"/>
  <p:embeddedFontLst>
    <p:embeddedFont>
      <p:font typeface="Instrument Serif" pitchFamily="2" charset="0"/>
      <p:regular r:id="rId14"/>
      <p:italic r:id="rId15"/>
    </p:embeddedFont>
    <p:embeddedFont>
      <p:font typeface="Inter" panose="02000503000000020004" pitchFamily="2" charset="0"/>
      <p:regular r:id="rId16"/>
      <p:bold r:id="rId17"/>
      <p:italic r:id="rId18"/>
      <p:boldItalic r:id="rId19"/>
    </p:embeddedFont>
    <p:embeddedFont>
      <p:font typeface="Rethink Sans" pitchFamily="2" charset="77"/>
      <p:regular r:id="rId20"/>
      <p:bold r:id="rId21"/>
      <p:italic r:id="rId22"/>
      <p:boldItalic r:id="rId23"/>
    </p:embeddedFont>
    <p:embeddedFont>
      <p:font typeface="Rethink Sans Medium" pitchFamily="2" charset="77"/>
      <p:regular r:id="rId24"/>
      <p:bold r:id="rId25"/>
      <p:italic r:id="rId26"/>
      <p:boldItalic r:id="rId27"/>
    </p:embeddedFont>
    <p:embeddedFont>
      <p:font typeface="Rethink Sans SemiBold" pitchFamily="2" charset="77"/>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3EBB97-CF2F-455F-811E-A97DD531C775}">
  <a:tblStyle styleId="{8E3EBB97-CF2F-455F-811E-A97DD531C7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d06879a38d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d06879a38d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solidFill>
                  <a:schemeClr val="dk1"/>
                </a:solidFill>
                <a:latin typeface="Inter"/>
                <a:ea typeface="Inter"/>
                <a:cs typeface="Inter"/>
                <a:sym typeface="Inter"/>
              </a:rPr>
              <a:t>Objective:</a:t>
            </a:r>
            <a:r>
              <a:rPr lang="en">
                <a:solidFill>
                  <a:schemeClr val="dk1"/>
                </a:solidFill>
                <a:latin typeface="Inter"/>
                <a:ea typeface="Inter"/>
                <a:cs typeface="Inter"/>
                <a:sym typeface="Inter"/>
              </a:rPr>
              <a:t> Seamlessly transition from NAMI's presentation into Lyra's clinical data to give journalists a comprehensive, two-part view of the landscape.</a:t>
            </a:r>
            <a:endParaRPr>
              <a:solidFill>
                <a:schemeClr val="dk1"/>
              </a:solidFill>
              <a:latin typeface="Inter"/>
              <a:ea typeface="Inter"/>
              <a:cs typeface="Inter"/>
              <a:sym typeface="Inter"/>
            </a:endParaRPr>
          </a:p>
          <a:p>
            <a:pPr marL="457200" lvl="0" indent="-298450" algn="l" rtl="0">
              <a:spcBef>
                <a:spcPts val="0"/>
              </a:spcBef>
              <a:spcAft>
                <a:spcPts val="0"/>
              </a:spcAft>
              <a:buSzPts val="1100"/>
              <a:buChar char="●"/>
            </a:pPr>
            <a:r>
              <a:rPr lang="en" b="1">
                <a:solidFill>
                  <a:schemeClr val="dk1"/>
                </a:solidFill>
                <a:latin typeface="Inter"/>
                <a:ea typeface="Inter"/>
                <a:cs typeface="Inter"/>
                <a:sym typeface="Inter"/>
              </a:rPr>
              <a:t>Key Message:</a:t>
            </a:r>
            <a:r>
              <a:rPr lang="en">
                <a:solidFill>
                  <a:schemeClr val="dk1"/>
                </a:solidFill>
                <a:latin typeface="Inter"/>
                <a:ea typeface="Inter"/>
                <a:cs typeface="Inter"/>
                <a:sym typeface="Inter"/>
              </a:rPr>
              <a:t> Build off NAMI's presentation!</a:t>
            </a:r>
            <a:endParaRPr>
              <a:solidFill>
                <a:schemeClr val="dk1"/>
              </a:solidFill>
              <a:latin typeface="Inter"/>
              <a:ea typeface="Inter"/>
              <a:cs typeface="Inter"/>
              <a:sym typeface="Inter"/>
            </a:endParaRPr>
          </a:p>
          <a:p>
            <a:pPr marL="914400" lvl="1" indent="-298450" algn="l" rtl="0">
              <a:spcBef>
                <a:spcPts val="0"/>
              </a:spcBef>
              <a:spcAft>
                <a:spcPts val="0"/>
              </a:spcAft>
              <a:buSzPts val="1100"/>
              <a:buFont typeface="Inter"/>
              <a:buChar char="○"/>
            </a:pPr>
            <a:r>
              <a:rPr lang="en">
                <a:solidFill>
                  <a:schemeClr val="dk1"/>
                </a:solidFill>
                <a:latin typeface="Inter"/>
                <a:ea typeface="Inter"/>
                <a:cs typeface="Inter"/>
                <a:sym typeface="Inter"/>
              </a:rPr>
              <a:t>Potential framing: While Barb and NAMI just highlighted the crucial cultural and interpersonal dynamics of workplace mental health, Lyra's data looks at the clinical and structural realities. </a:t>
            </a:r>
            <a:endParaRPr>
              <a:solidFill>
                <a:schemeClr val="dk1"/>
              </a:solidFill>
              <a:latin typeface="Inter"/>
              <a:ea typeface="Inter"/>
              <a:cs typeface="Inter"/>
              <a:sym typeface="Inter"/>
            </a:endParaRPr>
          </a:p>
          <a:p>
            <a:pPr marL="457200" lvl="0" indent="-298450" algn="l" rtl="0">
              <a:spcBef>
                <a:spcPts val="0"/>
              </a:spcBef>
              <a:spcAft>
                <a:spcPts val="0"/>
              </a:spcAft>
              <a:buSzPts val="1100"/>
              <a:buFont typeface="Inter"/>
              <a:buChar char="●"/>
            </a:pPr>
            <a:r>
              <a:rPr lang="en">
                <a:solidFill>
                  <a:schemeClr val="dk1"/>
                </a:solidFill>
                <a:latin typeface="Inter"/>
                <a:ea typeface="Inter"/>
                <a:cs typeface="Inter"/>
                <a:sym typeface="Inter"/>
              </a:rPr>
              <a:t>We are going to look under the hood at the systemic benefit gaps driving today's crisis to help you find your next big workplace story.</a:t>
            </a:r>
            <a:endParaRPr>
              <a:solidFill>
                <a:schemeClr val="dk1"/>
              </a:solidFill>
              <a:latin typeface="Inter"/>
              <a:ea typeface="Inter"/>
              <a:cs typeface="Inter"/>
              <a:sym typeface="Inter"/>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d06879a38d_1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d06879a38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6th annual report; draws on surveys of more than 500+ HR leaders and 7,500 employees across six countries.</a:t>
            </a:r>
            <a:endParaRPr>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Media hook:</a:t>
            </a:r>
            <a:r>
              <a:rPr lang="en">
                <a:solidFill>
                  <a:schemeClr val="dk1"/>
                </a:solidFill>
                <a:latin typeface="Inter"/>
                <a:ea typeface="Inter"/>
                <a:cs typeface="Inter"/>
                <a:sym typeface="Inter"/>
              </a:rPr>
              <a:t> In this year's report, we found a paradox: mental health support is more accessible than ever, yet people are still struggling. Stigma is lower than ever and companies have spent billions on access. Yet, the workforce is actually getting sicker. Here is why.</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457200" lvl="0" indent="0" algn="l" rtl="0">
              <a:lnSpc>
                <a:spcPct val="115000"/>
              </a:lnSpc>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d06879a38d_1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d06879a38d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Background:</a:t>
            </a:r>
            <a:r>
              <a:rPr lang="en">
                <a:solidFill>
                  <a:schemeClr val="dk1"/>
                </a:solidFill>
                <a:latin typeface="Inter"/>
                <a:ea typeface="Inter"/>
                <a:cs typeface="Inter"/>
                <a:sym typeface="Inter"/>
              </a:rPr>
              <a:t> Business media frequently covers macro executive-vs-employee friction (like RTO mandates), but there's a largely uncovered story around the statistical disconnect in benefit efficacy.</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Current Data &amp; Tension:</a:t>
            </a:r>
            <a:r>
              <a:rPr lang="en">
                <a:solidFill>
                  <a:schemeClr val="dk1"/>
                </a:solidFill>
                <a:latin typeface="Inter"/>
                <a:ea typeface="Inter"/>
                <a:cs typeface="Inter"/>
                <a:sym typeface="Inter"/>
              </a:rPr>
              <a:t> There is a well-intentioned assumption that providing a benefit means the problem is solved. HR leaders are highly confident in their current benefit structures, yet 1 in 3 workers are "merely surviving," 1 in 4 are declining, and HR is seeing a 65% spike in mental health disability leaves.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Potential storylines:</a:t>
            </a:r>
            <a:endParaRPr b="1">
              <a:solidFill>
                <a:schemeClr val="dk1"/>
              </a:solidFill>
              <a:latin typeface="Inter"/>
              <a:ea typeface="Inter"/>
              <a:cs typeface="Inter"/>
              <a:sym typeface="Inter"/>
            </a:endParaRPr>
          </a:p>
          <a:p>
            <a:pPr marL="914400" lvl="1"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"Great Disconnect" in benefit perception vs. clinical reality</a:t>
            </a:r>
            <a:endParaRPr>
              <a:solidFill>
                <a:schemeClr val="dk1"/>
              </a:solidFill>
              <a:latin typeface="Inter"/>
              <a:ea typeface="Inter"/>
              <a:cs typeface="Inter"/>
              <a:sym typeface="Inter"/>
            </a:endParaRPr>
          </a:p>
          <a:p>
            <a:pPr marL="914400" lvl="1"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How out-of-touch benefit models are inadvertently driving the spike in mental health leaves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l" rtl="0">
              <a:lnSpc>
                <a:spcPct val="115000"/>
              </a:lnSpc>
              <a:spcBef>
                <a:spcPts val="1200"/>
              </a:spcBef>
              <a:spcAft>
                <a:spcPts val="1200"/>
              </a:spcAft>
              <a:buNone/>
            </a:pP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cbc166fe75_0_5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cbc166fe75_0_5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Background:</a:t>
            </a:r>
            <a:r>
              <a:rPr lang="en">
                <a:solidFill>
                  <a:schemeClr val="dk1"/>
                </a:solidFill>
                <a:latin typeface="Inter"/>
                <a:ea typeface="Inter"/>
                <a:cs typeface="Inter"/>
                <a:sym typeface="Inter"/>
              </a:rPr>
              <a:t> "Workplace mental health" is still largely associated with mild burnout or stress.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Current Data &amp; Tension:</a:t>
            </a:r>
            <a:r>
              <a:rPr lang="en">
                <a:solidFill>
                  <a:schemeClr val="dk1"/>
                </a:solidFill>
                <a:latin typeface="Inter"/>
                <a:ea typeface="Inter"/>
                <a:cs typeface="Inter"/>
                <a:sym typeface="Inter"/>
              </a:rPr>
              <a:t> 10% of employees now report complex conditions—a 67% increase YoY, jumping from 6% in 2024 to 10% in this report. Yet, 54% can't find a specialist. Traditional benefit structures were built for a different era; they simply weren't designed to handle this new level of clinical acuity.</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Potential storylines:</a:t>
            </a:r>
            <a:endParaRPr b="1">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rise of severe mental illness in the active workforce.</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How corporate care models need to evolve to support complex patients.</a:t>
            </a:r>
            <a:endParaRPr b="1">
              <a:solidFill>
                <a:schemeClr val="dk1"/>
              </a:solidFill>
              <a:latin typeface="Inter"/>
              <a:ea typeface="Inter"/>
              <a:cs typeface="Inter"/>
              <a:sym typeface="Inter"/>
            </a:endParaRPr>
          </a:p>
          <a:p>
            <a:pPr marL="0" lvl="0" indent="0" algn="l" rtl="0">
              <a:lnSpc>
                <a:spcPct val="115000"/>
              </a:lnSpc>
              <a:spcBef>
                <a:spcPts val="1800"/>
              </a:spcBef>
              <a:spcAft>
                <a:spcPts val="400"/>
              </a:spcAft>
              <a:buNone/>
            </a:pP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cbc166fe75_0_5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cbc166fe75_0_5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Background:</a:t>
            </a:r>
            <a:r>
              <a:rPr lang="en">
                <a:solidFill>
                  <a:schemeClr val="dk1"/>
                </a:solidFill>
                <a:latin typeface="Inter"/>
                <a:ea typeface="Inter"/>
                <a:cs typeface="Inter"/>
                <a:sym typeface="Inter"/>
              </a:rPr>
              <a:t> The media often treats working parent burnout as an issue of childcare costs or parental leave, entirely missing the pediatric mental health component.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Current Data &amp; Tension:</a:t>
            </a:r>
            <a:r>
              <a:rPr lang="en">
                <a:solidFill>
                  <a:schemeClr val="dk1"/>
                </a:solidFill>
                <a:latin typeface="Inter"/>
                <a:ea typeface="Inter"/>
                <a:cs typeface="Inter"/>
                <a:sym typeface="Inter"/>
              </a:rPr>
              <a:t> Nearly half of working parents supported a child with mental health needs last year (a massive leap from just 19% in 2022 and maintaining the surge we saw hit 55% in 2024). This leads to burnout for 60% and work struggles for over a third. Yet, 95% of HR leaders believe child care is easy to find. It's the difference between a benefit existing on paper and actually working.</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Potential storylines:</a:t>
            </a:r>
            <a:endParaRPr b="1">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"Second Shift": The administrative nightmare of pediatric care coordination</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How the youth mental health crisis is directly impacting working parents</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Why HR leaders are disconnected from the modern parent experience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None/>
            </a:pPr>
            <a:endParaRPr>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cbc166fe75_0_5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cbc166fe75_0_5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Background:</a:t>
            </a:r>
            <a:r>
              <a:rPr lang="en">
                <a:solidFill>
                  <a:schemeClr val="dk1"/>
                </a:solidFill>
                <a:latin typeface="Inter"/>
                <a:ea typeface="Inter"/>
                <a:cs typeface="Inter"/>
                <a:sym typeface="Inter"/>
              </a:rPr>
              <a:t> Companies genuinely want to support neurodivergent talent, but they face two main hurdles: navigating disclosure anxiety and a lack of specialized clinical infrastructure.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Current Data &amp; Tension:</a:t>
            </a:r>
            <a:r>
              <a:rPr lang="en">
                <a:solidFill>
                  <a:schemeClr val="dk1"/>
                </a:solidFill>
                <a:latin typeface="Inter"/>
                <a:ea typeface="Inter"/>
                <a:cs typeface="Inter"/>
                <a:sym typeface="Inter"/>
              </a:rPr>
              <a:t> 48% of employees fear disclosure, and 54% can't get specialized care. The challenge is building support systems that don't force employees to "out" themselves to HR to get accommodations, while simultaneously upgrading the benefit network so specialized care actually exists when they do seek it.</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Potential storylinets:</a:t>
            </a:r>
            <a:endParaRPr b="1">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Building inclusive benefits that don't force disclosure</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gap between wanting to help and having the specialized clinical infrastructure to do so</a:t>
            </a:r>
            <a:endParaRPr>
              <a:solidFill>
                <a:schemeClr val="dk1"/>
              </a:solidFill>
              <a:latin typeface="Inter"/>
              <a:ea typeface="Inter"/>
              <a:cs typeface="Inter"/>
              <a:sym typeface="Inter"/>
            </a:endParaRPr>
          </a:p>
          <a:p>
            <a:pPr marL="457200" lvl="0" indent="0" algn="l" rtl="0">
              <a:lnSpc>
                <a:spcPct val="115000"/>
              </a:lnSpc>
              <a:spcBef>
                <a:spcPts val="1200"/>
              </a:spcBef>
              <a:spcAft>
                <a:spcPts val="0"/>
              </a:spcAft>
              <a:buNone/>
            </a:pPr>
            <a:endParaRPr>
              <a:solidFill>
                <a:schemeClr val="dk1"/>
              </a:solidFill>
              <a:latin typeface="Inter"/>
              <a:ea typeface="Inter"/>
              <a:cs typeface="Inter"/>
              <a:sym typeface="Inter"/>
            </a:endParaRPr>
          </a:p>
          <a:p>
            <a:pPr marL="0" lvl="0" indent="0" algn="l" rtl="0">
              <a:spcBef>
                <a:spcPts val="1200"/>
              </a:spcBef>
              <a:spcAft>
                <a:spcPts val="0"/>
              </a:spcAft>
              <a:buNone/>
            </a:pPr>
            <a:endParaRPr>
              <a:solidFill>
                <a:srgbClr val="141413"/>
              </a:solidFill>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cbc166fe75_0_5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cbc166fe75_0_5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Background:</a:t>
            </a:r>
            <a:r>
              <a:rPr lang="en">
                <a:solidFill>
                  <a:schemeClr val="dk1"/>
                </a:solidFill>
                <a:latin typeface="Inter"/>
                <a:ea typeface="Inter"/>
                <a:cs typeface="Inter"/>
                <a:sym typeface="Inter"/>
              </a:rPr>
              <a:t> AI is entering an environment where employees already report sustained uncertainty driven by financial pressure (which sits at 57% this year, up from 42% in 2024 and 33% in 2023).</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Current Data &amp; Tension:</a:t>
            </a:r>
            <a:r>
              <a:rPr lang="en">
                <a:solidFill>
                  <a:schemeClr val="dk1"/>
                </a:solidFill>
                <a:latin typeface="Inter"/>
                <a:ea typeface="Inter"/>
                <a:cs typeface="Inter"/>
                <a:sym typeface="Inter"/>
              </a:rPr>
              <a:t> The data splits down the middle: ~45% feel stressed vs. ~45% feel more productive. The tech isn't the variable dictating well-being—the corporate rollout strategy is.</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Potential storylines:</a:t>
            </a:r>
            <a:endParaRPr b="1">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psychological split of why AI is causing extreme anxiety for half the workforce and balance for the other.</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Why rollout guardrails matter more than the tool itself / AI isn't ruining employee mental health, poor rollout strategies are</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Isolation vs efficiency / the dual reality of AI in the modern workplace</a:t>
            </a: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None/>
            </a:pPr>
            <a:endParaRPr>
              <a:solidFill>
                <a:schemeClr val="dk1"/>
              </a:solidFill>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cbc166fe75_0_5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cbc166fe75_0_5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Background:</a:t>
            </a:r>
            <a:r>
              <a:rPr lang="en">
                <a:solidFill>
                  <a:schemeClr val="dk1"/>
                </a:solidFill>
                <a:latin typeface="Inter"/>
                <a:ea typeface="Inter"/>
                <a:cs typeface="Inter"/>
                <a:sym typeface="Inter"/>
              </a:rPr>
              <a:t> While general manager burnout is a known issue, the specific emotional toll of acting as an unofficial workplace therapist is the missing piece of the puzzle.</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Current Data &amp; Tension:</a:t>
            </a:r>
            <a:r>
              <a:rPr lang="en">
                <a:solidFill>
                  <a:schemeClr val="dk1"/>
                </a:solidFill>
                <a:latin typeface="Inter"/>
                <a:ea typeface="Inter"/>
                <a:cs typeface="Inter"/>
                <a:sym typeface="Inter"/>
              </a:rPr>
              <a:t> Companies are relying on untrained managers to be frontline crisis responders. 54% say managing hurts their mental health; half want to quit. HR thinks they're fine (94%).</a:t>
            </a:r>
            <a:endParaRPr>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Potential storylines:</a:t>
            </a:r>
            <a:endParaRPr b="1">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unpaid emotional labor of middle management</a:t>
            </a:r>
            <a:endParaRPr>
              <a:solidFill>
                <a:schemeClr val="dk1"/>
              </a:solidFill>
              <a:latin typeface="Inter"/>
              <a:ea typeface="Inter"/>
              <a:cs typeface="Inter"/>
              <a:sym typeface="Inter"/>
            </a:endParaRPr>
          </a:p>
          <a:p>
            <a:pPr marL="914400" lvl="0" indent="-29845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unaddressed emotional toll driving the middle-management exodus</a:t>
            </a:r>
            <a:endParaRPr b="1">
              <a:solidFill>
                <a:schemeClr val="dk1"/>
              </a:solidFill>
              <a:latin typeface="Inter"/>
              <a:ea typeface="Inter"/>
              <a:cs typeface="Inter"/>
              <a:sym typeface="Inter"/>
            </a:endParaRPr>
          </a:p>
          <a:p>
            <a:pPr marL="0" lvl="0" indent="0" algn="l" rtl="0">
              <a:lnSpc>
                <a:spcPct val="115000"/>
              </a:lnSpc>
              <a:spcBef>
                <a:spcPts val="1200"/>
              </a:spcBef>
              <a:spcAft>
                <a:spcPts val="0"/>
              </a:spcAft>
              <a:buNone/>
            </a:pPr>
            <a:endParaRPr>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latin typeface="Inter"/>
              <a:ea typeface="Inter"/>
              <a:cs typeface="Inter"/>
              <a:sym typeface="Int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cbc166fe75_0_5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cbc166fe75_0_5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Recap the core angles; ention that Lyra actually has mini-reports that dive even deeper into these specific data subsets/trends.</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Char char="●"/>
            </a:pPr>
            <a:r>
              <a:rPr lang="en" b="1">
                <a:solidFill>
                  <a:schemeClr val="dk1"/>
                </a:solidFill>
                <a:latin typeface="Inter"/>
                <a:ea typeface="Inter"/>
                <a:cs typeface="Inter"/>
                <a:sym typeface="Inter"/>
              </a:rPr>
              <a:t>CTA: </a:t>
            </a:r>
            <a:r>
              <a:rPr lang="en">
                <a:solidFill>
                  <a:schemeClr val="dk1"/>
                </a:solidFill>
                <a:latin typeface="Inter"/>
                <a:ea typeface="Inter"/>
                <a:cs typeface="Inter"/>
                <a:sym typeface="Inter"/>
              </a:rPr>
              <a:t>Let the journalists know that if they are working on a more granular piece, they should reach out to Rojahne. She can get them the mini-reports, pull specific data cuts, or even connect them with different Subject Matter Experts (like our specialized clinicians) for interviews! Open for Q&amp;A.</a:t>
            </a:r>
            <a:endParaRPr>
              <a:solidFill>
                <a:schemeClr val="dk1"/>
              </a:solidFill>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lat 1">
  <p:cSld name="CUSTOM_21_1_1_1">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0" name="Google Shape;10;p2"/>
          <p:cNvSpPr txBox="1">
            <a:spLocks noGrp="1"/>
          </p:cNvSpPr>
          <p:nvPr>
            <p:ph type="title"/>
          </p:nvPr>
        </p:nvSpPr>
        <p:spPr>
          <a:xfrm>
            <a:off x="573606"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1" name="Google Shape;11;p2"/>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504">
          <p15:clr>
            <a:srgbClr val="E46962"/>
          </p15:clr>
        </p15:guide>
        <p15:guide id="3" pos="5400">
          <p15:clr>
            <a:srgbClr val="E46962"/>
          </p15:clr>
        </p15:guide>
        <p15:guide id="4" orient="horz" pos="2923">
          <p15:clr>
            <a:srgbClr val="E46962"/>
          </p15:clr>
        </p15:guide>
        <p15:guide id="5" orient="horz" pos="343">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rora Gradient 4">
  <p:cSld name="CUSTOM_21_1_1_1_1_1_1_1_1_1">
    <p:bg>
      <p:bgPr>
        <a:solidFill>
          <a:schemeClr val="dk2"/>
        </a:solidFill>
        <a:effectLst/>
      </p:bgPr>
    </p:bg>
    <p:spTree>
      <p:nvGrpSpPr>
        <p:cNvPr id="1" name="Shape 48"/>
        <p:cNvGrpSpPr/>
        <p:nvPr/>
      </p:nvGrpSpPr>
      <p:grpSpPr>
        <a:xfrm>
          <a:off x="0" y="0"/>
          <a:ext cx="0" cy="0"/>
          <a:chOff x="0" y="0"/>
          <a:chExt cx="0" cy="0"/>
        </a:xfrm>
      </p:grpSpPr>
      <p:pic>
        <p:nvPicPr>
          <p:cNvPr id="49" name="Google Shape;49;p11" title="Group 1073714250.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50" name="Google Shape;50;p11"/>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51" name="Google Shape;51;p11"/>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52" name="Google Shape;52;p11"/>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urora Gradient 5">
  <p:cSld name="CUSTOM_21_1_1_1_1_1_1_1_1_1_1">
    <p:bg>
      <p:bgPr>
        <a:solidFill>
          <a:schemeClr val="dk2"/>
        </a:solidFill>
        <a:effectLst/>
      </p:bgPr>
    </p:bg>
    <p:spTree>
      <p:nvGrpSpPr>
        <p:cNvPr id="1" name="Shape 53"/>
        <p:cNvGrpSpPr/>
        <p:nvPr/>
      </p:nvGrpSpPr>
      <p:grpSpPr>
        <a:xfrm>
          <a:off x="0" y="0"/>
          <a:ext cx="0" cy="0"/>
          <a:chOff x="0" y="0"/>
          <a:chExt cx="0" cy="0"/>
        </a:xfrm>
      </p:grpSpPr>
      <p:pic>
        <p:nvPicPr>
          <p:cNvPr id="54" name="Google Shape;54;p12" title="Group 1073714244.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55" name="Google Shape;55;p12"/>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56" name="Google Shape;56;p12"/>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57" name="Google Shape;57;p12"/>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urora Gradient 6">
  <p:cSld name="CUSTOM_21_1_1_1_1_1_1_1_1_1_1_1">
    <p:bg>
      <p:bgPr>
        <a:solidFill>
          <a:schemeClr val="dk2"/>
        </a:solidFill>
        <a:effectLst/>
      </p:bgPr>
    </p:bg>
    <p:spTree>
      <p:nvGrpSpPr>
        <p:cNvPr id="1" name="Shape 58"/>
        <p:cNvGrpSpPr/>
        <p:nvPr/>
      </p:nvGrpSpPr>
      <p:grpSpPr>
        <a:xfrm>
          <a:off x="0" y="0"/>
          <a:ext cx="0" cy="0"/>
          <a:chOff x="0" y="0"/>
          <a:chExt cx="0" cy="0"/>
        </a:xfrm>
      </p:grpSpPr>
      <p:pic>
        <p:nvPicPr>
          <p:cNvPr id="59" name="Google Shape;59;p13" title="Group 1073714247.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60" name="Google Shape;60;p13"/>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61" name="Google Shape;61;p13"/>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62" name="Google Shape;62;p13"/>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idday">
  <p:cSld name="CUSTOM_21_1_1_1_1_1_1_1_1_1_1_1_3">
    <p:bg>
      <p:bgPr>
        <a:gradFill>
          <a:gsLst>
            <a:gs pos="0">
              <a:srgbClr val="C0E7FF"/>
            </a:gs>
            <a:gs pos="100000">
              <a:srgbClr val="EDFBFF"/>
            </a:gs>
          </a:gsLst>
          <a:lin ang="5400012" scaled="0"/>
        </a:gra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65" name="Google Shape;65;p14"/>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66" name="Google Shape;66;p14"/>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orning">
  <p:cSld name="CUSTOM_21_1_1_1_1_1_1_1_1_1_1_1_3_1">
    <p:bg>
      <p:bgPr>
        <a:gradFill>
          <a:gsLst>
            <a:gs pos="0">
              <a:srgbClr val="FFD9B8"/>
            </a:gs>
            <a:gs pos="100000">
              <a:srgbClr val="FFF9E7"/>
            </a:gs>
          </a:gsLst>
          <a:lin ang="5400012" scaled="0"/>
        </a:gra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69" name="Google Shape;69;p15"/>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70" name="Google Shape;70;p15"/>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cean">
  <p:cSld name="CUSTOM_21_1_1_1_1_1_1_1_1_1_1_1_2">
    <p:bg>
      <p:bgPr>
        <a:solidFill>
          <a:schemeClr val="dk2"/>
        </a:solidFill>
        <a:effectLst/>
      </p:bgPr>
    </p:bg>
    <p:spTree>
      <p:nvGrpSpPr>
        <p:cNvPr id="1" name="Shape 71"/>
        <p:cNvGrpSpPr/>
        <p:nvPr/>
      </p:nvGrpSpPr>
      <p:grpSpPr>
        <a:xfrm>
          <a:off x="0" y="0"/>
          <a:ext cx="0" cy="0"/>
          <a:chOff x="0" y="0"/>
          <a:chExt cx="0" cy="0"/>
        </a:xfrm>
      </p:grpSpPr>
      <p:pic>
        <p:nvPicPr>
          <p:cNvPr id="72" name="Google Shape;72;p16" title="ocean-1.jpg"/>
          <p:cNvPicPr preferRelativeResize="0"/>
          <p:nvPr/>
        </p:nvPicPr>
        <p:blipFill rotWithShape="1">
          <a:blip r:embed="rId2">
            <a:alphaModFix/>
          </a:blip>
          <a:srcRect t="11727" b="11727"/>
          <a:stretch/>
        </p:blipFill>
        <p:spPr>
          <a:xfrm>
            <a:off x="0" y="0"/>
            <a:ext cx="9143997" cy="5143499"/>
          </a:xfrm>
          <a:prstGeom prst="rect">
            <a:avLst/>
          </a:prstGeom>
          <a:noFill/>
          <a:ln>
            <a:noFill/>
          </a:ln>
        </p:spPr>
      </p:pic>
      <p:sp>
        <p:nvSpPr>
          <p:cNvPr id="73" name="Google Shape;73;p16"/>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74" name="Google Shape;74;p16"/>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75" name="Google Shape;75;p16"/>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wn">
  <p:cSld name="CUSTOM_21_1_1_1_1_1_1_1_1_1_1_1_2_1">
    <p:bg>
      <p:bgPr>
        <a:gradFill>
          <a:gsLst>
            <a:gs pos="0">
              <a:srgbClr val="041843"/>
            </a:gs>
            <a:gs pos="25000">
              <a:srgbClr val="004EC3"/>
            </a:gs>
            <a:gs pos="62000">
              <a:srgbClr val="749EDA"/>
            </a:gs>
            <a:gs pos="82000">
              <a:srgbClr val="BAC3D1"/>
            </a:gs>
            <a:gs pos="100000">
              <a:srgbClr val="FFE7C7"/>
            </a:gs>
            <a:gs pos="100000">
              <a:srgbClr val="FFC28E"/>
            </a:gs>
          </a:gsLst>
          <a:lin ang="5400700" scaled="0"/>
        </a:grad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78" name="Google Shape;78;p17"/>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79" name="Google Shape;79;p17"/>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rlingame">
  <p:cSld name="CUSTOM_21_1_1_1_1_1_1_1_1_1_1_1_1_1">
    <p:bg>
      <p:bgPr>
        <a:solidFill>
          <a:schemeClr val="dk2"/>
        </a:solidFill>
        <a:effectLst/>
      </p:bgPr>
    </p:bg>
    <p:spTree>
      <p:nvGrpSpPr>
        <p:cNvPr id="1" name="Shape 80"/>
        <p:cNvGrpSpPr/>
        <p:nvPr/>
      </p:nvGrpSpPr>
      <p:grpSpPr>
        <a:xfrm>
          <a:off x="0" y="0"/>
          <a:ext cx="0" cy="0"/>
          <a:chOff x="0" y="0"/>
          <a:chExt cx="0" cy="0"/>
        </a:xfrm>
      </p:grpSpPr>
      <p:pic>
        <p:nvPicPr>
          <p:cNvPr id="81" name="Google Shape;81;p18" title="Slide 16_9 - product showcase-dark.png"/>
          <p:cNvPicPr preferRelativeResize="0"/>
          <p:nvPr/>
        </p:nvPicPr>
        <p:blipFill rotWithShape="1">
          <a:blip r:embed="rId2">
            <a:alphaModFix/>
          </a:blip>
          <a:srcRect l="3016" t="1425" r="1846" b="5457"/>
          <a:stretch/>
        </p:blipFill>
        <p:spPr>
          <a:xfrm>
            <a:off x="0" y="0"/>
            <a:ext cx="9143997" cy="5143499"/>
          </a:xfrm>
          <a:prstGeom prst="rect">
            <a:avLst/>
          </a:prstGeom>
          <a:noFill/>
          <a:ln>
            <a:noFill/>
          </a:ln>
        </p:spPr>
      </p:pic>
      <p:sp>
        <p:nvSpPr>
          <p:cNvPr id="82" name="Google Shape;82;p18"/>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83" name="Google Shape;83;p18"/>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84" name="Google Shape;84;p18"/>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86" name="Google Shape;86;p18"/>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3" name="Google Shape;93;p20" title="13.png"/>
          <p:cNvPicPr preferRelativeResize="0"/>
          <p:nvPr/>
        </p:nvPicPr>
        <p:blipFill>
          <a:blip r:embed="rId2">
            <a:alphaModFix/>
          </a:blip>
          <a:stretch>
            <a:fillRect/>
          </a:stretch>
        </p:blipFill>
        <p:spPr>
          <a:xfrm>
            <a:off x="0" y="0"/>
            <a:ext cx="9143997" cy="51434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6" name="Google Shape;96;p21" title="12.png"/>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lat 4">
  <p:cSld name="CUSTOM_21_1_1_1_1">
    <p:bg>
      <p:bgPr>
        <a:solidFill>
          <a:schemeClr val="dk1"/>
        </a:solidFill>
        <a:effectLst/>
      </p:bgPr>
    </p:bg>
    <p:spTree>
      <p:nvGrpSpPr>
        <p:cNvPr id="1" name="Shape 12"/>
        <p:cNvGrpSpPr/>
        <p:nvPr/>
      </p:nvGrpSpPr>
      <p:grpSpPr>
        <a:xfrm>
          <a:off x="0" y="0"/>
          <a:ext cx="0" cy="0"/>
          <a:chOff x="0" y="0"/>
          <a:chExt cx="0" cy="0"/>
        </a:xfrm>
      </p:grpSpPr>
      <p:sp>
        <p:nvSpPr>
          <p:cNvPr id="13" name="Google Shape;13;p3"/>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4" name="Google Shape;14;p3"/>
          <p:cNvSpPr txBox="1">
            <a:spLocks noGrp="1"/>
          </p:cNvSpPr>
          <p:nvPr>
            <p:ph type="title"/>
          </p:nvPr>
        </p:nvSpPr>
        <p:spPr>
          <a:xfrm>
            <a:off x="573606"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5" name="Google Shape;15;p3"/>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219850" y="4641720"/>
            <a:ext cx="8697000" cy="21600"/>
          </a:xfrm>
          <a:prstGeom prst="round2SameRect">
            <a:avLst>
              <a:gd name="adj1" fmla="val 50000"/>
              <a:gd name="adj2" fmla="val 50000"/>
            </a:avLst>
          </a:prstGeom>
          <a:gradFill>
            <a:gsLst>
              <a:gs pos="0">
                <a:schemeClr val="accent4"/>
              </a:gs>
              <a:gs pos="32000">
                <a:schemeClr val="lt2"/>
              </a:gs>
              <a:gs pos="78000">
                <a:srgbClr val="FF973F"/>
              </a:gs>
              <a:gs pos="100000">
                <a:srgbClr val="FECC43"/>
              </a:gs>
            </a:gsLst>
            <a:lin ang="0" scaled="0"/>
          </a:gradFill>
          <a:ln>
            <a:noFill/>
          </a:ln>
        </p:spPr>
        <p:txBody>
          <a:bodyPr spcFirstLastPara="1" wrap="square" lIns="121075" tIns="121075" rIns="121075" bIns="121075" anchor="ctr" anchorCtr="0">
            <a:noAutofit/>
          </a:bodyPr>
          <a:lstStyle/>
          <a:p>
            <a:pPr marL="0" marR="0" lvl="0" indent="0" algn="ctr" rtl="0">
              <a:lnSpc>
                <a:spcPct val="100000"/>
              </a:lnSpc>
              <a:spcBef>
                <a:spcPts val="0"/>
              </a:spcBef>
              <a:spcAft>
                <a:spcPts val="0"/>
              </a:spcAft>
              <a:buNone/>
            </a:pPr>
            <a:endParaRPr>
              <a:solidFill>
                <a:schemeClr val="dk1"/>
              </a:solidFill>
              <a:latin typeface="Rethink Sans Medium"/>
              <a:ea typeface="Rethink Sans Medium"/>
              <a:cs typeface="Rethink Sans Medium"/>
              <a:sym typeface="Rethink Sans Medium"/>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504">
          <p15:clr>
            <a:srgbClr val="E46962"/>
          </p15:clr>
        </p15:guide>
        <p15:guide id="3" pos="5400">
          <p15:clr>
            <a:srgbClr val="E46962"/>
          </p15:clr>
        </p15:guide>
        <p15:guide id="4" orient="horz" pos="2923">
          <p15:clr>
            <a:srgbClr val="E46962"/>
          </p15:clr>
        </p15:guide>
        <p15:guide id="5" orient="horz" pos="343">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22" title="11.png"/>
          <p:cNvPicPr preferRelativeResize="0"/>
          <p:nvPr/>
        </p:nvPicPr>
        <p:blipFill>
          <a:blip r:embed="rId2">
            <a:alphaModFix/>
          </a:blip>
          <a:stretch>
            <a:fillRect/>
          </a:stretch>
        </p:blipFill>
        <p:spPr>
          <a:xfrm>
            <a:off x="0" y="0"/>
            <a:ext cx="9143997" cy="51434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 name="Google Shape;102;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3" name="Google Shape;103;p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4" name="Google Shape;10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7" name="Google Shape;10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 name="Google Shape;110;p2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1" name="Google Shape;11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4" name="Google Shape;11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5"/>
        <p:cNvGrpSpPr/>
        <p:nvPr/>
      </p:nvGrpSpPr>
      <p:grpSpPr>
        <a:xfrm>
          <a:off x="0" y="0"/>
          <a:ext cx="0" cy="0"/>
          <a:chOff x="0" y="0"/>
          <a:chExt cx="0" cy="0"/>
        </a:xfrm>
      </p:grpSpPr>
      <p:sp>
        <p:nvSpPr>
          <p:cNvPr id="116" name="Google Shape;116;p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8" name="Google Shape;118;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9" name="Google Shape;119;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0" name="Google Shape;12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
        <p:cNvGrpSpPr/>
        <p:nvPr/>
      </p:nvGrpSpPr>
      <p:grpSpPr>
        <a:xfrm>
          <a:off x="0" y="0"/>
          <a:ext cx="0" cy="0"/>
          <a:chOff x="0" y="0"/>
          <a:chExt cx="0" cy="0"/>
        </a:xfrm>
      </p:grpSpPr>
      <p:sp>
        <p:nvSpPr>
          <p:cNvPr id="122" name="Google Shape;122;p2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23" name="Google Shape;12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4"/>
        <p:cNvGrpSpPr/>
        <p:nvPr/>
      </p:nvGrpSpPr>
      <p:grpSpPr>
        <a:xfrm>
          <a:off x="0" y="0"/>
          <a:ext cx="0" cy="0"/>
          <a:chOff x="0" y="0"/>
          <a:chExt cx="0" cy="0"/>
        </a:xfrm>
      </p:grpSpPr>
      <p:sp>
        <p:nvSpPr>
          <p:cNvPr id="125" name="Google Shape;125;p2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6" name="Google Shape;126;p2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27" name="Google Shape;12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lat 3">
  <p:cSld name="CUSTOM_21_1_1_1_1_1_2_1">
    <p:bg>
      <p:bgPr>
        <a:solidFill>
          <a:schemeClr val="accent1"/>
        </a:solidFill>
        <a:effectLst/>
      </p:bgPr>
    </p:bg>
    <p:spTree>
      <p:nvGrpSpPr>
        <p:cNvPr id="1" name="Shape 130"/>
        <p:cNvGrpSpPr/>
        <p:nvPr/>
      </p:nvGrpSpPr>
      <p:grpSpPr>
        <a:xfrm>
          <a:off x="0" y="0"/>
          <a:ext cx="0" cy="0"/>
          <a:chOff x="0" y="0"/>
          <a:chExt cx="0" cy="0"/>
        </a:xfrm>
      </p:grpSpPr>
      <p:sp>
        <p:nvSpPr>
          <p:cNvPr id="131" name="Google Shape;131;p31"/>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2"/>
                </a:solidFill>
                <a:latin typeface="Rethink Sans Medium"/>
                <a:ea typeface="Rethink Sans Medium"/>
                <a:cs typeface="Rethink Sans Medium"/>
                <a:sym typeface="Rethink Sans Medium"/>
              </a:rPr>
              <a:t>‹#›</a:t>
            </a:fld>
            <a:endParaRPr sz="900">
              <a:solidFill>
                <a:schemeClr val="lt2"/>
              </a:solidFill>
              <a:latin typeface="Rethink Sans Medium"/>
              <a:ea typeface="Rethink Sans Medium"/>
              <a:cs typeface="Rethink Sans Medium"/>
              <a:sym typeface="Rethink Sans Medium"/>
            </a:endParaRPr>
          </a:p>
        </p:txBody>
      </p:sp>
      <p:sp>
        <p:nvSpPr>
          <p:cNvPr id="132" name="Google Shape;132;p31"/>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 name="Google Shape;133;p31"/>
          <p:cNvSpPr txBox="1">
            <a:spLocks noGrp="1"/>
          </p:cNvSpPr>
          <p:nvPr>
            <p:ph type="title"/>
          </p:nvPr>
        </p:nvSpPr>
        <p:spPr>
          <a:xfrm>
            <a:off x="571500" y="366350"/>
            <a:ext cx="8001000" cy="659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1pPr>
            <a:lvl2pPr lvl="1">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2pPr>
            <a:lvl3pPr lvl="2">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3pPr>
            <a:lvl4pPr lvl="3">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4pPr>
            <a:lvl5pPr lvl="4">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5pPr>
            <a:lvl6pPr lvl="5">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6pPr>
            <a:lvl7pPr lvl="6">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7pPr>
            <a:lvl8pPr lvl="7">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8pPr>
            <a:lvl9pPr lvl="8">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lat 2">
  <p:cSld name="CUSTOM_21_1_1_1_1_1_2">
    <p:bg>
      <p:bgPr>
        <a:solidFill>
          <a:schemeClr val="lt2"/>
        </a:solidFill>
        <a:effectLst/>
      </p:bgPr>
    </p:bg>
    <p:spTree>
      <p:nvGrpSpPr>
        <p:cNvPr id="1" name="Shape 17"/>
        <p:cNvGrpSpPr/>
        <p:nvPr/>
      </p:nvGrpSpPr>
      <p:grpSpPr>
        <a:xfrm>
          <a:off x="0" y="0"/>
          <a:ext cx="0" cy="0"/>
          <a:chOff x="0" y="0"/>
          <a:chExt cx="0" cy="0"/>
        </a:xfrm>
      </p:grpSpPr>
      <p:sp>
        <p:nvSpPr>
          <p:cNvPr id="18" name="Google Shape;18;p4"/>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19" name="Google Shape;19;p4"/>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4"/>
          <p:cNvSpPr txBox="1">
            <a:spLocks noGrp="1"/>
          </p:cNvSpPr>
          <p:nvPr>
            <p:ph type="title"/>
          </p:nvPr>
        </p:nvSpPr>
        <p:spPr>
          <a:xfrm>
            <a:off x="571500"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lat 1">
  <p:cSld name="CUSTOM_21_1_1_1">
    <p:bg>
      <p:bgPr>
        <a:solidFill>
          <a:schemeClr val="dk1"/>
        </a:solidFill>
        <a:effectLst/>
      </p:bgPr>
    </p:bg>
    <p:spTree>
      <p:nvGrpSpPr>
        <p:cNvPr id="1" name="Shape 134"/>
        <p:cNvGrpSpPr/>
        <p:nvPr/>
      </p:nvGrpSpPr>
      <p:grpSpPr>
        <a:xfrm>
          <a:off x="0" y="0"/>
          <a:ext cx="0" cy="0"/>
          <a:chOff x="0" y="0"/>
          <a:chExt cx="0" cy="0"/>
        </a:xfrm>
      </p:grpSpPr>
      <p:sp>
        <p:nvSpPr>
          <p:cNvPr id="135" name="Google Shape;135;p32"/>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36" name="Google Shape;136;p32"/>
          <p:cNvSpPr txBox="1">
            <a:spLocks noGrp="1"/>
          </p:cNvSpPr>
          <p:nvPr>
            <p:ph type="title"/>
          </p:nvPr>
        </p:nvSpPr>
        <p:spPr>
          <a:xfrm>
            <a:off x="573606" y="366350"/>
            <a:ext cx="8001000" cy="6594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37" name="Google Shape;137;p32"/>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504">
          <p15:clr>
            <a:srgbClr val="E46962"/>
          </p15:clr>
        </p15:guide>
        <p15:guide id="3" pos="5400">
          <p15:clr>
            <a:srgbClr val="E46962"/>
          </p15:clr>
        </p15:guide>
        <p15:guide id="4" orient="horz" pos="2923">
          <p15:clr>
            <a:srgbClr val="E46962"/>
          </p15:clr>
        </p15:guide>
        <p15:guide id="5" orient="horz" pos="343">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awn">
  <p:cSld name="CUSTOM_21_1_1_1_1_1_1_1_1_1_1_1_2_1">
    <p:bg>
      <p:bgPr>
        <a:gradFill>
          <a:gsLst>
            <a:gs pos="0">
              <a:srgbClr val="041843"/>
            </a:gs>
            <a:gs pos="25000">
              <a:srgbClr val="004EC3"/>
            </a:gs>
            <a:gs pos="62000">
              <a:srgbClr val="749EDA"/>
            </a:gs>
            <a:gs pos="82000">
              <a:srgbClr val="BAC3D1"/>
            </a:gs>
            <a:gs pos="100000">
              <a:srgbClr val="FFE7C7"/>
            </a:gs>
            <a:gs pos="100000">
              <a:srgbClr val="FFC28E"/>
            </a:gs>
          </a:gsLst>
          <a:lin ang="5400700" scaled="0"/>
        </a:gradFill>
        <a:effectLst/>
      </p:bgPr>
    </p:bg>
    <p:spTree>
      <p:nvGrpSpPr>
        <p:cNvPr id="1" name="Shape 138"/>
        <p:cNvGrpSpPr/>
        <p:nvPr/>
      </p:nvGrpSpPr>
      <p:grpSpPr>
        <a:xfrm>
          <a:off x="0" y="0"/>
          <a:ext cx="0" cy="0"/>
          <a:chOff x="0" y="0"/>
          <a:chExt cx="0" cy="0"/>
        </a:xfrm>
      </p:grpSpPr>
      <p:sp>
        <p:nvSpPr>
          <p:cNvPr id="139" name="Google Shape;139;p33"/>
          <p:cNvSpPr txBox="1">
            <a:spLocks noGrp="1"/>
          </p:cNvSpPr>
          <p:nvPr>
            <p:ph type="title"/>
          </p:nvPr>
        </p:nvSpPr>
        <p:spPr>
          <a:xfrm>
            <a:off x="579250" y="366350"/>
            <a:ext cx="8564700" cy="659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140" name="Google Shape;140;p33"/>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41" name="Google Shape;141;p33"/>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lat 1">
  <p:cSld name="CUSTOM_21_1_1_1">
    <p:bg>
      <p:bgPr>
        <a:solidFill>
          <a:schemeClr val="dk1"/>
        </a:solidFill>
        <a:effectLst/>
      </p:bgPr>
    </p:bg>
    <p:spTree>
      <p:nvGrpSpPr>
        <p:cNvPr id="1" name="Shape 145"/>
        <p:cNvGrpSpPr/>
        <p:nvPr/>
      </p:nvGrpSpPr>
      <p:grpSpPr>
        <a:xfrm>
          <a:off x="0" y="0"/>
          <a:ext cx="0" cy="0"/>
          <a:chOff x="0" y="0"/>
          <a:chExt cx="0" cy="0"/>
        </a:xfrm>
      </p:grpSpPr>
      <p:sp>
        <p:nvSpPr>
          <p:cNvPr id="146" name="Google Shape;146;p35"/>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47" name="Google Shape;147;p35"/>
          <p:cNvSpPr txBox="1">
            <a:spLocks noGrp="1"/>
          </p:cNvSpPr>
          <p:nvPr>
            <p:ph type="title"/>
          </p:nvPr>
        </p:nvSpPr>
        <p:spPr>
          <a:xfrm>
            <a:off x="573606"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48" name="Google Shape;148;p35"/>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504">
          <p15:clr>
            <a:srgbClr val="E46962"/>
          </p15:clr>
        </p15:guide>
        <p15:guide id="3" pos="5400">
          <p15:clr>
            <a:srgbClr val="E46962"/>
          </p15:clr>
        </p15:guide>
        <p15:guide id="4" orient="horz" pos="2923">
          <p15:clr>
            <a:srgbClr val="E46962"/>
          </p15:clr>
        </p15:guide>
        <p15:guide id="5" orient="horz" pos="343">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lat 4">
  <p:cSld name="CUSTOM_21_1_1_1_1">
    <p:bg>
      <p:bgPr>
        <a:solidFill>
          <a:schemeClr val="dk1"/>
        </a:solidFill>
        <a:effectLst/>
      </p:bgPr>
    </p:bg>
    <p:spTree>
      <p:nvGrpSpPr>
        <p:cNvPr id="1" name="Shape 149"/>
        <p:cNvGrpSpPr/>
        <p:nvPr/>
      </p:nvGrpSpPr>
      <p:grpSpPr>
        <a:xfrm>
          <a:off x="0" y="0"/>
          <a:ext cx="0" cy="0"/>
          <a:chOff x="0" y="0"/>
          <a:chExt cx="0" cy="0"/>
        </a:xfrm>
      </p:grpSpPr>
      <p:sp>
        <p:nvSpPr>
          <p:cNvPr id="150" name="Google Shape;150;p36"/>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51" name="Google Shape;151;p36"/>
          <p:cNvSpPr txBox="1">
            <a:spLocks noGrp="1"/>
          </p:cNvSpPr>
          <p:nvPr>
            <p:ph type="title"/>
          </p:nvPr>
        </p:nvSpPr>
        <p:spPr>
          <a:xfrm>
            <a:off x="573606"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52" name="Google Shape;152;p36"/>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6"/>
          <p:cNvSpPr/>
          <p:nvPr/>
        </p:nvSpPr>
        <p:spPr>
          <a:xfrm>
            <a:off x="219850" y="4641720"/>
            <a:ext cx="8697000" cy="21600"/>
          </a:xfrm>
          <a:prstGeom prst="round2SameRect">
            <a:avLst>
              <a:gd name="adj1" fmla="val 50000"/>
              <a:gd name="adj2" fmla="val 50000"/>
            </a:avLst>
          </a:prstGeom>
          <a:gradFill>
            <a:gsLst>
              <a:gs pos="0">
                <a:schemeClr val="accent4"/>
              </a:gs>
              <a:gs pos="32000">
                <a:schemeClr val="lt2"/>
              </a:gs>
              <a:gs pos="78000">
                <a:srgbClr val="FF973F"/>
              </a:gs>
              <a:gs pos="100000">
                <a:srgbClr val="FECC43"/>
              </a:gs>
            </a:gsLst>
            <a:lin ang="0" scaled="0"/>
          </a:gradFill>
          <a:ln>
            <a:noFill/>
          </a:ln>
        </p:spPr>
        <p:txBody>
          <a:bodyPr spcFirstLastPara="1" wrap="square" lIns="121075" tIns="121075" rIns="121075" bIns="121075" anchor="ctr" anchorCtr="0">
            <a:noAutofit/>
          </a:bodyPr>
          <a:lstStyle/>
          <a:p>
            <a:pPr marL="0" marR="0" lvl="0" indent="0" algn="ctr" rtl="0">
              <a:lnSpc>
                <a:spcPct val="100000"/>
              </a:lnSpc>
              <a:spcBef>
                <a:spcPts val="0"/>
              </a:spcBef>
              <a:spcAft>
                <a:spcPts val="0"/>
              </a:spcAft>
              <a:buNone/>
            </a:pPr>
            <a:endParaRPr>
              <a:solidFill>
                <a:schemeClr val="dk1"/>
              </a:solidFill>
              <a:latin typeface="Rethink Sans Medium"/>
              <a:ea typeface="Rethink Sans Medium"/>
              <a:cs typeface="Rethink Sans Medium"/>
              <a:sym typeface="Rethink Sans Medium"/>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504">
          <p15:clr>
            <a:srgbClr val="E46962"/>
          </p15:clr>
        </p15:guide>
        <p15:guide id="3" pos="5400">
          <p15:clr>
            <a:srgbClr val="E46962"/>
          </p15:clr>
        </p15:guide>
        <p15:guide id="4" orient="horz" pos="2923">
          <p15:clr>
            <a:srgbClr val="E46962"/>
          </p15:clr>
        </p15:guide>
        <p15:guide id="5" orient="horz" pos="343">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lat 2">
  <p:cSld name="CUSTOM_21_1_1_1_1_1_2">
    <p:bg>
      <p:bgPr>
        <a:solidFill>
          <a:schemeClr val="lt2"/>
        </a:solidFill>
        <a:effectLst/>
      </p:bgPr>
    </p:bg>
    <p:spTree>
      <p:nvGrpSpPr>
        <p:cNvPr id="1" name="Shape 154"/>
        <p:cNvGrpSpPr/>
        <p:nvPr/>
      </p:nvGrpSpPr>
      <p:grpSpPr>
        <a:xfrm>
          <a:off x="0" y="0"/>
          <a:ext cx="0" cy="0"/>
          <a:chOff x="0" y="0"/>
          <a:chExt cx="0" cy="0"/>
        </a:xfrm>
      </p:grpSpPr>
      <p:sp>
        <p:nvSpPr>
          <p:cNvPr id="155" name="Google Shape;155;p37"/>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156" name="Google Shape;156;p37"/>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57" name="Google Shape;157;p37"/>
          <p:cNvSpPr txBox="1">
            <a:spLocks noGrp="1"/>
          </p:cNvSpPr>
          <p:nvPr>
            <p:ph type="title"/>
          </p:nvPr>
        </p:nvSpPr>
        <p:spPr>
          <a:xfrm>
            <a:off x="571500"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lat 3">
  <p:cSld name="CUSTOM_21_1_1_1_1_1_2_1">
    <p:bg>
      <p:bgPr>
        <a:solidFill>
          <a:schemeClr val="accent1"/>
        </a:solidFill>
        <a:effectLst/>
      </p:bgPr>
    </p:bg>
    <p:spTree>
      <p:nvGrpSpPr>
        <p:cNvPr id="1" name="Shape 158"/>
        <p:cNvGrpSpPr/>
        <p:nvPr/>
      </p:nvGrpSpPr>
      <p:grpSpPr>
        <a:xfrm>
          <a:off x="0" y="0"/>
          <a:ext cx="0" cy="0"/>
          <a:chOff x="0" y="0"/>
          <a:chExt cx="0" cy="0"/>
        </a:xfrm>
      </p:grpSpPr>
      <p:sp>
        <p:nvSpPr>
          <p:cNvPr id="159" name="Google Shape;159;p38"/>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2"/>
                </a:solidFill>
                <a:latin typeface="Rethink Sans Medium"/>
                <a:ea typeface="Rethink Sans Medium"/>
                <a:cs typeface="Rethink Sans Medium"/>
                <a:sym typeface="Rethink Sans Medium"/>
              </a:rPr>
              <a:t>‹#›</a:t>
            </a:fld>
            <a:endParaRPr sz="900">
              <a:solidFill>
                <a:schemeClr val="lt2"/>
              </a:solidFill>
              <a:latin typeface="Rethink Sans Medium"/>
              <a:ea typeface="Rethink Sans Medium"/>
              <a:cs typeface="Rethink Sans Medium"/>
              <a:sym typeface="Rethink Sans Medium"/>
            </a:endParaRPr>
          </a:p>
        </p:txBody>
      </p:sp>
      <p:sp>
        <p:nvSpPr>
          <p:cNvPr id="160" name="Google Shape;160;p38"/>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1" name="Google Shape;161;p38"/>
          <p:cNvSpPr txBox="1">
            <a:spLocks noGrp="1"/>
          </p:cNvSpPr>
          <p:nvPr>
            <p:ph type="title"/>
          </p:nvPr>
        </p:nvSpPr>
        <p:spPr>
          <a:xfrm>
            <a:off x="571500"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1pPr>
            <a:lvl2pPr lvl="1">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2pPr>
            <a:lvl3pPr lvl="2">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3pPr>
            <a:lvl4pPr lvl="3">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4pPr>
            <a:lvl5pPr lvl="4">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5pPr>
            <a:lvl6pPr lvl="5">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6pPr>
            <a:lvl7pPr lvl="6">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7pPr>
            <a:lvl8pPr lvl="7">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8pPr>
            <a:lvl9pPr lvl="8">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urora Gradient 1">
  <p:cSld name="CUSTOM_21_1_1_1_1_1_1">
    <p:bg>
      <p:bgPr>
        <a:solidFill>
          <a:schemeClr val="dk2"/>
        </a:solidFill>
        <a:effectLst/>
      </p:bgPr>
    </p:bg>
    <p:spTree>
      <p:nvGrpSpPr>
        <p:cNvPr id="1" name="Shape 162"/>
        <p:cNvGrpSpPr/>
        <p:nvPr/>
      </p:nvGrpSpPr>
      <p:grpSpPr>
        <a:xfrm>
          <a:off x="0" y="0"/>
          <a:ext cx="0" cy="0"/>
          <a:chOff x="0" y="0"/>
          <a:chExt cx="0" cy="0"/>
        </a:xfrm>
      </p:grpSpPr>
      <p:pic>
        <p:nvPicPr>
          <p:cNvPr id="163" name="Google Shape;163;p39" title="Group 1073714238.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64" name="Google Shape;164;p39"/>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165" name="Google Shape;165;p39"/>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
        <p:nvSpPr>
          <p:cNvPr id="166" name="Google Shape;166;p39"/>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p:cSld name="CUSTOM_21_1_1_1_1_1_1_2">
    <p:bg>
      <p:bgPr>
        <a:solidFill>
          <a:schemeClr val="dk2"/>
        </a:solidFill>
        <a:effectLst/>
      </p:bgPr>
    </p:bg>
    <p:spTree>
      <p:nvGrpSpPr>
        <p:cNvPr id="1" name="Shape 167"/>
        <p:cNvGrpSpPr/>
        <p:nvPr/>
      </p:nvGrpSpPr>
      <p:grpSpPr>
        <a:xfrm>
          <a:off x="0" y="0"/>
          <a:ext cx="0" cy="0"/>
          <a:chOff x="0" y="0"/>
          <a:chExt cx="0" cy="0"/>
        </a:xfrm>
      </p:grpSpPr>
      <p:pic>
        <p:nvPicPr>
          <p:cNvPr id="168" name="Google Shape;168;p40" title="Group 1073714238.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69" name="Google Shape;169;p40"/>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170" name="Google Shape;170;p40"/>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urora Gradient 2">
  <p:cSld name="CUSTOM_21_1_1_1_1_1_1_1">
    <p:bg>
      <p:bgPr>
        <a:solidFill>
          <a:schemeClr val="dk2"/>
        </a:solidFill>
        <a:effectLst/>
      </p:bgPr>
    </p:bg>
    <p:spTree>
      <p:nvGrpSpPr>
        <p:cNvPr id="1" name="Shape 171"/>
        <p:cNvGrpSpPr/>
        <p:nvPr/>
      </p:nvGrpSpPr>
      <p:grpSpPr>
        <a:xfrm>
          <a:off x="0" y="0"/>
          <a:ext cx="0" cy="0"/>
          <a:chOff x="0" y="0"/>
          <a:chExt cx="0" cy="0"/>
        </a:xfrm>
      </p:grpSpPr>
      <p:pic>
        <p:nvPicPr>
          <p:cNvPr id="172" name="Google Shape;172;p41" title="Group 1073714242.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73" name="Google Shape;173;p41"/>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74" name="Google Shape;174;p41"/>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175" name="Google Shape;175;p41"/>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Aurora Gradient 3">
  <p:cSld name="CUSTOM_21_1_1_1_1_1_1_1_1">
    <p:bg>
      <p:bgPr>
        <a:solidFill>
          <a:schemeClr val="dk2"/>
        </a:solidFill>
        <a:effectLst/>
      </p:bgPr>
    </p:bg>
    <p:spTree>
      <p:nvGrpSpPr>
        <p:cNvPr id="1" name="Shape 176"/>
        <p:cNvGrpSpPr/>
        <p:nvPr/>
      </p:nvGrpSpPr>
      <p:grpSpPr>
        <a:xfrm>
          <a:off x="0" y="0"/>
          <a:ext cx="0" cy="0"/>
          <a:chOff x="0" y="0"/>
          <a:chExt cx="0" cy="0"/>
        </a:xfrm>
      </p:grpSpPr>
      <p:pic>
        <p:nvPicPr>
          <p:cNvPr id="177" name="Google Shape;177;p42" title="Group 1073714246.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78" name="Google Shape;178;p42"/>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79" name="Google Shape;179;p42"/>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180" name="Google Shape;180;p42"/>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lat 3">
  <p:cSld name="CUSTOM_21_1_1_1_1_1_2_1">
    <p:bg>
      <p:bgPr>
        <a:solidFill>
          <a:schemeClr val="accent1"/>
        </a:solidFill>
        <a:effectLst/>
      </p:bgPr>
    </p:bg>
    <p:spTree>
      <p:nvGrpSpPr>
        <p:cNvPr id="1" name="Shape 21"/>
        <p:cNvGrpSpPr/>
        <p:nvPr/>
      </p:nvGrpSpPr>
      <p:grpSpPr>
        <a:xfrm>
          <a:off x="0" y="0"/>
          <a:ext cx="0" cy="0"/>
          <a:chOff x="0" y="0"/>
          <a:chExt cx="0" cy="0"/>
        </a:xfrm>
      </p:grpSpPr>
      <p:sp>
        <p:nvSpPr>
          <p:cNvPr id="22" name="Google Shape;22;p5"/>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2"/>
                </a:solidFill>
                <a:latin typeface="Rethink Sans Medium"/>
                <a:ea typeface="Rethink Sans Medium"/>
                <a:cs typeface="Rethink Sans Medium"/>
                <a:sym typeface="Rethink Sans Medium"/>
              </a:rPr>
              <a:t>‹#›</a:t>
            </a:fld>
            <a:endParaRPr sz="900">
              <a:solidFill>
                <a:schemeClr val="lt2"/>
              </a:solidFill>
              <a:latin typeface="Rethink Sans Medium"/>
              <a:ea typeface="Rethink Sans Medium"/>
              <a:cs typeface="Rethink Sans Medium"/>
              <a:sym typeface="Rethink Sans Medium"/>
            </a:endParaRPr>
          </a:p>
        </p:txBody>
      </p:sp>
      <p:sp>
        <p:nvSpPr>
          <p:cNvPr id="23" name="Google Shape;23;p5"/>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 name="Google Shape;24;p5"/>
          <p:cNvSpPr txBox="1">
            <a:spLocks noGrp="1"/>
          </p:cNvSpPr>
          <p:nvPr>
            <p:ph type="title"/>
          </p:nvPr>
        </p:nvSpPr>
        <p:spPr>
          <a:xfrm>
            <a:off x="571500" y="366350"/>
            <a:ext cx="8001000" cy="659400"/>
          </a:xfrm>
          <a:prstGeom prst="rect">
            <a:avLst/>
          </a:prstGeom>
        </p:spPr>
        <p:txBody>
          <a:bodyPr spcFirstLastPara="1" wrap="square" lIns="0" tIns="91425" rIns="0" bIns="91425" anchor="t" anchorCtr="0">
            <a:noAutofit/>
          </a:bodyPr>
          <a:lstStyle>
            <a:lvl1pPr lvl="0">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1pPr>
            <a:lvl2pPr lvl="1">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2pPr>
            <a:lvl3pPr lvl="2">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3pPr>
            <a:lvl4pPr lvl="3">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4pPr>
            <a:lvl5pPr lvl="4">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5pPr>
            <a:lvl6pPr lvl="5">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6pPr>
            <a:lvl7pPr lvl="6">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7pPr>
            <a:lvl8pPr lvl="7">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8pPr>
            <a:lvl9pPr lvl="8">
              <a:spcBef>
                <a:spcPts val="0"/>
              </a:spcBef>
              <a:spcAft>
                <a:spcPts val="0"/>
              </a:spcAft>
              <a:buClr>
                <a:schemeClr val="lt2"/>
              </a:buClr>
              <a:buSzPts val="2800"/>
              <a:buFont typeface="Rethink Sans Medium"/>
              <a:buNone/>
              <a:defRPr b="0">
                <a:solidFill>
                  <a:schemeClr val="lt2"/>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p:cSld name="CUSTOM_21_1_1_1_1_1_1_1_1_2">
    <p:bg>
      <p:bgPr>
        <a:solidFill>
          <a:schemeClr val="dk2"/>
        </a:solidFill>
        <a:effectLst/>
      </p:bgPr>
    </p:bg>
    <p:spTree>
      <p:nvGrpSpPr>
        <p:cNvPr id="1" name="Shape 181"/>
        <p:cNvGrpSpPr/>
        <p:nvPr/>
      </p:nvGrpSpPr>
      <p:grpSpPr>
        <a:xfrm>
          <a:off x="0" y="0"/>
          <a:ext cx="0" cy="0"/>
          <a:chOff x="0" y="0"/>
          <a:chExt cx="0" cy="0"/>
        </a:xfrm>
      </p:grpSpPr>
      <p:pic>
        <p:nvPicPr>
          <p:cNvPr id="182" name="Google Shape;182;p43" title="Group 1073714246.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83" name="Google Shape;183;p43"/>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84" name="Google Shape;184;p43"/>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urora Gradient 4">
  <p:cSld name="CUSTOM_21_1_1_1_1_1_1_1_1_1">
    <p:bg>
      <p:bgPr>
        <a:solidFill>
          <a:schemeClr val="dk2"/>
        </a:solidFill>
        <a:effectLst/>
      </p:bgPr>
    </p:bg>
    <p:spTree>
      <p:nvGrpSpPr>
        <p:cNvPr id="1" name="Shape 185"/>
        <p:cNvGrpSpPr/>
        <p:nvPr/>
      </p:nvGrpSpPr>
      <p:grpSpPr>
        <a:xfrm>
          <a:off x="0" y="0"/>
          <a:ext cx="0" cy="0"/>
          <a:chOff x="0" y="0"/>
          <a:chExt cx="0" cy="0"/>
        </a:xfrm>
      </p:grpSpPr>
      <p:pic>
        <p:nvPicPr>
          <p:cNvPr id="186" name="Google Shape;186;p44" title="Group 1073714250.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87" name="Google Shape;187;p44"/>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88" name="Google Shape;188;p44"/>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89" name="Google Shape;189;p44"/>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urora Gradient 5">
  <p:cSld name="CUSTOM_21_1_1_1_1_1_1_1_1_1_1">
    <p:bg>
      <p:bgPr>
        <a:solidFill>
          <a:schemeClr val="dk2"/>
        </a:solidFill>
        <a:effectLst/>
      </p:bgPr>
    </p:bg>
    <p:spTree>
      <p:nvGrpSpPr>
        <p:cNvPr id="1" name="Shape 190"/>
        <p:cNvGrpSpPr/>
        <p:nvPr/>
      </p:nvGrpSpPr>
      <p:grpSpPr>
        <a:xfrm>
          <a:off x="0" y="0"/>
          <a:ext cx="0" cy="0"/>
          <a:chOff x="0" y="0"/>
          <a:chExt cx="0" cy="0"/>
        </a:xfrm>
      </p:grpSpPr>
      <p:pic>
        <p:nvPicPr>
          <p:cNvPr id="191" name="Google Shape;191;p45" title="Group 1073714244.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92" name="Google Shape;192;p45"/>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SzPts val="2800"/>
              <a:buFont typeface="Rethink Sans Medium"/>
              <a:buNone/>
              <a:defRPr b="0">
                <a:latin typeface="Rethink Sans Medium"/>
                <a:ea typeface="Rethink Sans Medium"/>
                <a:cs typeface="Rethink Sans Medium"/>
                <a:sym typeface="Rethink Sans Medium"/>
              </a:defRPr>
            </a:lvl2pPr>
            <a:lvl3pPr lvl="2">
              <a:spcBef>
                <a:spcPts val="0"/>
              </a:spcBef>
              <a:spcAft>
                <a:spcPts val="0"/>
              </a:spcAft>
              <a:buSzPts val="2800"/>
              <a:buFont typeface="Rethink Sans Medium"/>
              <a:buNone/>
              <a:defRPr b="0">
                <a:latin typeface="Rethink Sans Medium"/>
                <a:ea typeface="Rethink Sans Medium"/>
                <a:cs typeface="Rethink Sans Medium"/>
                <a:sym typeface="Rethink Sans Medium"/>
              </a:defRPr>
            </a:lvl3pPr>
            <a:lvl4pPr lvl="3">
              <a:spcBef>
                <a:spcPts val="0"/>
              </a:spcBef>
              <a:spcAft>
                <a:spcPts val="0"/>
              </a:spcAft>
              <a:buSzPts val="2800"/>
              <a:buFont typeface="Rethink Sans Medium"/>
              <a:buNone/>
              <a:defRPr b="0">
                <a:latin typeface="Rethink Sans Medium"/>
                <a:ea typeface="Rethink Sans Medium"/>
                <a:cs typeface="Rethink Sans Medium"/>
                <a:sym typeface="Rethink Sans Medium"/>
              </a:defRPr>
            </a:lvl4pPr>
            <a:lvl5pPr lvl="4">
              <a:spcBef>
                <a:spcPts val="0"/>
              </a:spcBef>
              <a:spcAft>
                <a:spcPts val="0"/>
              </a:spcAft>
              <a:buSzPts val="2800"/>
              <a:buFont typeface="Rethink Sans Medium"/>
              <a:buNone/>
              <a:defRPr b="0">
                <a:latin typeface="Rethink Sans Medium"/>
                <a:ea typeface="Rethink Sans Medium"/>
                <a:cs typeface="Rethink Sans Medium"/>
                <a:sym typeface="Rethink Sans Medium"/>
              </a:defRPr>
            </a:lvl5pPr>
            <a:lvl6pPr lvl="5">
              <a:spcBef>
                <a:spcPts val="0"/>
              </a:spcBef>
              <a:spcAft>
                <a:spcPts val="0"/>
              </a:spcAft>
              <a:buSzPts val="2800"/>
              <a:buFont typeface="Rethink Sans Medium"/>
              <a:buNone/>
              <a:defRPr b="0">
                <a:latin typeface="Rethink Sans Medium"/>
                <a:ea typeface="Rethink Sans Medium"/>
                <a:cs typeface="Rethink Sans Medium"/>
                <a:sym typeface="Rethink Sans Medium"/>
              </a:defRPr>
            </a:lvl6pPr>
            <a:lvl7pPr lvl="6">
              <a:spcBef>
                <a:spcPts val="0"/>
              </a:spcBef>
              <a:spcAft>
                <a:spcPts val="0"/>
              </a:spcAft>
              <a:buSzPts val="2800"/>
              <a:buFont typeface="Rethink Sans Medium"/>
              <a:buNone/>
              <a:defRPr b="0">
                <a:latin typeface="Rethink Sans Medium"/>
                <a:ea typeface="Rethink Sans Medium"/>
                <a:cs typeface="Rethink Sans Medium"/>
                <a:sym typeface="Rethink Sans Medium"/>
              </a:defRPr>
            </a:lvl7pPr>
            <a:lvl8pPr lvl="7">
              <a:spcBef>
                <a:spcPts val="0"/>
              </a:spcBef>
              <a:spcAft>
                <a:spcPts val="0"/>
              </a:spcAft>
              <a:buSzPts val="2800"/>
              <a:buFont typeface="Rethink Sans Medium"/>
              <a:buNone/>
              <a:defRPr b="0">
                <a:latin typeface="Rethink Sans Medium"/>
                <a:ea typeface="Rethink Sans Medium"/>
                <a:cs typeface="Rethink Sans Medium"/>
                <a:sym typeface="Rethink Sans Medium"/>
              </a:defRPr>
            </a:lvl8pPr>
            <a:lvl9pPr lvl="8">
              <a:spcBef>
                <a:spcPts val="0"/>
              </a:spcBef>
              <a:spcAft>
                <a:spcPts val="0"/>
              </a:spcAft>
              <a:buSzPts val="2800"/>
              <a:buFont typeface="Rethink Sans Medium"/>
              <a:buNone/>
              <a:defRPr b="0">
                <a:latin typeface="Rethink Sans Medium"/>
                <a:ea typeface="Rethink Sans Medium"/>
                <a:cs typeface="Rethink Sans Medium"/>
                <a:sym typeface="Rethink Sans Medium"/>
              </a:defRPr>
            </a:lvl9pPr>
          </a:lstStyle>
          <a:p>
            <a:endParaRPr/>
          </a:p>
        </p:txBody>
      </p:sp>
      <p:sp>
        <p:nvSpPr>
          <p:cNvPr id="193" name="Google Shape;193;p45"/>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94" name="Google Shape;194;p45"/>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urora Gradient 6">
  <p:cSld name="CUSTOM_21_1_1_1_1_1_1_1_1_1_1_1">
    <p:bg>
      <p:bgPr>
        <a:solidFill>
          <a:schemeClr val="dk2"/>
        </a:solidFill>
        <a:effectLst/>
      </p:bgPr>
    </p:bg>
    <p:spTree>
      <p:nvGrpSpPr>
        <p:cNvPr id="1" name="Shape 195"/>
        <p:cNvGrpSpPr/>
        <p:nvPr/>
      </p:nvGrpSpPr>
      <p:grpSpPr>
        <a:xfrm>
          <a:off x="0" y="0"/>
          <a:ext cx="0" cy="0"/>
          <a:chOff x="0" y="0"/>
          <a:chExt cx="0" cy="0"/>
        </a:xfrm>
      </p:grpSpPr>
      <p:pic>
        <p:nvPicPr>
          <p:cNvPr id="196" name="Google Shape;196;p46" title="Group 1073714247.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197" name="Google Shape;197;p46"/>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198" name="Google Shape;198;p46"/>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199" name="Google Shape;199;p46"/>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idday">
  <p:cSld name="CUSTOM_21_1_1_1_1_1_1_1_1_1_1_1_3">
    <p:bg>
      <p:bgPr>
        <a:gradFill>
          <a:gsLst>
            <a:gs pos="0">
              <a:srgbClr val="C0E7FF"/>
            </a:gs>
            <a:gs pos="100000">
              <a:srgbClr val="EDFBFF"/>
            </a:gs>
          </a:gsLst>
          <a:lin ang="5400012" scaled="0"/>
        </a:gradFill>
        <a:effectLst/>
      </p:bgPr>
    </p:bg>
    <p:spTree>
      <p:nvGrpSpPr>
        <p:cNvPr id="1" name="Shape 200"/>
        <p:cNvGrpSpPr/>
        <p:nvPr/>
      </p:nvGrpSpPr>
      <p:grpSpPr>
        <a:xfrm>
          <a:off x="0" y="0"/>
          <a:ext cx="0" cy="0"/>
          <a:chOff x="0" y="0"/>
          <a:chExt cx="0" cy="0"/>
        </a:xfrm>
      </p:grpSpPr>
      <p:sp>
        <p:nvSpPr>
          <p:cNvPr id="201" name="Google Shape;201;p47"/>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202" name="Google Shape;202;p47"/>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203" name="Google Shape;203;p47"/>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orning">
  <p:cSld name="CUSTOM_21_1_1_1_1_1_1_1_1_1_1_1_3_1">
    <p:bg>
      <p:bgPr>
        <a:gradFill>
          <a:gsLst>
            <a:gs pos="0">
              <a:srgbClr val="FFD9B8"/>
            </a:gs>
            <a:gs pos="100000">
              <a:srgbClr val="FFF9E7"/>
            </a:gs>
          </a:gsLst>
          <a:lin ang="5400012" scaled="0"/>
        </a:gradFill>
        <a:effectLst/>
      </p:bgPr>
    </p:bg>
    <p:spTree>
      <p:nvGrpSpPr>
        <p:cNvPr id="1" name="Shape 204"/>
        <p:cNvGrpSpPr/>
        <p:nvPr/>
      </p:nvGrpSpPr>
      <p:grpSpPr>
        <a:xfrm>
          <a:off x="0" y="0"/>
          <a:ext cx="0" cy="0"/>
          <a:chOff x="0" y="0"/>
          <a:chExt cx="0" cy="0"/>
        </a:xfrm>
      </p:grpSpPr>
      <p:sp>
        <p:nvSpPr>
          <p:cNvPr id="205" name="Google Shape;205;p48"/>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206" name="Google Shape;206;p48"/>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207" name="Google Shape;207;p48"/>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cean">
  <p:cSld name="CUSTOM_21_1_1_1_1_1_1_1_1_1_1_1_2">
    <p:bg>
      <p:bgPr>
        <a:solidFill>
          <a:schemeClr val="dk2"/>
        </a:solidFill>
        <a:effectLst/>
      </p:bgPr>
    </p:bg>
    <p:spTree>
      <p:nvGrpSpPr>
        <p:cNvPr id="1" name="Shape 208"/>
        <p:cNvGrpSpPr/>
        <p:nvPr/>
      </p:nvGrpSpPr>
      <p:grpSpPr>
        <a:xfrm>
          <a:off x="0" y="0"/>
          <a:ext cx="0" cy="0"/>
          <a:chOff x="0" y="0"/>
          <a:chExt cx="0" cy="0"/>
        </a:xfrm>
      </p:grpSpPr>
      <p:pic>
        <p:nvPicPr>
          <p:cNvPr id="209" name="Google Shape;209;p49" title="ocean-1.jpg"/>
          <p:cNvPicPr preferRelativeResize="0"/>
          <p:nvPr/>
        </p:nvPicPr>
        <p:blipFill rotWithShape="1">
          <a:blip r:embed="rId2">
            <a:alphaModFix/>
          </a:blip>
          <a:srcRect t="11727" b="11727"/>
          <a:stretch/>
        </p:blipFill>
        <p:spPr>
          <a:xfrm>
            <a:off x="0" y="0"/>
            <a:ext cx="9143997" cy="5143499"/>
          </a:xfrm>
          <a:prstGeom prst="rect">
            <a:avLst/>
          </a:prstGeom>
          <a:noFill/>
          <a:ln>
            <a:noFill/>
          </a:ln>
        </p:spPr>
      </p:pic>
      <p:sp>
        <p:nvSpPr>
          <p:cNvPr id="210" name="Google Shape;210;p49"/>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SzPts val="2800"/>
              <a:buFont typeface="Rethink Sans Medium"/>
              <a:buNone/>
              <a:defRPr b="0">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211" name="Google Shape;211;p49"/>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212" name="Google Shape;212;p49"/>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awn">
  <p:cSld name="CUSTOM_21_1_1_1_1_1_1_1_1_1_1_1_2_1">
    <p:bg>
      <p:bgPr>
        <a:gradFill>
          <a:gsLst>
            <a:gs pos="0">
              <a:srgbClr val="041843"/>
            </a:gs>
            <a:gs pos="25000">
              <a:srgbClr val="004EC3"/>
            </a:gs>
            <a:gs pos="62000">
              <a:srgbClr val="749EDA"/>
            </a:gs>
            <a:gs pos="82000">
              <a:srgbClr val="BAC3D1"/>
            </a:gs>
            <a:gs pos="100000">
              <a:srgbClr val="FFE7C7"/>
            </a:gs>
            <a:gs pos="100000">
              <a:srgbClr val="FFC28E"/>
            </a:gs>
          </a:gsLst>
          <a:lin ang="5400700" scaled="0"/>
        </a:gradFill>
        <a:effectLst/>
      </p:bgPr>
    </p:bg>
    <p:spTree>
      <p:nvGrpSpPr>
        <p:cNvPr id="1" name="Shape 213"/>
        <p:cNvGrpSpPr/>
        <p:nvPr/>
      </p:nvGrpSpPr>
      <p:grpSpPr>
        <a:xfrm>
          <a:off x="0" y="0"/>
          <a:ext cx="0" cy="0"/>
          <a:chOff x="0" y="0"/>
          <a:chExt cx="0" cy="0"/>
        </a:xfrm>
      </p:grpSpPr>
      <p:sp>
        <p:nvSpPr>
          <p:cNvPr id="214" name="Google Shape;214;p50"/>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215" name="Google Shape;215;p50"/>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216" name="Google Shape;216;p50"/>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urlingame">
  <p:cSld name="CUSTOM_21_1_1_1_1_1_1_1_1_1_1_1_1_1">
    <p:bg>
      <p:bgPr>
        <a:solidFill>
          <a:schemeClr val="dk2"/>
        </a:solidFill>
        <a:effectLst/>
      </p:bgPr>
    </p:bg>
    <p:spTree>
      <p:nvGrpSpPr>
        <p:cNvPr id="1" name="Shape 217"/>
        <p:cNvGrpSpPr/>
        <p:nvPr/>
      </p:nvGrpSpPr>
      <p:grpSpPr>
        <a:xfrm>
          <a:off x="0" y="0"/>
          <a:ext cx="0" cy="0"/>
          <a:chOff x="0" y="0"/>
          <a:chExt cx="0" cy="0"/>
        </a:xfrm>
      </p:grpSpPr>
      <p:pic>
        <p:nvPicPr>
          <p:cNvPr id="218" name="Google Shape;218;p51" title="Slide 16_9 - product showcase-dark.png"/>
          <p:cNvPicPr preferRelativeResize="0"/>
          <p:nvPr/>
        </p:nvPicPr>
        <p:blipFill rotWithShape="1">
          <a:blip r:embed="rId2">
            <a:alphaModFix/>
          </a:blip>
          <a:srcRect l="3016" t="1425" r="1846" b="5457"/>
          <a:stretch/>
        </p:blipFill>
        <p:spPr>
          <a:xfrm>
            <a:off x="0" y="0"/>
            <a:ext cx="9143997" cy="5143499"/>
          </a:xfrm>
          <a:prstGeom prst="rect">
            <a:avLst/>
          </a:prstGeom>
          <a:noFill/>
          <a:ln>
            <a:noFill/>
          </a:ln>
        </p:spPr>
      </p:pic>
      <p:sp>
        <p:nvSpPr>
          <p:cNvPr id="219" name="Google Shape;219;p51"/>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220" name="Google Shape;220;p51"/>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221" name="Google Shape;221;p51"/>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1"/>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223" name="Google Shape;223;p51"/>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rora Gradient 1">
  <p:cSld name="CUSTOM_21_1_1_1_1_1_1">
    <p:bg>
      <p:bgPr>
        <a:solidFill>
          <a:schemeClr val="dk2"/>
        </a:solidFill>
        <a:effectLst/>
      </p:bgPr>
    </p:bg>
    <p:spTree>
      <p:nvGrpSpPr>
        <p:cNvPr id="1" name="Shape 25"/>
        <p:cNvGrpSpPr/>
        <p:nvPr/>
      </p:nvGrpSpPr>
      <p:grpSpPr>
        <a:xfrm>
          <a:off x="0" y="0"/>
          <a:ext cx="0" cy="0"/>
          <a:chOff x="0" y="0"/>
          <a:chExt cx="0" cy="0"/>
        </a:xfrm>
      </p:grpSpPr>
      <p:pic>
        <p:nvPicPr>
          <p:cNvPr id="26" name="Google Shape;26;p6" title="Group 1073714238.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27" name="Google Shape;27;p6"/>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28" name="Google Shape;28;p6"/>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
        <p:nvSpPr>
          <p:cNvPr id="29" name="Google Shape;29;p6"/>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guide id="4" orient="horz" pos="342">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cSld name="CUSTOM_21_1_1_1_1_1_1_2">
    <p:bg>
      <p:bgPr>
        <a:solidFill>
          <a:schemeClr val="dk2"/>
        </a:solidFill>
        <a:effectLst/>
      </p:bgPr>
    </p:bg>
    <p:spTree>
      <p:nvGrpSpPr>
        <p:cNvPr id="1" name="Shape 30"/>
        <p:cNvGrpSpPr/>
        <p:nvPr/>
      </p:nvGrpSpPr>
      <p:grpSpPr>
        <a:xfrm>
          <a:off x="0" y="0"/>
          <a:ext cx="0" cy="0"/>
          <a:chOff x="0" y="0"/>
          <a:chExt cx="0" cy="0"/>
        </a:xfrm>
      </p:grpSpPr>
      <p:pic>
        <p:nvPicPr>
          <p:cNvPr id="31" name="Google Shape;31;p7" title="Group 1073714238.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32" name="Google Shape;32;p7"/>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dk1"/>
                </a:solidFill>
                <a:latin typeface="Rethink Sans Medium"/>
                <a:ea typeface="Rethink Sans Medium"/>
                <a:cs typeface="Rethink Sans Medium"/>
                <a:sym typeface="Rethink Sans Medium"/>
              </a:rPr>
              <a:t>‹#›</a:t>
            </a:fld>
            <a:endParaRPr sz="900">
              <a:solidFill>
                <a:schemeClr val="dk1"/>
              </a:solidFill>
              <a:latin typeface="Rethink Sans Medium"/>
              <a:ea typeface="Rethink Sans Medium"/>
              <a:cs typeface="Rethink Sans Medium"/>
              <a:sym typeface="Rethink Sans Medium"/>
            </a:endParaRPr>
          </a:p>
        </p:txBody>
      </p:sp>
      <p:sp>
        <p:nvSpPr>
          <p:cNvPr id="33" name="Google Shape;33;p7"/>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19">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rora Gradient 2">
  <p:cSld name="CUSTOM_21_1_1_1_1_1_1_1">
    <p:bg>
      <p:bgPr>
        <a:solidFill>
          <a:schemeClr val="dk2"/>
        </a:solidFill>
        <a:effectLst/>
      </p:bgPr>
    </p:bg>
    <p:spTree>
      <p:nvGrpSpPr>
        <p:cNvPr id="1" name="Shape 34"/>
        <p:cNvGrpSpPr/>
        <p:nvPr/>
      </p:nvGrpSpPr>
      <p:grpSpPr>
        <a:xfrm>
          <a:off x="0" y="0"/>
          <a:ext cx="0" cy="0"/>
          <a:chOff x="0" y="0"/>
          <a:chExt cx="0" cy="0"/>
        </a:xfrm>
      </p:grpSpPr>
      <p:pic>
        <p:nvPicPr>
          <p:cNvPr id="35" name="Google Shape;35;p8" title="Group 1073714242.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36" name="Google Shape;36;p8"/>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37" name="Google Shape;37;p8"/>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38" name="Google Shape;38;p8"/>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rora Gradient 3">
  <p:cSld name="CUSTOM_21_1_1_1_1_1_1_1_1">
    <p:bg>
      <p:bgPr>
        <a:solidFill>
          <a:schemeClr val="dk2"/>
        </a:solidFill>
        <a:effectLst/>
      </p:bgPr>
    </p:bg>
    <p:spTree>
      <p:nvGrpSpPr>
        <p:cNvPr id="1" name="Shape 39"/>
        <p:cNvGrpSpPr/>
        <p:nvPr/>
      </p:nvGrpSpPr>
      <p:grpSpPr>
        <a:xfrm>
          <a:off x="0" y="0"/>
          <a:ext cx="0" cy="0"/>
          <a:chOff x="0" y="0"/>
          <a:chExt cx="0" cy="0"/>
        </a:xfrm>
      </p:grpSpPr>
      <p:pic>
        <p:nvPicPr>
          <p:cNvPr id="40" name="Google Shape;40;p9" title="Group 1073714246.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41" name="Google Shape;41;p9"/>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42" name="Google Shape;42;p9"/>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
        <p:nvSpPr>
          <p:cNvPr id="43" name="Google Shape;43;p9"/>
          <p:cNvSpPr/>
          <p:nvPr/>
        </p:nvSpPr>
        <p:spPr>
          <a:xfrm>
            <a:off x="229123" y="4814352"/>
            <a:ext cx="393255" cy="231478"/>
          </a:xfrm>
          <a:custGeom>
            <a:avLst/>
            <a:gdLst/>
            <a:ahLst/>
            <a:cxnLst/>
            <a:rect l="l" t="t" r="r" b="b"/>
            <a:pathLst>
              <a:path w="284452" h="167434" extrusionOk="0">
                <a:moveTo>
                  <a:pt x="240368" y="50734"/>
                </a:moveTo>
                <a:cubicBezTo>
                  <a:pt x="255728" y="50734"/>
                  <a:pt x="268205" y="63528"/>
                  <a:pt x="268205" y="79236"/>
                </a:cubicBezTo>
                <a:cubicBezTo>
                  <a:pt x="268205" y="94944"/>
                  <a:pt x="255823" y="107706"/>
                  <a:pt x="240368" y="107706"/>
                </a:cubicBezTo>
                <a:cubicBezTo>
                  <a:pt x="225040" y="107706"/>
                  <a:pt x="212563" y="94944"/>
                  <a:pt x="212563" y="79236"/>
                </a:cubicBezTo>
                <a:cubicBezTo>
                  <a:pt x="212563" y="63528"/>
                  <a:pt x="225040" y="50734"/>
                  <a:pt x="240368" y="50734"/>
                </a:cubicBezTo>
                <a:close/>
                <a:moveTo>
                  <a:pt x="0" y="0"/>
                </a:moveTo>
                <a:lnTo>
                  <a:pt x="0" y="95704"/>
                </a:lnTo>
                <a:cubicBezTo>
                  <a:pt x="0" y="122496"/>
                  <a:pt x="24765" y="124301"/>
                  <a:pt x="34203" y="124301"/>
                </a:cubicBezTo>
                <a:lnTo>
                  <a:pt x="43798" y="124301"/>
                </a:lnTo>
                <a:lnTo>
                  <a:pt x="43798" y="107263"/>
                </a:lnTo>
                <a:cubicBezTo>
                  <a:pt x="43798" y="107263"/>
                  <a:pt x="40645" y="107291"/>
                  <a:pt x="37802" y="107291"/>
                </a:cubicBezTo>
                <a:cubicBezTo>
                  <a:pt x="36381" y="107291"/>
                  <a:pt x="35037" y="107284"/>
                  <a:pt x="34203" y="107263"/>
                </a:cubicBezTo>
                <a:cubicBezTo>
                  <a:pt x="25240" y="106883"/>
                  <a:pt x="16626" y="104128"/>
                  <a:pt x="16626" y="90858"/>
                </a:cubicBezTo>
                <a:lnTo>
                  <a:pt x="16626" y="0"/>
                </a:lnTo>
                <a:close/>
                <a:moveTo>
                  <a:pt x="144538" y="34171"/>
                </a:moveTo>
                <a:lnTo>
                  <a:pt x="144538" y="124459"/>
                </a:lnTo>
                <a:lnTo>
                  <a:pt x="161164" y="124459"/>
                </a:lnTo>
                <a:lnTo>
                  <a:pt x="161164" y="85475"/>
                </a:lnTo>
                <a:cubicBezTo>
                  <a:pt x="161164" y="68437"/>
                  <a:pt x="171615" y="50734"/>
                  <a:pt x="190838" y="50734"/>
                </a:cubicBezTo>
                <a:lnTo>
                  <a:pt x="194163" y="50734"/>
                </a:lnTo>
                <a:lnTo>
                  <a:pt x="194163" y="34171"/>
                </a:lnTo>
                <a:lnTo>
                  <a:pt x="191566" y="34171"/>
                </a:lnTo>
                <a:cubicBezTo>
                  <a:pt x="175858" y="34171"/>
                  <a:pt x="166168" y="42880"/>
                  <a:pt x="161164" y="50734"/>
                </a:cubicBezTo>
                <a:lnTo>
                  <a:pt x="161164" y="34171"/>
                </a:lnTo>
                <a:close/>
                <a:moveTo>
                  <a:pt x="240368" y="34171"/>
                </a:moveTo>
                <a:cubicBezTo>
                  <a:pt x="215983" y="34171"/>
                  <a:pt x="196285" y="54344"/>
                  <a:pt x="196285" y="79331"/>
                </a:cubicBezTo>
                <a:cubicBezTo>
                  <a:pt x="196285" y="104318"/>
                  <a:pt x="216078" y="124459"/>
                  <a:pt x="240368" y="124459"/>
                </a:cubicBezTo>
                <a:cubicBezTo>
                  <a:pt x="250819" y="124459"/>
                  <a:pt x="260351" y="120691"/>
                  <a:pt x="267920" y="114547"/>
                </a:cubicBezTo>
                <a:lnTo>
                  <a:pt x="267920" y="124396"/>
                </a:lnTo>
                <a:lnTo>
                  <a:pt x="284452" y="124396"/>
                </a:lnTo>
                <a:lnTo>
                  <a:pt x="284452" y="79236"/>
                </a:lnTo>
                <a:cubicBezTo>
                  <a:pt x="284452" y="54344"/>
                  <a:pt x="264690" y="34171"/>
                  <a:pt x="240368" y="34171"/>
                </a:cubicBezTo>
                <a:close/>
                <a:moveTo>
                  <a:pt x="44083" y="33981"/>
                </a:moveTo>
                <a:lnTo>
                  <a:pt x="78286" y="123921"/>
                </a:lnTo>
                <a:lnTo>
                  <a:pt x="59063" y="167434"/>
                </a:lnTo>
                <a:lnTo>
                  <a:pt x="77811" y="167434"/>
                </a:lnTo>
                <a:lnTo>
                  <a:pt x="134657" y="33981"/>
                </a:lnTo>
                <a:lnTo>
                  <a:pt x="115972" y="33981"/>
                </a:lnTo>
                <a:lnTo>
                  <a:pt x="87533" y="102038"/>
                </a:lnTo>
                <a:lnTo>
                  <a:pt x="62008" y="339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p:cSld name="CUSTOM_21_1_1_1_1_1_1_1_1_2">
    <p:bg>
      <p:bgPr>
        <a:solidFill>
          <a:schemeClr val="dk2"/>
        </a:solidFill>
        <a:effectLst/>
      </p:bgPr>
    </p:bg>
    <p:spTree>
      <p:nvGrpSpPr>
        <p:cNvPr id="1" name="Shape 44"/>
        <p:cNvGrpSpPr/>
        <p:nvPr/>
      </p:nvGrpSpPr>
      <p:grpSpPr>
        <a:xfrm>
          <a:off x="0" y="0"/>
          <a:ext cx="0" cy="0"/>
          <a:chOff x="0" y="0"/>
          <a:chExt cx="0" cy="0"/>
        </a:xfrm>
      </p:grpSpPr>
      <p:pic>
        <p:nvPicPr>
          <p:cNvPr id="45" name="Google Shape;45;p10" title="Group 1073714246.png"/>
          <p:cNvPicPr preferRelativeResize="0"/>
          <p:nvPr/>
        </p:nvPicPr>
        <p:blipFill rotWithShape="1">
          <a:blip r:embed="rId2">
            <a:alphaModFix/>
          </a:blip>
          <a:srcRect t="2354" b="2363"/>
          <a:stretch/>
        </p:blipFill>
        <p:spPr>
          <a:xfrm>
            <a:off x="0" y="0"/>
            <a:ext cx="9143997" cy="5143500"/>
          </a:xfrm>
          <a:prstGeom prst="rect">
            <a:avLst/>
          </a:prstGeom>
          <a:noFill/>
          <a:ln>
            <a:noFill/>
          </a:ln>
        </p:spPr>
      </p:pic>
      <p:sp>
        <p:nvSpPr>
          <p:cNvPr id="46" name="Google Shape;46;p10"/>
          <p:cNvSpPr txBox="1"/>
          <p:nvPr/>
        </p:nvSpPr>
        <p:spPr>
          <a:xfrm>
            <a:off x="8312414" y="4756710"/>
            <a:ext cx="645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900">
                <a:solidFill>
                  <a:schemeClr val="lt1"/>
                </a:solidFill>
                <a:latin typeface="Rethink Sans Medium"/>
                <a:ea typeface="Rethink Sans Medium"/>
                <a:cs typeface="Rethink Sans Medium"/>
                <a:sym typeface="Rethink Sans Medium"/>
              </a:rPr>
              <a:t>‹#›</a:t>
            </a:fld>
            <a:endParaRPr sz="900">
              <a:solidFill>
                <a:schemeClr val="lt1"/>
              </a:solidFill>
              <a:latin typeface="Rethink Sans Medium"/>
              <a:ea typeface="Rethink Sans Medium"/>
              <a:cs typeface="Rethink Sans Medium"/>
              <a:sym typeface="Rethink Sans Medium"/>
            </a:endParaRPr>
          </a:p>
        </p:txBody>
      </p:sp>
      <p:sp>
        <p:nvSpPr>
          <p:cNvPr id="47" name="Google Shape;47;p10"/>
          <p:cNvSpPr txBox="1">
            <a:spLocks noGrp="1"/>
          </p:cNvSpPr>
          <p:nvPr>
            <p:ph type="title"/>
          </p:nvPr>
        </p:nvSpPr>
        <p:spPr>
          <a:xfrm>
            <a:off x="579250" y="366350"/>
            <a:ext cx="8564700" cy="659400"/>
          </a:xfrm>
          <a:prstGeom prst="rect">
            <a:avLst/>
          </a:prstGeom>
        </p:spPr>
        <p:txBody>
          <a:bodyPr spcFirstLastPara="1" wrap="square" lIns="0" tIns="91425" rIns="0" bIns="91425" anchor="t" anchorCtr="0">
            <a:noAutofit/>
          </a:bodyPr>
          <a:lstStyle>
            <a:lvl1pPr lvl="0">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1pPr>
            <a:lvl2pPr lvl="1">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2pPr>
            <a:lvl3pPr lvl="2">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3pPr>
            <a:lvl4pPr lvl="3">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4pPr>
            <a:lvl5pPr lvl="4">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5pPr>
            <a:lvl6pPr lvl="5">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6pPr>
            <a:lvl7pPr lvl="6">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7pPr>
            <a:lvl8pPr lvl="7">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8pPr>
            <a:lvl9pPr lvl="8">
              <a:spcBef>
                <a:spcPts val="0"/>
              </a:spcBef>
              <a:spcAft>
                <a:spcPts val="0"/>
              </a:spcAft>
              <a:buClr>
                <a:schemeClr val="dk1"/>
              </a:buClr>
              <a:buSzPts val="2800"/>
              <a:buFont typeface="Rethink Sans Medium"/>
              <a:buNone/>
              <a:defRPr b="0">
                <a:solidFill>
                  <a:schemeClr val="dk1"/>
                </a:solidFill>
                <a:latin typeface="Rethink Sans Medium"/>
                <a:ea typeface="Rethink Sans Medium"/>
                <a:cs typeface="Rethink Sans Medium"/>
                <a:sym typeface="Rethink Sans Medium"/>
              </a:defRPr>
            </a:lvl9pPr>
          </a:lstStyle>
          <a:p>
            <a:endParaRPr/>
          </a:p>
        </p:txBody>
      </p:sp>
    </p:spTree>
  </p:cSld>
  <p:clrMapOvr>
    <a:masterClrMapping/>
  </p:clrMapOvr>
  <p:extLst>
    <p:ext uri="{DCECCB84-F9BA-43D5-87BE-67443E8EF086}">
      <p15:sldGuideLst xmlns:p15="http://schemas.microsoft.com/office/powerpoint/2012/main">
        <p15:guide id="1" pos="360">
          <p15:clr>
            <a:srgbClr val="E46962"/>
          </p15:clr>
        </p15:guide>
        <p15:guide id="2" pos="5400">
          <p15:clr>
            <a:srgbClr val="E46962"/>
          </p15:clr>
        </p15:guide>
        <p15:guide id="3" orient="horz" pos="2923">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9250" y="362669"/>
            <a:ext cx="8198100" cy="599100"/>
          </a:xfrm>
          <a:prstGeom prst="rect">
            <a:avLst/>
          </a:prstGeom>
          <a:noFill/>
          <a:ln>
            <a:noFill/>
          </a:ln>
        </p:spPr>
        <p:txBody>
          <a:bodyPr spcFirstLastPara="1" wrap="square" lIns="0" tIns="91425" rIns="0" bIns="91425" anchor="t" anchorCtr="0">
            <a:noAutofit/>
          </a:bodyPr>
          <a:lstStyle>
            <a:lvl1pPr lvl="0">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1pPr>
            <a:lvl2pPr lvl="1">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2pPr>
            <a:lvl3pPr lvl="2">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3pPr>
            <a:lvl4pPr lvl="3">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4pPr>
            <a:lvl5pPr lvl="4">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5pPr>
            <a:lvl6pPr lvl="5">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6pPr>
            <a:lvl7pPr lvl="6">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7pPr>
            <a:lvl8pPr lvl="7">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8pPr>
            <a:lvl9pPr lvl="8">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9pPr>
          </a:lstStyle>
          <a:p>
            <a:endParaRPr/>
          </a:p>
        </p:txBody>
      </p:sp>
      <p:sp>
        <p:nvSpPr>
          <p:cNvPr id="7" name="Google Shape;7;p1"/>
          <p:cNvSpPr txBox="1">
            <a:spLocks noGrp="1"/>
          </p:cNvSpPr>
          <p:nvPr>
            <p:ph type="body" idx="1"/>
          </p:nvPr>
        </p:nvSpPr>
        <p:spPr>
          <a:xfrm>
            <a:off x="609600" y="1093075"/>
            <a:ext cx="4897800" cy="2890500"/>
          </a:xfrm>
          <a:prstGeom prst="rect">
            <a:avLst/>
          </a:prstGeom>
          <a:noFill/>
          <a:ln>
            <a:noFill/>
          </a:ln>
        </p:spPr>
        <p:txBody>
          <a:bodyPr spcFirstLastPara="1" wrap="square" lIns="0" tIns="91425" rIns="0" bIns="91425" anchor="t" anchorCtr="0">
            <a:noAutofit/>
          </a:bodyPr>
          <a:lstStyle>
            <a:lvl1pPr marL="457200" lvl="0"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1pPr>
            <a:lvl2pPr marL="914400" lvl="1"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2pPr>
            <a:lvl3pPr marL="1371600" lvl="2"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3pPr>
            <a:lvl4pPr marL="1828800" lvl="3"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4pPr>
            <a:lvl5pPr marL="2286000" lvl="4"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5pPr>
            <a:lvl6pPr marL="2743200" lvl="5"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6pPr>
            <a:lvl7pPr marL="3200400" lvl="6"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7pPr>
            <a:lvl8pPr marL="3657600" lvl="7"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8pPr>
            <a:lvl9pPr marL="4114800" lvl="8"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orient="horz" pos="504">
          <p15:clr>
            <a:srgbClr val="E46962"/>
          </p15:clr>
        </p15:guide>
        <p15:guide id="4" pos="365">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9" name="Google Shape;89;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0" name="Google Shape;9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42"/>
        <p:cNvGrpSpPr/>
        <p:nvPr/>
      </p:nvGrpSpPr>
      <p:grpSpPr>
        <a:xfrm>
          <a:off x="0" y="0"/>
          <a:ext cx="0" cy="0"/>
          <a:chOff x="0" y="0"/>
          <a:chExt cx="0" cy="0"/>
        </a:xfrm>
      </p:grpSpPr>
      <p:sp>
        <p:nvSpPr>
          <p:cNvPr id="143" name="Google Shape;143;p34"/>
          <p:cNvSpPr txBox="1">
            <a:spLocks noGrp="1"/>
          </p:cNvSpPr>
          <p:nvPr>
            <p:ph type="title"/>
          </p:nvPr>
        </p:nvSpPr>
        <p:spPr>
          <a:xfrm>
            <a:off x="579250" y="362669"/>
            <a:ext cx="8198100" cy="599100"/>
          </a:xfrm>
          <a:prstGeom prst="rect">
            <a:avLst/>
          </a:prstGeom>
          <a:noFill/>
          <a:ln>
            <a:noFill/>
          </a:ln>
        </p:spPr>
        <p:txBody>
          <a:bodyPr spcFirstLastPara="1" wrap="square" lIns="0" tIns="91425" rIns="0" bIns="91425" anchor="t" anchorCtr="0">
            <a:noAutofit/>
          </a:bodyPr>
          <a:lstStyle>
            <a:lvl1pPr lvl="0">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1pPr>
            <a:lvl2pPr lvl="1">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2pPr>
            <a:lvl3pPr lvl="2">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3pPr>
            <a:lvl4pPr lvl="3">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4pPr>
            <a:lvl5pPr lvl="4">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5pPr>
            <a:lvl6pPr lvl="5">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6pPr>
            <a:lvl7pPr lvl="6">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7pPr>
            <a:lvl8pPr lvl="7">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8pPr>
            <a:lvl9pPr lvl="8">
              <a:spcBef>
                <a:spcPts val="0"/>
              </a:spcBef>
              <a:spcAft>
                <a:spcPts val="0"/>
              </a:spcAft>
              <a:buClr>
                <a:schemeClr val="lt1"/>
              </a:buClr>
              <a:buSzPts val="2800"/>
              <a:buFont typeface="Rethink Sans Medium"/>
              <a:buNone/>
              <a:defRPr sz="2800">
                <a:solidFill>
                  <a:schemeClr val="lt1"/>
                </a:solidFill>
                <a:latin typeface="Rethink Sans Medium"/>
                <a:ea typeface="Rethink Sans Medium"/>
                <a:cs typeface="Rethink Sans Medium"/>
                <a:sym typeface="Rethink Sans Medium"/>
              </a:defRPr>
            </a:lvl9pPr>
          </a:lstStyle>
          <a:p>
            <a:endParaRPr/>
          </a:p>
        </p:txBody>
      </p:sp>
      <p:sp>
        <p:nvSpPr>
          <p:cNvPr id="144" name="Google Shape;144;p34"/>
          <p:cNvSpPr txBox="1">
            <a:spLocks noGrp="1"/>
          </p:cNvSpPr>
          <p:nvPr>
            <p:ph type="body" idx="1"/>
          </p:nvPr>
        </p:nvSpPr>
        <p:spPr>
          <a:xfrm>
            <a:off x="609600" y="1093075"/>
            <a:ext cx="4897800" cy="2890500"/>
          </a:xfrm>
          <a:prstGeom prst="rect">
            <a:avLst/>
          </a:prstGeom>
          <a:noFill/>
          <a:ln>
            <a:noFill/>
          </a:ln>
        </p:spPr>
        <p:txBody>
          <a:bodyPr spcFirstLastPara="1" wrap="square" lIns="0" tIns="91425" rIns="0" bIns="91425" anchor="t" anchorCtr="0">
            <a:noAutofit/>
          </a:bodyPr>
          <a:lstStyle>
            <a:lvl1pPr marL="457200" lvl="0"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1pPr>
            <a:lvl2pPr marL="914400" lvl="1"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2pPr>
            <a:lvl3pPr marL="1371600" lvl="2"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3pPr>
            <a:lvl4pPr marL="1828800" lvl="3"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4pPr>
            <a:lvl5pPr marL="2286000" lvl="4"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5pPr>
            <a:lvl6pPr marL="2743200" lvl="5"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6pPr>
            <a:lvl7pPr marL="3200400" lvl="6"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7pPr>
            <a:lvl8pPr marL="3657600" lvl="7"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8pPr>
            <a:lvl9pPr marL="4114800" lvl="8" indent="-317500">
              <a:lnSpc>
                <a:spcPct val="115000"/>
              </a:lnSpc>
              <a:spcBef>
                <a:spcPts val="0"/>
              </a:spcBef>
              <a:spcAft>
                <a:spcPts val="0"/>
              </a:spcAft>
              <a:buClr>
                <a:schemeClr val="lt1"/>
              </a:buClr>
              <a:buSzPts val="1400"/>
              <a:buFont typeface="Rethink Sans Medium"/>
              <a:buChar char="■"/>
              <a:defRPr>
                <a:solidFill>
                  <a:schemeClr val="lt1"/>
                </a:solidFill>
                <a:latin typeface="Rethink Sans Medium"/>
                <a:ea typeface="Rethink Sans Medium"/>
                <a:cs typeface="Rethink Sans Medium"/>
                <a:sym typeface="Rethink Sans Medium"/>
              </a:defRPr>
            </a:lvl9pPr>
          </a:lstStyle>
          <a:p>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orient="horz" pos="504">
          <p15:clr>
            <a:srgbClr val="E46962"/>
          </p15:clr>
        </p15:guide>
        <p15:guide id="4" pos="365">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52" title="Slide 16_9 - 2.png"/>
          <p:cNvPicPr preferRelativeResize="0"/>
          <p:nvPr/>
        </p:nvPicPr>
        <p:blipFill rotWithShape="1">
          <a:blip r:embed="rId3">
            <a:alphaModFix/>
          </a:blip>
          <a:srcRect/>
          <a:stretch/>
        </p:blipFill>
        <p:spPr>
          <a:xfrm>
            <a:off x="0" y="0"/>
            <a:ext cx="9143997" cy="5143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53"/>
          <p:cNvSpPr txBox="1"/>
          <p:nvPr/>
        </p:nvSpPr>
        <p:spPr>
          <a:xfrm>
            <a:off x="579250" y="708450"/>
            <a:ext cx="2548500" cy="689700"/>
          </a:xfrm>
          <a:prstGeom prst="rect">
            <a:avLst/>
          </a:prstGeom>
          <a:noFill/>
          <a:ln>
            <a:noFill/>
          </a:ln>
        </p:spPr>
        <p:txBody>
          <a:bodyPr spcFirstLastPara="1" wrap="square" lIns="0" tIns="91425" rIns="0" bIns="91425" anchor="t" anchorCtr="0">
            <a:noAutofit/>
          </a:bodyPr>
          <a:lstStyle/>
          <a:p>
            <a:pPr marL="0" lvl="0" indent="0" algn="l" rtl="0">
              <a:lnSpc>
                <a:spcPct val="80000"/>
              </a:lnSpc>
              <a:spcBef>
                <a:spcPts val="0"/>
              </a:spcBef>
              <a:spcAft>
                <a:spcPts val="0"/>
              </a:spcAft>
              <a:buClr>
                <a:schemeClr val="lt1"/>
              </a:buClr>
              <a:buSzPts val="1100"/>
              <a:buFont typeface="Arial"/>
              <a:buNone/>
            </a:pPr>
            <a:r>
              <a:rPr lang="en" sz="4200">
                <a:solidFill>
                  <a:schemeClr val="dk2"/>
                </a:solidFill>
                <a:latin typeface="Rethink Sans Medium"/>
                <a:ea typeface="Rethink Sans Medium"/>
                <a:cs typeface="Rethink Sans Medium"/>
                <a:sym typeface="Rethink Sans Medium"/>
              </a:rPr>
              <a:t>Overview</a:t>
            </a:r>
            <a:endParaRPr sz="4200">
              <a:solidFill>
                <a:schemeClr val="dk2"/>
              </a:solidFill>
              <a:latin typeface="Rethink Sans Medium"/>
              <a:ea typeface="Rethink Sans Medium"/>
              <a:cs typeface="Rethink Sans Medium"/>
              <a:sym typeface="Rethink Sans Medium"/>
            </a:endParaRPr>
          </a:p>
        </p:txBody>
      </p:sp>
      <p:graphicFrame>
        <p:nvGraphicFramePr>
          <p:cNvPr id="234" name="Google Shape;234;p53"/>
          <p:cNvGraphicFramePr/>
          <p:nvPr/>
        </p:nvGraphicFramePr>
        <p:xfrm>
          <a:off x="3931505" y="708451"/>
          <a:ext cx="3000000" cy="3000000"/>
        </p:xfrm>
        <a:graphic>
          <a:graphicData uri="http://schemas.openxmlformats.org/drawingml/2006/table">
            <a:tbl>
              <a:tblPr>
                <a:noFill/>
                <a:tableStyleId>{8E3EBB97-CF2F-455F-811E-A97DD531C775}</a:tableStyleId>
              </a:tblPr>
              <a:tblGrid>
                <a:gridCol w="735750">
                  <a:extLst>
                    <a:ext uri="{9D8B030D-6E8A-4147-A177-3AD203B41FA5}">
                      <a16:colId xmlns:a16="http://schemas.microsoft.com/office/drawing/2014/main" val="20000"/>
                    </a:ext>
                  </a:extLst>
                </a:gridCol>
                <a:gridCol w="40672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3800" i="1">
                          <a:solidFill>
                            <a:schemeClr val="dk1"/>
                          </a:solidFill>
                          <a:latin typeface="Instrument Serif"/>
                          <a:ea typeface="Instrument Serif"/>
                          <a:cs typeface="Instrument Serif"/>
                          <a:sym typeface="Instrument Serif"/>
                        </a:rPr>
                        <a:t>01</a:t>
                      </a:r>
                      <a:endParaRPr sz="3800" i="1">
                        <a:solidFill>
                          <a:schemeClr val="dk1"/>
                        </a:solidFill>
                        <a:latin typeface="Instrument Serif"/>
                        <a:ea typeface="Instrument Serif"/>
                        <a:cs typeface="Instrument Serif"/>
                        <a:sym typeface="Instrument Serif"/>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Traditional benefits are being tested as needs grow more complex</a:t>
                      </a:r>
                      <a:endParaRPr sz="1800">
                        <a:solidFill>
                          <a:schemeClr val="dk1"/>
                        </a:solidFill>
                        <a:latin typeface="Rethink Sans Medium"/>
                        <a:ea typeface="Rethink Sans Medium"/>
                        <a:cs typeface="Rethink Sans Medium"/>
                        <a:sym typeface="Rethink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3800" i="1">
                          <a:solidFill>
                            <a:schemeClr val="dk1"/>
                          </a:solidFill>
                          <a:latin typeface="Instrument Serif"/>
                          <a:ea typeface="Instrument Serif"/>
                          <a:cs typeface="Instrument Serif"/>
                          <a:sym typeface="Instrument Serif"/>
                        </a:rPr>
                        <a:t>02</a:t>
                      </a:r>
                      <a:endParaRPr sz="3800" i="1">
                        <a:solidFill>
                          <a:schemeClr val="dk1"/>
                        </a:solidFill>
                        <a:latin typeface="Instrument Serif"/>
                        <a:ea typeface="Instrument Serif"/>
                        <a:cs typeface="Instrument Serif"/>
                        <a:sym typeface="Instrument Serif"/>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Caregiving realities are rewriting the rules</a:t>
                      </a:r>
                      <a:endParaRPr sz="1800">
                        <a:solidFill>
                          <a:schemeClr val="dk1"/>
                        </a:solidFill>
                        <a:latin typeface="Rethink Sans Medium"/>
                        <a:ea typeface="Rethink Sans Medium"/>
                        <a:cs typeface="Rethink Sans Medium"/>
                        <a:sym typeface="Rethink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Clr>
                          <a:schemeClr val="lt1"/>
                        </a:buClr>
                        <a:buSzPts val="1100"/>
                        <a:buFont typeface="Arial"/>
                        <a:buNone/>
                      </a:pPr>
                      <a:r>
                        <a:rPr lang="en" sz="3800" i="1">
                          <a:solidFill>
                            <a:schemeClr val="dk1"/>
                          </a:solidFill>
                          <a:latin typeface="Instrument Serif"/>
                          <a:ea typeface="Instrument Serif"/>
                          <a:cs typeface="Instrument Serif"/>
                          <a:sym typeface="Instrument Serif"/>
                        </a:rPr>
                        <a:t>03</a:t>
                      </a:r>
                      <a:endParaRPr sz="3800" i="1">
                        <a:solidFill>
                          <a:schemeClr val="dk1"/>
                        </a:solidFill>
                        <a:latin typeface="Instrument Serif"/>
                        <a:ea typeface="Instrument Serif"/>
                        <a:cs typeface="Instrument Serif"/>
                        <a:sym typeface="Instrument Serif"/>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Neurodivergence demands a</a:t>
                      </a:r>
                      <a:endParaRPr sz="1800">
                        <a:solidFill>
                          <a:schemeClr val="dk1"/>
                        </a:solidFill>
                        <a:latin typeface="Rethink Sans Medium"/>
                        <a:ea typeface="Rethink Sans Medium"/>
                        <a:cs typeface="Rethink Sans Medium"/>
                        <a:sym typeface="Rethink Sans Medium"/>
                      </a:endParaRPr>
                    </a:p>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new model of support</a:t>
                      </a:r>
                      <a:endParaRPr sz="1800">
                        <a:solidFill>
                          <a:schemeClr val="dk1"/>
                        </a:solidFill>
                        <a:latin typeface="Rethink Sans Medium"/>
                        <a:ea typeface="Rethink Sans Medium"/>
                        <a:cs typeface="Rethink Sans Medium"/>
                        <a:sym typeface="Rethink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Clr>
                          <a:schemeClr val="lt1"/>
                        </a:buClr>
                        <a:buSzPts val="1100"/>
                        <a:buFont typeface="Arial"/>
                        <a:buNone/>
                      </a:pPr>
                      <a:r>
                        <a:rPr lang="en" sz="3800" i="1">
                          <a:solidFill>
                            <a:schemeClr val="dk1"/>
                          </a:solidFill>
                          <a:latin typeface="Instrument Serif"/>
                          <a:ea typeface="Instrument Serif"/>
                          <a:cs typeface="Instrument Serif"/>
                          <a:sym typeface="Instrument Serif"/>
                        </a:rPr>
                        <a:t>04</a:t>
                      </a:r>
                      <a:endParaRPr sz="3800" i="1">
                        <a:solidFill>
                          <a:schemeClr val="dk1"/>
                        </a:solidFill>
                        <a:latin typeface="Instrument Serif"/>
                        <a:ea typeface="Instrument Serif"/>
                        <a:cs typeface="Instrument Serif"/>
                        <a:sym typeface="Instrument Serif"/>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AI is creating new pressures and new possibilities</a:t>
                      </a:r>
                      <a:endParaRPr sz="2300">
                        <a:solidFill>
                          <a:schemeClr val="dk1"/>
                        </a:solidFill>
                        <a:latin typeface="Rethink Sans Medium"/>
                        <a:ea typeface="Rethink Sans Medium"/>
                        <a:cs typeface="Rethink Sans Medium"/>
                        <a:sym typeface="Rethink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Clr>
                          <a:schemeClr val="lt1"/>
                        </a:buClr>
                        <a:buSzPts val="1100"/>
                        <a:buFont typeface="Arial"/>
                        <a:buNone/>
                      </a:pPr>
                      <a:r>
                        <a:rPr lang="en" sz="3800" i="1">
                          <a:solidFill>
                            <a:schemeClr val="dk1"/>
                          </a:solidFill>
                          <a:latin typeface="Instrument Serif"/>
                          <a:ea typeface="Instrument Serif"/>
                          <a:cs typeface="Instrument Serif"/>
                          <a:sym typeface="Instrument Serif"/>
                        </a:rPr>
                        <a:t>05</a:t>
                      </a:r>
                      <a:endParaRPr sz="3800" i="1">
                        <a:solidFill>
                          <a:schemeClr val="dk1"/>
                        </a:solidFill>
                        <a:latin typeface="Instrument Serif"/>
                        <a:ea typeface="Instrument Serif"/>
                        <a:cs typeface="Instrument Serif"/>
                        <a:sym typeface="Instrument Serif"/>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Managers support others, </a:t>
                      </a:r>
                      <a:endParaRPr sz="1800">
                        <a:solidFill>
                          <a:schemeClr val="dk1"/>
                        </a:solidFill>
                        <a:latin typeface="Rethink Sans Medium"/>
                        <a:ea typeface="Rethink Sans Medium"/>
                        <a:cs typeface="Rethink Sans Medium"/>
                        <a:sym typeface="Rethink Sans Medium"/>
                      </a:endParaRPr>
                    </a:p>
                    <a:p>
                      <a:pPr marL="0" lvl="0" indent="0" algn="l" rtl="0">
                        <a:spcBef>
                          <a:spcPts val="0"/>
                        </a:spcBef>
                        <a:spcAft>
                          <a:spcPts val="0"/>
                        </a:spcAft>
                        <a:buNone/>
                      </a:pPr>
                      <a:r>
                        <a:rPr lang="en" sz="1800">
                          <a:solidFill>
                            <a:schemeClr val="dk1"/>
                          </a:solidFill>
                          <a:latin typeface="Rethink Sans Medium"/>
                          <a:ea typeface="Rethink Sans Medium"/>
                          <a:cs typeface="Rethink Sans Medium"/>
                          <a:sym typeface="Rethink Sans Medium"/>
                        </a:rPr>
                        <a:t>but lack support themselves</a:t>
                      </a:r>
                      <a:endParaRPr sz="1800">
                        <a:solidFill>
                          <a:schemeClr val="dk1"/>
                        </a:solidFill>
                        <a:latin typeface="Rethink Sans Medium"/>
                        <a:ea typeface="Rethink Sans Medium"/>
                        <a:cs typeface="Rethink Sans Medium"/>
                        <a:sym typeface="Rethink Sans Medium"/>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35" name="Google Shape;235;p53"/>
          <p:cNvSpPr/>
          <p:nvPr/>
        </p:nvSpPr>
        <p:spPr>
          <a:xfrm>
            <a:off x="579250" y="2723650"/>
            <a:ext cx="2783100" cy="1736400"/>
          </a:xfrm>
          <a:prstGeom prst="roundRect">
            <a:avLst>
              <a:gd name="adj" fmla="val 3843"/>
            </a:avLst>
          </a:prstGeom>
          <a:solidFill>
            <a:srgbClr val="FFFFFF"/>
          </a:solidFill>
          <a:ln>
            <a:noFill/>
          </a:ln>
          <a:effectLst>
            <a:outerShdw blurRad="177971" dist="59324" dir="5400000" algn="bl" rotWithShape="0">
              <a:srgbClr val="000000">
                <a:alpha val="10000"/>
              </a:srgbClr>
            </a:outerShdw>
          </a:effectLst>
        </p:spPr>
        <p:txBody>
          <a:bodyPr spcFirstLastPara="1" wrap="square" lIns="133575" tIns="133575" rIns="133575" bIns="133575" anchor="ctr" anchorCtr="0">
            <a:noAutofit/>
          </a:bodyPr>
          <a:lstStyle/>
          <a:p>
            <a:pPr marL="0" lvl="0" indent="0" algn="ctr" rtl="0">
              <a:spcBef>
                <a:spcPts val="0"/>
              </a:spcBef>
              <a:spcAft>
                <a:spcPts val="0"/>
              </a:spcAft>
              <a:buNone/>
            </a:pPr>
            <a:endParaRPr sz="2046">
              <a:solidFill>
                <a:srgbClr val="FFFFFF"/>
              </a:solidFill>
              <a:latin typeface="Rethink Sans Medium"/>
              <a:ea typeface="Rethink Sans Medium"/>
              <a:cs typeface="Rethink Sans Medium"/>
              <a:sym typeface="Rethink Sans Medium"/>
            </a:endParaRPr>
          </a:p>
        </p:txBody>
      </p:sp>
      <p:sp>
        <p:nvSpPr>
          <p:cNvPr id="236" name="Google Shape;236;p53"/>
          <p:cNvSpPr/>
          <p:nvPr/>
        </p:nvSpPr>
        <p:spPr>
          <a:xfrm>
            <a:off x="579250" y="2681050"/>
            <a:ext cx="2783100" cy="118800"/>
          </a:xfrm>
          <a:prstGeom prst="round2SameRect">
            <a:avLst>
              <a:gd name="adj1" fmla="val 50000"/>
              <a:gd name="adj2" fmla="val 0"/>
            </a:avLst>
          </a:prstGeom>
          <a:gradFill>
            <a:gsLst>
              <a:gs pos="0">
                <a:srgbClr val="002066"/>
              </a:gs>
              <a:gs pos="32000">
                <a:srgbClr val="004EC3"/>
              </a:gs>
              <a:gs pos="78000">
                <a:srgbClr val="FF973F"/>
              </a:gs>
              <a:gs pos="100000">
                <a:srgbClr val="FECC43"/>
              </a:gs>
            </a:gsLst>
            <a:lin ang="0" scaled="0"/>
          </a:gradFill>
          <a:ln>
            <a:noFill/>
          </a:ln>
        </p:spPr>
        <p:txBody>
          <a:bodyPr spcFirstLastPara="1" wrap="square" lIns="113875" tIns="113875" rIns="113875" bIns="113875" anchor="ctr" anchorCtr="0">
            <a:noAutofit/>
          </a:bodyPr>
          <a:lstStyle/>
          <a:p>
            <a:pPr marL="0" marR="0" lvl="0" indent="0" algn="ctr" rtl="0">
              <a:lnSpc>
                <a:spcPct val="100000"/>
              </a:lnSpc>
              <a:spcBef>
                <a:spcPts val="0"/>
              </a:spcBef>
              <a:spcAft>
                <a:spcPts val="0"/>
              </a:spcAft>
              <a:buNone/>
            </a:pPr>
            <a:endParaRPr sz="1317">
              <a:solidFill>
                <a:srgbClr val="FFFFFF"/>
              </a:solidFill>
              <a:latin typeface="Rethink Sans Medium"/>
              <a:ea typeface="Rethink Sans Medium"/>
              <a:cs typeface="Rethink Sans Medium"/>
              <a:sym typeface="Rethink Sans Medium"/>
            </a:endParaRPr>
          </a:p>
        </p:txBody>
      </p:sp>
      <p:pic>
        <p:nvPicPr>
          <p:cNvPr id="237" name="Google Shape;237;p53" title="Group 1171276058 (1).png"/>
          <p:cNvPicPr preferRelativeResize="0"/>
          <p:nvPr/>
        </p:nvPicPr>
        <p:blipFill rotWithShape="1">
          <a:blip r:embed="rId3">
            <a:alphaModFix/>
          </a:blip>
          <a:srcRect/>
          <a:stretch/>
        </p:blipFill>
        <p:spPr>
          <a:xfrm>
            <a:off x="571506" y="1619329"/>
            <a:ext cx="659400" cy="659400"/>
          </a:xfrm>
          <a:prstGeom prst="rect">
            <a:avLst/>
          </a:prstGeom>
          <a:noFill/>
          <a:ln>
            <a:noFill/>
          </a:ln>
        </p:spPr>
      </p:pic>
      <p:sp>
        <p:nvSpPr>
          <p:cNvPr id="238" name="Google Shape;238;p53"/>
          <p:cNvSpPr txBox="1"/>
          <p:nvPr/>
        </p:nvSpPr>
        <p:spPr>
          <a:xfrm>
            <a:off x="1346051" y="1517479"/>
            <a:ext cx="1917900" cy="863100"/>
          </a:xfrm>
          <a:prstGeom prst="rect">
            <a:avLst/>
          </a:prstGeom>
          <a:noFill/>
          <a:ln>
            <a:noFill/>
          </a:ln>
        </p:spPr>
        <p:txBody>
          <a:bodyPr spcFirstLastPara="1" wrap="square" lIns="81850" tIns="81850" rIns="81850" bIns="81850" anchor="t" anchorCtr="0">
            <a:spAutoFit/>
          </a:bodyPr>
          <a:lstStyle/>
          <a:p>
            <a:pPr marL="0" lvl="0" indent="0" algn="l" rtl="0">
              <a:lnSpc>
                <a:spcPct val="110000"/>
              </a:lnSpc>
              <a:spcBef>
                <a:spcPts val="0"/>
              </a:spcBef>
              <a:spcAft>
                <a:spcPts val="0"/>
              </a:spcAft>
              <a:buClr>
                <a:srgbClr val="000000"/>
              </a:buClr>
              <a:buSzPts val="1035"/>
              <a:buFont typeface="Arial"/>
              <a:buNone/>
            </a:pPr>
            <a:r>
              <a:rPr lang="en" sz="1417">
                <a:solidFill>
                  <a:schemeClr val="dk1"/>
                </a:solidFill>
                <a:latin typeface="Rethink Sans Medium"/>
                <a:ea typeface="Rethink Sans Medium"/>
                <a:cs typeface="Rethink Sans Medium"/>
                <a:sym typeface="Rethink Sans Medium"/>
              </a:rPr>
              <a:t>6th annual survey tracking evolving mental health trends</a:t>
            </a:r>
            <a:endParaRPr sz="1417">
              <a:solidFill>
                <a:schemeClr val="dk1"/>
              </a:solidFill>
              <a:latin typeface="Rethink Sans Medium"/>
              <a:ea typeface="Rethink Sans Medium"/>
              <a:cs typeface="Rethink Sans Medium"/>
              <a:sym typeface="Rethink Sans Medium"/>
            </a:endParaRPr>
          </a:p>
        </p:txBody>
      </p:sp>
      <p:sp>
        <p:nvSpPr>
          <p:cNvPr id="239" name="Google Shape;239;p53"/>
          <p:cNvSpPr txBox="1"/>
          <p:nvPr/>
        </p:nvSpPr>
        <p:spPr>
          <a:xfrm>
            <a:off x="709750" y="2966975"/>
            <a:ext cx="2522100" cy="1329000"/>
          </a:xfrm>
          <a:prstGeom prst="rect">
            <a:avLst/>
          </a:prstGeom>
          <a:noFill/>
          <a:ln>
            <a:noFill/>
          </a:ln>
        </p:spPr>
        <p:txBody>
          <a:bodyPr spcFirstLastPara="1" wrap="square" lIns="81850" tIns="81850" rIns="81850" bIns="81850" anchor="t" anchorCtr="0">
            <a:spAutoFit/>
          </a:bodyPr>
          <a:lstStyle/>
          <a:p>
            <a:pPr marL="0" lvl="0" indent="0" algn="l" rtl="0">
              <a:lnSpc>
                <a:spcPct val="110000"/>
              </a:lnSpc>
              <a:spcBef>
                <a:spcPts val="0"/>
              </a:spcBef>
              <a:spcAft>
                <a:spcPts val="0"/>
              </a:spcAft>
              <a:buNone/>
            </a:pPr>
            <a:r>
              <a:rPr lang="en" b="1">
                <a:solidFill>
                  <a:srgbClr val="1A1919"/>
                </a:solidFill>
                <a:latin typeface="Rethink Sans"/>
                <a:ea typeface="Rethink Sans"/>
                <a:cs typeface="Rethink Sans"/>
                <a:sym typeface="Rethink Sans"/>
              </a:rPr>
              <a:t>500+ benefits leaders </a:t>
            </a:r>
            <a:endParaRPr b="1">
              <a:solidFill>
                <a:srgbClr val="1A1919"/>
              </a:solidFill>
              <a:latin typeface="Rethink Sans"/>
              <a:ea typeface="Rethink Sans"/>
              <a:cs typeface="Rethink Sans"/>
              <a:sym typeface="Rethink Sans"/>
            </a:endParaRPr>
          </a:p>
          <a:p>
            <a:pPr marL="0" lvl="0" indent="0" algn="l" rtl="0">
              <a:lnSpc>
                <a:spcPct val="110000"/>
              </a:lnSpc>
              <a:spcBef>
                <a:spcPts val="0"/>
              </a:spcBef>
              <a:spcAft>
                <a:spcPts val="0"/>
              </a:spcAft>
              <a:buNone/>
            </a:pPr>
            <a:endParaRPr>
              <a:solidFill>
                <a:srgbClr val="1A1919"/>
              </a:solidFill>
              <a:latin typeface="Rethink Sans Medium"/>
              <a:ea typeface="Rethink Sans Medium"/>
              <a:cs typeface="Rethink Sans Medium"/>
              <a:sym typeface="Rethink Sans Medium"/>
            </a:endParaRPr>
          </a:p>
          <a:p>
            <a:pPr marL="0" lvl="0" indent="0" algn="l" rtl="0">
              <a:lnSpc>
                <a:spcPct val="110000"/>
              </a:lnSpc>
              <a:spcBef>
                <a:spcPts val="0"/>
              </a:spcBef>
              <a:spcAft>
                <a:spcPts val="0"/>
              </a:spcAft>
              <a:buNone/>
            </a:pPr>
            <a:r>
              <a:rPr lang="en" b="1">
                <a:solidFill>
                  <a:srgbClr val="1A1919"/>
                </a:solidFill>
                <a:latin typeface="Rethink Sans"/>
                <a:ea typeface="Rethink Sans"/>
                <a:cs typeface="Rethink Sans"/>
                <a:sym typeface="Rethink Sans"/>
              </a:rPr>
              <a:t>7,500+ employees</a:t>
            </a:r>
            <a:r>
              <a:rPr lang="en">
                <a:solidFill>
                  <a:srgbClr val="1A1919"/>
                </a:solidFill>
                <a:latin typeface="Rethink Sans Medium"/>
                <a:ea typeface="Rethink Sans Medium"/>
                <a:cs typeface="Rethink Sans Medium"/>
                <a:sym typeface="Rethink Sans Medium"/>
              </a:rPr>
              <a:t> in the U.S., Mexico, Canada, France, Germany, and the U.K.</a:t>
            </a:r>
            <a:endParaRPr>
              <a:solidFill>
                <a:srgbClr val="1A1919"/>
              </a:solidFill>
              <a:latin typeface="Rethink Sans Medium"/>
              <a:ea typeface="Rethink Sans Medium"/>
              <a:cs typeface="Rethink Sans Medium"/>
              <a:sym typeface="Rethink Sa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4"/>
          <p:cNvSpPr txBox="1">
            <a:spLocks noGrp="1"/>
          </p:cNvSpPr>
          <p:nvPr>
            <p:ph type="title"/>
          </p:nvPr>
        </p:nvSpPr>
        <p:spPr>
          <a:xfrm>
            <a:off x="263350" y="288725"/>
            <a:ext cx="8880600" cy="595500"/>
          </a:xfrm>
          <a:prstGeom prst="rect">
            <a:avLst/>
          </a:prstGeom>
        </p:spPr>
        <p:txBody>
          <a:bodyPr spcFirstLastPara="1" wrap="square" lIns="82550" tIns="82550" rIns="82550" bIns="82550" anchor="t" anchorCtr="0">
            <a:noAutofit/>
          </a:bodyPr>
          <a:lstStyle/>
          <a:p>
            <a:pPr marL="0" lvl="0" indent="0" algn="l" rtl="0">
              <a:spcBef>
                <a:spcPts val="0"/>
              </a:spcBef>
              <a:spcAft>
                <a:spcPts val="0"/>
              </a:spcAft>
              <a:buNone/>
            </a:pPr>
            <a:r>
              <a:rPr lang="en"/>
              <a:t>Employees and leaders experience the gap </a:t>
            </a:r>
            <a:r>
              <a:rPr lang="en" sz="3200" i="1">
                <a:latin typeface="Instrument Serif"/>
                <a:ea typeface="Instrument Serif"/>
                <a:cs typeface="Instrument Serif"/>
                <a:sym typeface="Instrument Serif"/>
              </a:rPr>
              <a:t>differently</a:t>
            </a:r>
            <a:endParaRPr sz="3200" b="1" i="1">
              <a:latin typeface="Instrument Serif"/>
              <a:ea typeface="Instrument Serif"/>
              <a:cs typeface="Instrument Serif"/>
              <a:sym typeface="Instrument Serif"/>
            </a:endParaRPr>
          </a:p>
          <a:p>
            <a:pPr marL="0" lvl="0" indent="0" algn="l" rtl="0">
              <a:spcBef>
                <a:spcPts val="0"/>
              </a:spcBef>
              <a:spcAft>
                <a:spcPts val="0"/>
              </a:spcAft>
              <a:buNone/>
            </a:pPr>
            <a:endParaRPr sz="2528"/>
          </a:p>
        </p:txBody>
      </p:sp>
      <p:pic>
        <p:nvPicPr>
          <p:cNvPr id="245" name="Google Shape;245;p54" title="Group 1073714238.png"/>
          <p:cNvPicPr preferRelativeResize="0"/>
          <p:nvPr/>
        </p:nvPicPr>
        <p:blipFill rotWithShape="1">
          <a:blip r:embed="rId3">
            <a:alphaModFix/>
          </a:blip>
          <a:srcRect l="-96" t="3236" r="68243" b="32813"/>
          <a:stretch/>
        </p:blipFill>
        <p:spPr>
          <a:xfrm>
            <a:off x="450300" y="1329150"/>
            <a:ext cx="3664500" cy="3020400"/>
          </a:xfrm>
          <a:prstGeom prst="roundRect">
            <a:avLst>
              <a:gd name="adj" fmla="val 3859"/>
            </a:avLst>
          </a:prstGeom>
          <a:noFill/>
          <a:ln>
            <a:noFill/>
          </a:ln>
        </p:spPr>
      </p:pic>
      <p:sp>
        <p:nvSpPr>
          <p:cNvPr id="246" name="Google Shape;246;p54"/>
          <p:cNvSpPr txBox="1"/>
          <p:nvPr/>
        </p:nvSpPr>
        <p:spPr>
          <a:xfrm>
            <a:off x="2252475" y="2109100"/>
            <a:ext cx="1489200" cy="5850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300">
                <a:solidFill>
                  <a:srgbClr val="FFFFFF"/>
                </a:solidFill>
                <a:latin typeface="Rethink Sans Medium"/>
                <a:ea typeface="Rethink Sans Medium"/>
                <a:cs typeface="Rethink Sans Medium"/>
                <a:sym typeface="Rethink Sans Medium"/>
              </a:rPr>
              <a:t>say they're merely surviving</a:t>
            </a:r>
            <a:endParaRPr sz="1300">
              <a:solidFill>
                <a:srgbClr val="FFFFFF"/>
              </a:solidFill>
              <a:latin typeface="Rethink Sans Medium"/>
              <a:ea typeface="Rethink Sans Medium"/>
              <a:cs typeface="Rethink Sans Medium"/>
              <a:sym typeface="Rethink Sans Medium"/>
            </a:endParaRPr>
          </a:p>
        </p:txBody>
      </p:sp>
      <p:sp>
        <p:nvSpPr>
          <p:cNvPr id="247" name="Google Shape;247;p54"/>
          <p:cNvSpPr/>
          <p:nvPr/>
        </p:nvSpPr>
        <p:spPr>
          <a:xfrm>
            <a:off x="704100" y="2145209"/>
            <a:ext cx="1260314" cy="512791"/>
          </a:xfrm>
          <a:prstGeom prst="rect">
            <a:avLst/>
          </a:prstGeom>
        </p:spPr>
        <p:txBody>
          <a:bodyPr>
            <a:prstTxWarp prst="textPlain">
              <a:avLst/>
            </a:prstTxWarp>
          </a:bodyPr>
          <a:lstStyle/>
          <a:p>
            <a:pPr lvl="0" algn="ctr"/>
            <a:r>
              <a:rPr b="0" i="1">
                <a:ln>
                  <a:noFill/>
                </a:ln>
                <a:solidFill>
                  <a:srgbClr val="81CFFF"/>
                </a:solidFill>
                <a:latin typeface="Instrument Serif"/>
              </a:rPr>
              <a:t>1 in 3</a:t>
            </a:r>
          </a:p>
        </p:txBody>
      </p:sp>
      <p:sp>
        <p:nvSpPr>
          <p:cNvPr id="248" name="Google Shape;248;p54"/>
          <p:cNvSpPr txBox="1"/>
          <p:nvPr/>
        </p:nvSpPr>
        <p:spPr>
          <a:xfrm>
            <a:off x="2252475" y="3275400"/>
            <a:ext cx="1631100" cy="785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300">
                <a:solidFill>
                  <a:srgbClr val="FFFFFF"/>
                </a:solidFill>
                <a:latin typeface="Rethink Sans Medium"/>
                <a:ea typeface="Rethink Sans Medium"/>
                <a:cs typeface="Rethink Sans Medium"/>
                <a:sym typeface="Rethink Sans Medium"/>
              </a:rPr>
              <a:t>say their mental health declined in the past year</a:t>
            </a:r>
            <a:endParaRPr sz="1300">
              <a:solidFill>
                <a:srgbClr val="FFFFFF"/>
              </a:solidFill>
              <a:latin typeface="Rethink Sans Medium"/>
              <a:ea typeface="Rethink Sans Medium"/>
              <a:cs typeface="Rethink Sans Medium"/>
              <a:sym typeface="Rethink Sans Medium"/>
            </a:endParaRPr>
          </a:p>
        </p:txBody>
      </p:sp>
      <p:sp>
        <p:nvSpPr>
          <p:cNvPr id="249" name="Google Shape;249;p54"/>
          <p:cNvSpPr/>
          <p:nvPr/>
        </p:nvSpPr>
        <p:spPr>
          <a:xfrm>
            <a:off x="694129" y="3411548"/>
            <a:ext cx="1280275" cy="512791"/>
          </a:xfrm>
          <a:prstGeom prst="rect">
            <a:avLst/>
          </a:prstGeom>
        </p:spPr>
        <p:txBody>
          <a:bodyPr>
            <a:prstTxWarp prst="textPlain">
              <a:avLst/>
            </a:prstTxWarp>
          </a:bodyPr>
          <a:lstStyle/>
          <a:p>
            <a:pPr lvl="0" algn="ctr"/>
            <a:r>
              <a:rPr b="0" i="1">
                <a:ln>
                  <a:noFill/>
                </a:ln>
                <a:solidFill>
                  <a:srgbClr val="81CFFF"/>
                </a:solidFill>
                <a:latin typeface="Instrument Serif"/>
              </a:rPr>
              <a:t>1 in 4</a:t>
            </a:r>
          </a:p>
        </p:txBody>
      </p:sp>
      <p:sp>
        <p:nvSpPr>
          <p:cNvPr id="250" name="Google Shape;250;p54"/>
          <p:cNvSpPr/>
          <p:nvPr/>
        </p:nvSpPr>
        <p:spPr>
          <a:xfrm>
            <a:off x="646575" y="1512975"/>
            <a:ext cx="2022900" cy="312900"/>
          </a:xfrm>
          <a:prstGeom prst="roundRect">
            <a:avLst>
              <a:gd name="adj" fmla="val 50000"/>
            </a:avLst>
          </a:prstGeom>
          <a:solidFill>
            <a:srgbClr val="81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004EC3"/>
                </a:solidFill>
                <a:latin typeface="Rethink Sans Medium"/>
                <a:ea typeface="Rethink Sans Medium"/>
                <a:cs typeface="Rethink Sans Medium"/>
                <a:sym typeface="Rethink Sans Medium"/>
              </a:rPr>
              <a:t>Employees feel the strain</a:t>
            </a:r>
            <a:endParaRPr sz="1200">
              <a:solidFill>
                <a:srgbClr val="004EC3"/>
              </a:solidFill>
              <a:latin typeface="Rethink Sans Medium"/>
              <a:ea typeface="Rethink Sans Medium"/>
              <a:cs typeface="Rethink Sans Medium"/>
              <a:sym typeface="Rethink Sans Medium"/>
            </a:endParaRPr>
          </a:p>
        </p:txBody>
      </p:sp>
      <p:pic>
        <p:nvPicPr>
          <p:cNvPr id="251" name="Google Shape;251;p54" title="Group 1073714238.png"/>
          <p:cNvPicPr preferRelativeResize="0"/>
          <p:nvPr/>
        </p:nvPicPr>
        <p:blipFill rotWithShape="1">
          <a:blip r:embed="rId3">
            <a:alphaModFix/>
          </a:blip>
          <a:srcRect l="-96" t="3236" r="68243" b="32813"/>
          <a:stretch/>
        </p:blipFill>
        <p:spPr>
          <a:xfrm>
            <a:off x="4366944" y="1329150"/>
            <a:ext cx="4229100" cy="3020400"/>
          </a:xfrm>
          <a:prstGeom prst="roundRect">
            <a:avLst>
              <a:gd name="adj" fmla="val 3859"/>
            </a:avLst>
          </a:prstGeom>
          <a:noFill/>
          <a:ln>
            <a:noFill/>
          </a:ln>
        </p:spPr>
      </p:pic>
      <p:sp>
        <p:nvSpPr>
          <p:cNvPr id="252" name="Google Shape;252;p54"/>
          <p:cNvSpPr/>
          <p:nvPr/>
        </p:nvSpPr>
        <p:spPr>
          <a:xfrm>
            <a:off x="4563225" y="1512975"/>
            <a:ext cx="2661000" cy="312900"/>
          </a:xfrm>
          <a:prstGeom prst="roundRect">
            <a:avLst>
              <a:gd name="adj" fmla="val 50000"/>
            </a:avLst>
          </a:prstGeom>
          <a:solidFill>
            <a:srgbClr val="81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004EC3"/>
                </a:solidFill>
                <a:latin typeface="Rethink Sans Medium"/>
                <a:ea typeface="Rethink Sans Medium"/>
                <a:cs typeface="Rethink Sans Medium"/>
                <a:sym typeface="Rethink Sans Medium"/>
              </a:rPr>
              <a:t>Organizations see the impact later</a:t>
            </a:r>
            <a:endParaRPr sz="1200">
              <a:solidFill>
                <a:srgbClr val="004EC3"/>
              </a:solidFill>
              <a:latin typeface="Rethink Sans Medium"/>
              <a:ea typeface="Rethink Sans Medium"/>
              <a:cs typeface="Rethink Sans Medium"/>
              <a:sym typeface="Rethink Sans Medium"/>
            </a:endParaRPr>
          </a:p>
        </p:txBody>
      </p:sp>
      <p:cxnSp>
        <p:nvCxnSpPr>
          <p:cNvPr id="253" name="Google Shape;253;p54"/>
          <p:cNvCxnSpPr/>
          <p:nvPr/>
        </p:nvCxnSpPr>
        <p:spPr>
          <a:xfrm rot="10800000" flipH="1">
            <a:off x="704100" y="3029822"/>
            <a:ext cx="3179700" cy="14400"/>
          </a:xfrm>
          <a:prstGeom prst="straightConnector1">
            <a:avLst/>
          </a:prstGeom>
          <a:noFill/>
          <a:ln w="8250" cap="flat" cmpd="sng">
            <a:solidFill>
              <a:schemeClr val="dk1"/>
            </a:solidFill>
            <a:prstDash val="solid"/>
            <a:round/>
            <a:headEnd type="none" w="med" len="med"/>
            <a:tailEnd type="none" w="med" len="med"/>
          </a:ln>
        </p:spPr>
      </p:cxnSp>
      <p:sp>
        <p:nvSpPr>
          <p:cNvPr id="254" name="Google Shape;254;p54"/>
          <p:cNvSpPr txBox="1"/>
          <p:nvPr/>
        </p:nvSpPr>
        <p:spPr>
          <a:xfrm>
            <a:off x="6285711" y="2024850"/>
            <a:ext cx="2223300" cy="9852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300">
                <a:solidFill>
                  <a:srgbClr val="FFFFFF"/>
                </a:solidFill>
                <a:latin typeface="Rethink Sans Medium"/>
                <a:ea typeface="Rethink Sans Medium"/>
                <a:cs typeface="Rethink Sans Medium"/>
                <a:sym typeface="Rethink Sans Medium"/>
              </a:rPr>
              <a:t>Benefits leaders report significant impact</a:t>
            </a:r>
            <a:endParaRPr sz="1300">
              <a:solidFill>
                <a:srgbClr val="FFFFFF"/>
              </a:solidFill>
              <a:latin typeface="Rethink Sans Medium"/>
              <a:ea typeface="Rethink Sans Medium"/>
              <a:cs typeface="Rethink Sans Medium"/>
              <a:sym typeface="Rethink Sans Medium"/>
            </a:endParaRPr>
          </a:p>
          <a:p>
            <a:pPr marL="0" lvl="0" indent="0" algn="l" rtl="0">
              <a:spcBef>
                <a:spcPts val="0"/>
              </a:spcBef>
              <a:spcAft>
                <a:spcPts val="0"/>
              </a:spcAft>
              <a:buNone/>
            </a:pPr>
            <a:r>
              <a:rPr lang="en" sz="1300">
                <a:solidFill>
                  <a:srgbClr val="FFFFFF"/>
                </a:solidFill>
                <a:latin typeface="Rethink Sans Medium"/>
                <a:ea typeface="Rethink Sans Medium"/>
                <a:cs typeface="Rethink Sans Medium"/>
                <a:sym typeface="Rethink Sans Medium"/>
              </a:rPr>
              <a:t>on employee performance over the last year  </a:t>
            </a:r>
            <a:endParaRPr sz="1300">
              <a:solidFill>
                <a:srgbClr val="FFFFFF"/>
              </a:solidFill>
              <a:latin typeface="Rethink Sans Medium"/>
              <a:ea typeface="Rethink Sans Medium"/>
              <a:cs typeface="Rethink Sans Medium"/>
              <a:sym typeface="Rethink Sans Medium"/>
            </a:endParaRPr>
          </a:p>
        </p:txBody>
      </p:sp>
      <p:sp>
        <p:nvSpPr>
          <p:cNvPr id="255" name="Google Shape;255;p54"/>
          <p:cNvSpPr/>
          <p:nvPr/>
        </p:nvSpPr>
        <p:spPr>
          <a:xfrm>
            <a:off x="4652925" y="2145200"/>
            <a:ext cx="1382302" cy="512800"/>
          </a:xfrm>
          <a:prstGeom prst="rect">
            <a:avLst/>
          </a:prstGeom>
        </p:spPr>
        <p:txBody>
          <a:bodyPr>
            <a:prstTxWarp prst="textPlain">
              <a:avLst/>
            </a:prstTxWarp>
          </a:bodyPr>
          <a:lstStyle/>
          <a:p>
            <a:pPr lvl="0" algn="ctr"/>
            <a:r>
              <a:rPr b="0" i="1">
                <a:ln>
                  <a:noFill/>
                </a:ln>
                <a:solidFill>
                  <a:srgbClr val="81CFFF"/>
                </a:solidFill>
                <a:latin typeface="Instrument Serif"/>
              </a:rPr>
              <a:t>7 in 10</a:t>
            </a:r>
          </a:p>
        </p:txBody>
      </p:sp>
      <p:sp>
        <p:nvSpPr>
          <p:cNvPr id="256" name="Google Shape;256;p54"/>
          <p:cNvSpPr txBox="1"/>
          <p:nvPr/>
        </p:nvSpPr>
        <p:spPr>
          <a:xfrm>
            <a:off x="6285700" y="3275400"/>
            <a:ext cx="2188200" cy="785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300">
                <a:solidFill>
                  <a:srgbClr val="FFFFFF"/>
                </a:solidFill>
                <a:latin typeface="Rethink Sans Medium"/>
                <a:ea typeface="Rethink Sans Medium"/>
                <a:cs typeface="Rethink Sans Medium"/>
                <a:sym typeface="Rethink Sans Medium"/>
              </a:rPr>
              <a:t>report more mental health-related leave or disability</a:t>
            </a:r>
            <a:endParaRPr sz="1300">
              <a:solidFill>
                <a:srgbClr val="FFFFFF"/>
              </a:solidFill>
              <a:latin typeface="Rethink Sans Medium"/>
              <a:ea typeface="Rethink Sans Medium"/>
              <a:cs typeface="Rethink Sans Medium"/>
              <a:sym typeface="Rethink Sans Medium"/>
            </a:endParaRPr>
          </a:p>
        </p:txBody>
      </p:sp>
      <p:sp>
        <p:nvSpPr>
          <p:cNvPr id="257" name="Google Shape;257;p54"/>
          <p:cNvSpPr/>
          <p:nvPr/>
        </p:nvSpPr>
        <p:spPr>
          <a:xfrm>
            <a:off x="4756387" y="3336387"/>
            <a:ext cx="1175375" cy="663126"/>
          </a:xfrm>
          <a:prstGeom prst="rect">
            <a:avLst/>
          </a:prstGeom>
        </p:spPr>
        <p:txBody>
          <a:bodyPr>
            <a:prstTxWarp prst="textPlain">
              <a:avLst/>
            </a:prstTxWarp>
          </a:bodyPr>
          <a:lstStyle/>
          <a:p>
            <a:pPr lvl="0" algn="ctr"/>
            <a:r>
              <a:rPr b="0" i="1">
                <a:ln>
                  <a:noFill/>
                </a:ln>
                <a:solidFill>
                  <a:srgbClr val="81CFFF"/>
                </a:solidFill>
                <a:latin typeface="Instrument Serif"/>
              </a:rPr>
              <a:t>65%</a:t>
            </a:r>
          </a:p>
        </p:txBody>
      </p:sp>
      <p:cxnSp>
        <p:nvCxnSpPr>
          <p:cNvPr id="258" name="Google Shape;258;p54"/>
          <p:cNvCxnSpPr/>
          <p:nvPr/>
        </p:nvCxnSpPr>
        <p:spPr>
          <a:xfrm rot="10800000" flipH="1">
            <a:off x="4642950" y="3025322"/>
            <a:ext cx="3677100" cy="18900"/>
          </a:xfrm>
          <a:prstGeom prst="straightConnector1">
            <a:avLst/>
          </a:prstGeom>
          <a:noFill/>
          <a:ln w="8250" cap="flat" cmpd="sng">
            <a:solidFill>
              <a:schemeClr val="dk1"/>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5"/>
          <p:cNvSpPr txBox="1"/>
          <p:nvPr/>
        </p:nvSpPr>
        <p:spPr>
          <a:xfrm>
            <a:off x="1440100" y="206825"/>
            <a:ext cx="6037800" cy="923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lt1"/>
                </a:solidFill>
                <a:latin typeface="Rethink Sans Medium"/>
                <a:ea typeface="Rethink Sans Medium"/>
                <a:cs typeface="Rethink Sans Medium"/>
                <a:sym typeface="Rethink Sans Medium"/>
              </a:rPr>
              <a:t>Traditional benefits are being tested as</a:t>
            </a:r>
            <a:r>
              <a:rPr lang="en" sz="3200">
                <a:solidFill>
                  <a:schemeClr val="lt1"/>
                </a:solidFill>
                <a:latin typeface="Rethink Sans"/>
                <a:ea typeface="Rethink Sans"/>
                <a:cs typeface="Rethink Sans"/>
                <a:sym typeface="Rethink Sans"/>
              </a:rPr>
              <a:t> </a:t>
            </a:r>
            <a:r>
              <a:rPr lang="en" sz="3200" i="1">
                <a:solidFill>
                  <a:schemeClr val="lt1"/>
                </a:solidFill>
                <a:latin typeface="Instrument Serif"/>
                <a:ea typeface="Instrument Serif"/>
                <a:cs typeface="Instrument Serif"/>
                <a:sym typeface="Instrument Serif"/>
              </a:rPr>
              <a:t>needs grow more complex</a:t>
            </a:r>
            <a:endParaRPr sz="3200">
              <a:solidFill>
                <a:schemeClr val="lt1"/>
              </a:solidFill>
              <a:latin typeface="Rethink Sans"/>
              <a:ea typeface="Rethink Sans"/>
              <a:cs typeface="Rethink Sans"/>
              <a:sym typeface="Rethink Sans"/>
            </a:endParaRPr>
          </a:p>
        </p:txBody>
      </p:sp>
      <p:pic>
        <p:nvPicPr>
          <p:cNvPr id="264" name="Google Shape;264;p55" title="01.png"/>
          <p:cNvPicPr preferRelativeResize="0"/>
          <p:nvPr/>
        </p:nvPicPr>
        <p:blipFill>
          <a:blip r:embed="rId3">
            <a:alphaModFix/>
          </a:blip>
          <a:stretch>
            <a:fillRect/>
          </a:stretch>
        </p:blipFill>
        <p:spPr>
          <a:xfrm>
            <a:off x="313500" y="261250"/>
            <a:ext cx="708674" cy="776400"/>
          </a:xfrm>
          <a:prstGeom prst="rect">
            <a:avLst/>
          </a:prstGeom>
          <a:noFill/>
          <a:ln>
            <a:noFill/>
          </a:ln>
        </p:spPr>
      </p:pic>
      <p:sp>
        <p:nvSpPr>
          <p:cNvPr id="265" name="Google Shape;265;p55"/>
          <p:cNvSpPr txBox="1"/>
          <p:nvPr/>
        </p:nvSpPr>
        <p:spPr>
          <a:xfrm>
            <a:off x="5338700" y="2261100"/>
            <a:ext cx="3269100" cy="148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900">
                <a:solidFill>
                  <a:schemeClr val="lt1"/>
                </a:solidFill>
                <a:latin typeface="Rethink Sans Medium"/>
                <a:ea typeface="Rethink Sans Medium"/>
                <a:cs typeface="Rethink Sans Medium"/>
                <a:sym typeface="Rethink Sans Medium"/>
              </a:rPr>
              <a:t>Supporting complex mental health needs is a top priority for benefits leaders in 2026.</a:t>
            </a:r>
            <a:endParaRPr sz="1900">
              <a:solidFill>
                <a:schemeClr val="lt1"/>
              </a:solidFill>
              <a:latin typeface="Rethink Sans Medium"/>
              <a:ea typeface="Rethink Sans Medium"/>
              <a:cs typeface="Rethink Sans Medium"/>
              <a:sym typeface="Rethink Sans Medium"/>
            </a:endParaRPr>
          </a:p>
        </p:txBody>
      </p:sp>
      <p:sp>
        <p:nvSpPr>
          <p:cNvPr id="266" name="Google Shape;266;p55"/>
          <p:cNvSpPr/>
          <p:nvPr/>
        </p:nvSpPr>
        <p:spPr>
          <a:xfrm>
            <a:off x="612675" y="1543382"/>
            <a:ext cx="4185000" cy="30936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pic>
        <p:nvPicPr>
          <p:cNvPr id="267" name="Google Shape;267;p55" title="Group 1321316356.png"/>
          <p:cNvPicPr preferRelativeResize="0"/>
          <p:nvPr/>
        </p:nvPicPr>
        <p:blipFill>
          <a:blip r:embed="rId4">
            <a:alphaModFix/>
          </a:blip>
          <a:stretch>
            <a:fillRect/>
          </a:stretch>
        </p:blipFill>
        <p:spPr>
          <a:xfrm>
            <a:off x="974487" y="1728624"/>
            <a:ext cx="1305780" cy="1008495"/>
          </a:xfrm>
          <a:prstGeom prst="rect">
            <a:avLst/>
          </a:prstGeom>
          <a:noFill/>
          <a:ln>
            <a:noFill/>
          </a:ln>
        </p:spPr>
      </p:pic>
      <p:cxnSp>
        <p:nvCxnSpPr>
          <p:cNvPr id="268" name="Google Shape;268;p55"/>
          <p:cNvCxnSpPr/>
          <p:nvPr/>
        </p:nvCxnSpPr>
        <p:spPr>
          <a:xfrm rot="10800000" flipH="1">
            <a:off x="612675" y="2986947"/>
            <a:ext cx="4185000" cy="34500"/>
          </a:xfrm>
          <a:prstGeom prst="straightConnector1">
            <a:avLst/>
          </a:prstGeom>
          <a:noFill/>
          <a:ln w="8250" cap="flat" cmpd="sng">
            <a:solidFill>
              <a:srgbClr val="000000"/>
            </a:solidFill>
            <a:prstDash val="solid"/>
            <a:round/>
            <a:headEnd type="none" w="med" len="med"/>
            <a:tailEnd type="none" w="med" len="med"/>
          </a:ln>
        </p:spPr>
      </p:cxnSp>
      <p:sp>
        <p:nvSpPr>
          <p:cNvPr id="269" name="Google Shape;269;p55"/>
          <p:cNvSpPr txBox="1"/>
          <p:nvPr/>
        </p:nvSpPr>
        <p:spPr>
          <a:xfrm>
            <a:off x="2443966" y="1796059"/>
            <a:ext cx="2013600" cy="1237500"/>
          </a:xfrm>
          <a:prstGeom prst="rect">
            <a:avLst/>
          </a:prstGeom>
          <a:noFill/>
          <a:ln>
            <a:noFill/>
          </a:ln>
        </p:spPr>
        <p:txBody>
          <a:bodyPr spcFirstLastPara="1" wrap="square" lIns="79225" tIns="79225" rIns="79225" bIns="79225" anchor="t" anchorCtr="0">
            <a:spAutoFit/>
          </a:bodyPr>
          <a:lstStyle/>
          <a:p>
            <a:pPr marL="0" lvl="0" indent="0" algn="l" rtl="0">
              <a:lnSpc>
                <a:spcPct val="100000"/>
              </a:lnSpc>
              <a:spcBef>
                <a:spcPts val="0"/>
              </a:spcBef>
              <a:spcAft>
                <a:spcPts val="0"/>
              </a:spcAft>
              <a:buNone/>
            </a:pPr>
            <a:r>
              <a:rPr lang="en">
                <a:latin typeface="Rethink Sans Medium"/>
                <a:ea typeface="Rethink Sans Medium"/>
                <a:cs typeface="Rethink Sans Medium"/>
                <a:sym typeface="Rethink Sans Medium"/>
              </a:rPr>
              <a:t>                     employees</a:t>
            </a:r>
            <a:endParaRPr>
              <a:latin typeface="Rethink Sans Medium"/>
              <a:ea typeface="Rethink Sans Medium"/>
              <a:cs typeface="Rethink Sans Medium"/>
              <a:sym typeface="Rethink Sans Medium"/>
            </a:endParaRPr>
          </a:p>
          <a:p>
            <a:pPr marL="0" lvl="0" indent="0" algn="l" rtl="0">
              <a:lnSpc>
                <a:spcPct val="100000"/>
              </a:lnSpc>
              <a:spcBef>
                <a:spcPts val="0"/>
              </a:spcBef>
              <a:spcAft>
                <a:spcPts val="0"/>
              </a:spcAft>
              <a:buNone/>
            </a:pPr>
            <a:r>
              <a:rPr lang="en">
                <a:latin typeface="Rethink Sans Medium"/>
                <a:ea typeface="Rethink Sans Medium"/>
                <a:cs typeface="Rethink Sans Medium"/>
                <a:sym typeface="Rethink Sans Medium"/>
              </a:rPr>
              <a:t>report complex conditions, a </a:t>
            </a:r>
            <a:r>
              <a:rPr lang="en" b="1">
                <a:latin typeface="Rethink Sans"/>
                <a:ea typeface="Rethink Sans"/>
                <a:cs typeface="Rethink Sans"/>
                <a:sym typeface="Rethink Sans"/>
              </a:rPr>
              <a:t>67% increase</a:t>
            </a:r>
            <a:r>
              <a:rPr lang="en">
                <a:latin typeface="Rethink Sans Medium"/>
                <a:ea typeface="Rethink Sans Medium"/>
                <a:cs typeface="Rethink Sans Medium"/>
                <a:sym typeface="Rethink Sans Medium"/>
              </a:rPr>
              <a:t> from last year</a:t>
            </a:r>
            <a:endParaRPr>
              <a:latin typeface="Rethink Sans Medium"/>
              <a:ea typeface="Rethink Sans Medium"/>
              <a:cs typeface="Rethink Sans Medium"/>
              <a:sym typeface="Rethink Sans Medium"/>
            </a:endParaRPr>
          </a:p>
          <a:p>
            <a:pPr marL="0" lvl="0" indent="0" algn="l" rtl="0">
              <a:lnSpc>
                <a:spcPct val="100000"/>
              </a:lnSpc>
              <a:spcBef>
                <a:spcPts val="0"/>
              </a:spcBef>
              <a:spcAft>
                <a:spcPts val="0"/>
              </a:spcAft>
              <a:buNone/>
            </a:pPr>
            <a:endParaRPr>
              <a:latin typeface="Rethink Sans Medium"/>
              <a:ea typeface="Rethink Sans Medium"/>
              <a:cs typeface="Rethink Sans Medium"/>
              <a:sym typeface="Rethink Sans Medium"/>
            </a:endParaRPr>
          </a:p>
        </p:txBody>
      </p:sp>
      <p:sp>
        <p:nvSpPr>
          <p:cNvPr id="270" name="Google Shape;270;p55"/>
          <p:cNvSpPr txBox="1"/>
          <p:nvPr/>
        </p:nvSpPr>
        <p:spPr>
          <a:xfrm>
            <a:off x="2443966" y="3374386"/>
            <a:ext cx="1962600" cy="1022100"/>
          </a:xfrm>
          <a:prstGeom prst="rect">
            <a:avLst/>
          </a:prstGeom>
          <a:noFill/>
          <a:ln>
            <a:noFill/>
          </a:ln>
        </p:spPr>
        <p:txBody>
          <a:bodyPr spcFirstLastPara="1" wrap="square" lIns="79225" tIns="79225" rIns="79225" bIns="79225" anchor="t" anchorCtr="0">
            <a:spAutoFit/>
          </a:bodyPr>
          <a:lstStyle/>
          <a:p>
            <a:pPr marL="0" lvl="0" indent="0" algn="l" rtl="0">
              <a:spcBef>
                <a:spcPts val="0"/>
              </a:spcBef>
              <a:spcAft>
                <a:spcPts val="0"/>
              </a:spcAft>
              <a:buNone/>
            </a:pPr>
            <a:r>
              <a:rPr lang="en">
                <a:latin typeface="Rethink Sans Medium"/>
                <a:ea typeface="Rethink Sans Medium"/>
                <a:cs typeface="Rethink Sans Medium"/>
                <a:sym typeface="Rethink Sans Medium"/>
              </a:rPr>
              <a:t>             of employees couldn’t find a high- quality specialist or specialty care</a:t>
            </a:r>
            <a:endParaRPr>
              <a:solidFill>
                <a:srgbClr val="000000"/>
              </a:solidFill>
              <a:latin typeface="Rethink Sans Medium"/>
              <a:ea typeface="Rethink Sans Medium"/>
              <a:cs typeface="Rethink Sans Medium"/>
              <a:sym typeface="Rethink Sans Medium"/>
            </a:endParaRPr>
          </a:p>
        </p:txBody>
      </p:sp>
      <p:sp>
        <p:nvSpPr>
          <p:cNvPr id="271" name="Google Shape;271;p55"/>
          <p:cNvSpPr txBox="1"/>
          <p:nvPr/>
        </p:nvSpPr>
        <p:spPr>
          <a:xfrm>
            <a:off x="2454674" y="1567866"/>
            <a:ext cx="1372200" cy="666900"/>
          </a:xfrm>
          <a:prstGeom prst="rect">
            <a:avLst/>
          </a:prstGeom>
          <a:noFill/>
          <a:ln>
            <a:noFill/>
          </a:ln>
        </p:spPr>
        <p:txBody>
          <a:bodyPr spcFirstLastPara="1" wrap="square" lIns="79225" tIns="79225" rIns="79225" bIns="79225" anchor="t" anchorCtr="0">
            <a:spAutoFit/>
          </a:bodyPr>
          <a:lstStyle/>
          <a:p>
            <a:pPr marL="0" lvl="0" indent="0" algn="l" rtl="0">
              <a:lnSpc>
                <a:spcPct val="100000"/>
              </a:lnSpc>
              <a:spcBef>
                <a:spcPts val="0"/>
              </a:spcBef>
              <a:spcAft>
                <a:spcPts val="0"/>
              </a:spcAft>
              <a:buNone/>
            </a:pPr>
            <a:r>
              <a:rPr lang="en" sz="3292" i="1">
                <a:latin typeface="Instrument Serif"/>
                <a:ea typeface="Instrument Serif"/>
                <a:cs typeface="Instrument Serif"/>
                <a:sym typeface="Instrument Serif"/>
              </a:rPr>
              <a:t>1 in 10</a:t>
            </a:r>
            <a:endParaRPr sz="1386">
              <a:solidFill>
                <a:srgbClr val="000000"/>
              </a:solidFill>
              <a:latin typeface="Rethink Sans Medium"/>
              <a:ea typeface="Rethink Sans Medium"/>
              <a:cs typeface="Rethink Sans Medium"/>
              <a:sym typeface="Rethink Sans Medium"/>
            </a:endParaRPr>
          </a:p>
        </p:txBody>
      </p:sp>
      <p:sp>
        <p:nvSpPr>
          <p:cNvPr id="272" name="Google Shape;272;p55"/>
          <p:cNvSpPr txBox="1"/>
          <p:nvPr/>
        </p:nvSpPr>
        <p:spPr>
          <a:xfrm>
            <a:off x="2392312" y="3133107"/>
            <a:ext cx="1099800" cy="666900"/>
          </a:xfrm>
          <a:prstGeom prst="rect">
            <a:avLst/>
          </a:prstGeom>
          <a:noFill/>
          <a:ln>
            <a:noFill/>
          </a:ln>
        </p:spPr>
        <p:txBody>
          <a:bodyPr spcFirstLastPara="1" wrap="square" lIns="79225" tIns="79225" rIns="79225" bIns="79225" anchor="t" anchorCtr="0">
            <a:spAutoFit/>
          </a:bodyPr>
          <a:lstStyle/>
          <a:p>
            <a:pPr marL="0" lvl="0" indent="0" algn="l" rtl="0">
              <a:spcBef>
                <a:spcPts val="0"/>
              </a:spcBef>
              <a:spcAft>
                <a:spcPts val="0"/>
              </a:spcAft>
              <a:buNone/>
            </a:pPr>
            <a:r>
              <a:rPr lang="en" sz="3292" i="1">
                <a:latin typeface="Instrument Serif"/>
                <a:ea typeface="Instrument Serif"/>
                <a:cs typeface="Instrument Serif"/>
                <a:sym typeface="Instrument Serif"/>
              </a:rPr>
              <a:t>54%</a:t>
            </a:r>
            <a:endParaRPr sz="3292">
              <a:solidFill>
                <a:srgbClr val="000000"/>
              </a:solidFill>
              <a:latin typeface="Rethink Sans Medium"/>
              <a:ea typeface="Rethink Sans Medium"/>
              <a:cs typeface="Rethink Sans Medium"/>
              <a:sym typeface="Rethink Sans Medium"/>
            </a:endParaRPr>
          </a:p>
        </p:txBody>
      </p:sp>
      <p:pic>
        <p:nvPicPr>
          <p:cNvPr id="273" name="Google Shape;273;p55" title="Group 1321316382 (1).png"/>
          <p:cNvPicPr preferRelativeResize="0"/>
          <p:nvPr/>
        </p:nvPicPr>
        <p:blipFill rotWithShape="1">
          <a:blip r:embed="rId5">
            <a:alphaModFix/>
          </a:blip>
          <a:srcRect r="85896"/>
          <a:stretch/>
        </p:blipFill>
        <p:spPr>
          <a:xfrm>
            <a:off x="1024341" y="3836500"/>
            <a:ext cx="87550" cy="373175"/>
          </a:xfrm>
          <a:prstGeom prst="rect">
            <a:avLst/>
          </a:prstGeom>
          <a:noFill/>
          <a:ln>
            <a:noFill/>
          </a:ln>
        </p:spPr>
      </p:pic>
      <p:pic>
        <p:nvPicPr>
          <p:cNvPr id="274" name="Google Shape;274;p55" title="Vectord.png"/>
          <p:cNvPicPr preferRelativeResize="0"/>
          <p:nvPr/>
        </p:nvPicPr>
        <p:blipFill rotWithShape="1">
          <a:blip r:embed="rId6">
            <a:alphaModFix/>
          </a:blip>
          <a:srcRect r="48969"/>
          <a:stretch/>
        </p:blipFill>
        <p:spPr>
          <a:xfrm>
            <a:off x="-4769124" y="3292908"/>
            <a:ext cx="87554" cy="373160"/>
          </a:xfrm>
          <a:prstGeom prst="rect">
            <a:avLst/>
          </a:prstGeom>
          <a:noFill/>
          <a:ln>
            <a:noFill/>
          </a:ln>
        </p:spPr>
      </p:pic>
      <p:pic>
        <p:nvPicPr>
          <p:cNvPr id="275" name="Google Shape;275;p55" title="Vectord.png"/>
          <p:cNvPicPr preferRelativeResize="0"/>
          <p:nvPr/>
        </p:nvPicPr>
        <p:blipFill rotWithShape="1">
          <a:blip r:embed="rId6">
            <a:alphaModFix/>
          </a:blip>
          <a:srcRect r="48969"/>
          <a:stretch/>
        </p:blipFill>
        <p:spPr>
          <a:xfrm>
            <a:off x="-190499" y="1922383"/>
            <a:ext cx="87554" cy="373160"/>
          </a:xfrm>
          <a:prstGeom prst="rect">
            <a:avLst/>
          </a:prstGeom>
          <a:noFill/>
          <a:ln>
            <a:noFill/>
          </a:ln>
        </p:spPr>
      </p:pic>
      <p:pic>
        <p:nvPicPr>
          <p:cNvPr id="276" name="Google Shape;276;p55" title="Group 1321316382 (1).png"/>
          <p:cNvPicPr preferRelativeResize="0"/>
          <p:nvPr/>
        </p:nvPicPr>
        <p:blipFill rotWithShape="1">
          <a:blip r:embed="rId5">
            <a:alphaModFix/>
          </a:blip>
          <a:srcRect r="66739"/>
          <a:stretch/>
        </p:blipFill>
        <p:spPr>
          <a:xfrm>
            <a:off x="1022175" y="3380425"/>
            <a:ext cx="206475" cy="373175"/>
          </a:xfrm>
          <a:prstGeom prst="rect">
            <a:avLst/>
          </a:prstGeom>
          <a:noFill/>
          <a:ln>
            <a:noFill/>
          </a:ln>
        </p:spPr>
      </p:pic>
      <p:pic>
        <p:nvPicPr>
          <p:cNvPr id="277" name="Google Shape;277;p55" title="Group 1321316382 (1).png"/>
          <p:cNvPicPr preferRelativeResize="0"/>
          <p:nvPr/>
        </p:nvPicPr>
        <p:blipFill rotWithShape="1">
          <a:blip r:embed="rId5">
            <a:alphaModFix/>
          </a:blip>
          <a:srcRect r="66739"/>
          <a:stretch/>
        </p:blipFill>
        <p:spPr>
          <a:xfrm>
            <a:off x="1229312" y="3380425"/>
            <a:ext cx="206475" cy="373175"/>
          </a:xfrm>
          <a:prstGeom prst="rect">
            <a:avLst/>
          </a:prstGeom>
          <a:noFill/>
          <a:ln>
            <a:noFill/>
          </a:ln>
        </p:spPr>
      </p:pic>
      <p:pic>
        <p:nvPicPr>
          <p:cNvPr id="278" name="Google Shape;278;p55" title="Group 1321316382 (1).png"/>
          <p:cNvPicPr preferRelativeResize="0"/>
          <p:nvPr/>
        </p:nvPicPr>
        <p:blipFill rotWithShape="1">
          <a:blip r:embed="rId5">
            <a:alphaModFix/>
          </a:blip>
          <a:srcRect r="66739"/>
          <a:stretch/>
        </p:blipFill>
        <p:spPr>
          <a:xfrm>
            <a:off x="1435775" y="3380425"/>
            <a:ext cx="206475" cy="373175"/>
          </a:xfrm>
          <a:prstGeom prst="rect">
            <a:avLst/>
          </a:prstGeom>
          <a:noFill/>
          <a:ln>
            <a:noFill/>
          </a:ln>
        </p:spPr>
      </p:pic>
      <p:pic>
        <p:nvPicPr>
          <p:cNvPr id="279" name="Google Shape;279;p55" title="Group 1321316382 (1).png"/>
          <p:cNvPicPr preferRelativeResize="0"/>
          <p:nvPr/>
        </p:nvPicPr>
        <p:blipFill rotWithShape="1">
          <a:blip r:embed="rId5">
            <a:alphaModFix/>
          </a:blip>
          <a:srcRect r="66739"/>
          <a:stretch/>
        </p:blipFill>
        <p:spPr>
          <a:xfrm>
            <a:off x="1642250" y="3380425"/>
            <a:ext cx="206475" cy="373175"/>
          </a:xfrm>
          <a:prstGeom prst="rect">
            <a:avLst/>
          </a:prstGeom>
          <a:noFill/>
          <a:ln>
            <a:noFill/>
          </a:ln>
        </p:spPr>
      </p:pic>
      <p:pic>
        <p:nvPicPr>
          <p:cNvPr id="280" name="Google Shape;280;p55" title="Group 1321316382 (1).png"/>
          <p:cNvPicPr preferRelativeResize="0"/>
          <p:nvPr/>
        </p:nvPicPr>
        <p:blipFill rotWithShape="1">
          <a:blip r:embed="rId5">
            <a:alphaModFix/>
          </a:blip>
          <a:srcRect r="66739"/>
          <a:stretch/>
        </p:blipFill>
        <p:spPr>
          <a:xfrm>
            <a:off x="1836637" y="3380425"/>
            <a:ext cx="206475" cy="373175"/>
          </a:xfrm>
          <a:prstGeom prst="rect">
            <a:avLst/>
          </a:prstGeom>
          <a:noFill/>
          <a:ln>
            <a:noFill/>
          </a:ln>
        </p:spPr>
      </p:pic>
      <p:pic>
        <p:nvPicPr>
          <p:cNvPr id="281" name="Google Shape;281;p55" title="Group 1321316382 (1).png"/>
          <p:cNvPicPr preferRelativeResize="0"/>
          <p:nvPr/>
        </p:nvPicPr>
        <p:blipFill rotWithShape="1">
          <a:blip r:embed="rId5">
            <a:alphaModFix/>
          </a:blip>
          <a:srcRect l="31780" r="7"/>
          <a:stretch/>
        </p:blipFill>
        <p:spPr>
          <a:xfrm>
            <a:off x="1642929" y="3836500"/>
            <a:ext cx="423450" cy="373175"/>
          </a:xfrm>
          <a:prstGeom prst="rect">
            <a:avLst/>
          </a:prstGeom>
          <a:noFill/>
          <a:ln>
            <a:noFill/>
          </a:ln>
        </p:spPr>
      </p:pic>
      <p:pic>
        <p:nvPicPr>
          <p:cNvPr id="282" name="Google Shape;282;p55" title="Group 1321316382 (1).png"/>
          <p:cNvPicPr preferRelativeResize="0"/>
          <p:nvPr/>
        </p:nvPicPr>
        <p:blipFill rotWithShape="1">
          <a:blip r:embed="rId5">
            <a:alphaModFix/>
          </a:blip>
          <a:srcRect l="31780" r="7"/>
          <a:stretch/>
        </p:blipFill>
        <p:spPr>
          <a:xfrm>
            <a:off x="1222142" y="3836500"/>
            <a:ext cx="423450" cy="373175"/>
          </a:xfrm>
          <a:prstGeom prst="rect">
            <a:avLst/>
          </a:prstGeom>
          <a:noFill/>
          <a:ln>
            <a:noFill/>
          </a:ln>
        </p:spPr>
      </p:pic>
      <p:pic>
        <p:nvPicPr>
          <p:cNvPr id="283" name="Google Shape;283;p55" title="Group 1321316382 (1).png"/>
          <p:cNvPicPr preferRelativeResize="0"/>
          <p:nvPr/>
        </p:nvPicPr>
        <p:blipFill rotWithShape="1">
          <a:blip r:embed="rId5">
            <a:alphaModFix/>
          </a:blip>
          <a:srcRect l="31781" r="34854"/>
          <a:stretch/>
        </p:blipFill>
        <p:spPr>
          <a:xfrm>
            <a:off x="1014678" y="3836500"/>
            <a:ext cx="207125" cy="373175"/>
          </a:xfrm>
          <a:prstGeom prst="rect">
            <a:avLst/>
          </a:prstGeom>
          <a:noFill/>
          <a:ln>
            <a:noFill/>
          </a:ln>
        </p:spPr>
      </p:pic>
      <p:pic>
        <p:nvPicPr>
          <p:cNvPr id="284" name="Google Shape;284;p55"/>
          <p:cNvPicPr preferRelativeResize="0"/>
          <p:nvPr/>
        </p:nvPicPr>
        <p:blipFill>
          <a:blip r:embed="rId7">
            <a:alphaModFix/>
          </a:blip>
          <a:stretch>
            <a:fillRect/>
          </a:stretch>
        </p:blipFill>
        <p:spPr>
          <a:xfrm>
            <a:off x="1181850" y="1940450"/>
            <a:ext cx="828550" cy="666900"/>
          </a:xfrm>
          <a:prstGeom prst="rect">
            <a:avLst/>
          </a:prstGeom>
          <a:solidFill>
            <a:schemeClr val="lt1"/>
          </a:solidFill>
          <a:ln>
            <a:noFill/>
          </a:ln>
        </p:spPr>
      </p:pic>
      <p:pic>
        <p:nvPicPr>
          <p:cNvPr id="285" name="Google Shape;285;p55" title="Group 1321316356.png"/>
          <p:cNvPicPr preferRelativeResize="0"/>
          <p:nvPr/>
        </p:nvPicPr>
        <p:blipFill rotWithShape="1">
          <a:blip r:embed="rId4">
            <a:alphaModFix/>
          </a:blip>
          <a:srcRect l="15774" t="23013" r="20774" b="17103"/>
          <a:stretch/>
        </p:blipFill>
        <p:spPr>
          <a:xfrm rot="10800000" flipH="1">
            <a:off x="1166772" y="2023411"/>
            <a:ext cx="828525" cy="603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6"/>
          <p:cNvSpPr/>
          <p:nvPr/>
        </p:nvSpPr>
        <p:spPr>
          <a:xfrm>
            <a:off x="4797675" y="2986950"/>
            <a:ext cx="3810000" cy="16227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pic>
        <p:nvPicPr>
          <p:cNvPr id="291" name="Google Shape;291;p56"/>
          <p:cNvPicPr preferRelativeResize="0"/>
          <p:nvPr/>
        </p:nvPicPr>
        <p:blipFill rotWithShape="1">
          <a:blip r:embed="rId3">
            <a:alphaModFix/>
          </a:blip>
          <a:srcRect t="27875" b="37833"/>
          <a:stretch/>
        </p:blipFill>
        <p:spPr>
          <a:xfrm>
            <a:off x="5153800" y="-1664495"/>
            <a:ext cx="3846700" cy="1299450"/>
          </a:xfrm>
          <a:prstGeom prst="rect">
            <a:avLst/>
          </a:prstGeom>
          <a:noFill/>
          <a:ln>
            <a:noFill/>
          </a:ln>
        </p:spPr>
      </p:pic>
      <p:pic>
        <p:nvPicPr>
          <p:cNvPr id="292" name="Google Shape;292;p56" title="02.png"/>
          <p:cNvPicPr preferRelativeResize="0"/>
          <p:nvPr/>
        </p:nvPicPr>
        <p:blipFill>
          <a:blip r:embed="rId4">
            <a:alphaModFix/>
          </a:blip>
          <a:stretch>
            <a:fillRect/>
          </a:stretch>
        </p:blipFill>
        <p:spPr>
          <a:xfrm>
            <a:off x="313500" y="261250"/>
            <a:ext cx="884800" cy="776400"/>
          </a:xfrm>
          <a:prstGeom prst="rect">
            <a:avLst/>
          </a:prstGeom>
          <a:noFill/>
          <a:ln>
            <a:noFill/>
          </a:ln>
        </p:spPr>
      </p:pic>
      <p:sp>
        <p:nvSpPr>
          <p:cNvPr id="293" name="Google Shape;293;p56"/>
          <p:cNvSpPr txBox="1"/>
          <p:nvPr/>
        </p:nvSpPr>
        <p:spPr>
          <a:xfrm>
            <a:off x="1448450" y="163000"/>
            <a:ext cx="4959900" cy="972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dk1"/>
                </a:solidFill>
                <a:latin typeface="Rethink Sans Medium"/>
                <a:ea typeface="Rethink Sans Medium"/>
                <a:cs typeface="Rethink Sans Medium"/>
                <a:sym typeface="Rethink Sans Medium"/>
              </a:rPr>
              <a:t>Caregiving realities are</a:t>
            </a:r>
            <a:r>
              <a:rPr lang="en" sz="3200">
                <a:solidFill>
                  <a:schemeClr val="dk1"/>
                </a:solidFill>
                <a:latin typeface="Rethink Sans"/>
                <a:ea typeface="Rethink Sans"/>
                <a:cs typeface="Rethink Sans"/>
                <a:sym typeface="Rethink Sans"/>
              </a:rPr>
              <a:t> </a:t>
            </a:r>
            <a:r>
              <a:rPr lang="en" sz="3200" i="1">
                <a:solidFill>
                  <a:schemeClr val="dk1"/>
                </a:solidFill>
                <a:latin typeface="Instrument Serif"/>
                <a:ea typeface="Instrument Serif"/>
                <a:cs typeface="Instrument Serif"/>
                <a:sym typeface="Instrument Serif"/>
              </a:rPr>
              <a:t>rewriting the rules</a:t>
            </a:r>
            <a:endParaRPr sz="3200" i="1">
              <a:solidFill>
                <a:schemeClr val="dk1"/>
              </a:solidFill>
              <a:latin typeface="Instrument Serif"/>
              <a:ea typeface="Instrument Serif"/>
              <a:cs typeface="Instrument Serif"/>
              <a:sym typeface="Instrument Serif"/>
            </a:endParaRPr>
          </a:p>
        </p:txBody>
      </p:sp>
      <p:sp>
        <p:nvSpPr>
          <p:cNvPr id="294" name="Google Shape;294;p56"/>
          <p:cNvSpPr txBox="1"/>
          <p:nvPr/>
        </p:nvSpPr>
        <p:spPr>
          <a:xfrm>
            <a:off x="5100800" y="1562526"/>
            <a:ext cx="3598200" cy="12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500">
                <a:solidFill>
                  <a:schemeClr val="dk1"/>
                </a:solidFill>
                <a:latin typeface="Rethink Sans Medium"/>
                <a:ea typeface="Rethink Sans Medium"/>
                <a:cs typeface="Rethink Sans Medium"/>
                <a:sym typeface="Rethink Sans Medium"/>
              </a:rPr>
              <a:t>More parents are navigating child mental health needs, but existing benefits often aren’t designed to support the realities families face.</a:t>
            </a:r>
            <a:endParaRPr sz="1500">
              <a:solidFill>
                <a:schemeClr val="dk1"/>
              </a:solidFill>
              <a:latin typeface="Rethink Sans Medium"/>
              <a:ea typeface="Rethink Sans Medium"/>
              <a:cs typeface="Rethink Sans Medium"/>
              <a:sym typeface="Rethink Sans Medium"/>
            </a:endParaRPr>
          </a:p>
        </p:txBody>
      </p:sp>
      <p:sp>
        <p:nvSpPr>
          <p:cNvPr id="295" name="Google Shape;295;p56"/>
          <p:cNvSpPr/>
          <p:nvPr/>
        </p:nvSpPr>
        <p:spPr>
          <a:xfrm>
            <a:off x="612675" y="1515950"/>
            <a:ext cx="4185000" cy="30936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cxnSp>
        <p:nvCxnSpPr>
          <p:cNvPr id="296" name="Google Shape;296;p56"/>
          <p:cNvCxnSpPr/>
          <p:nvPr/>
        </p:nvCxnSpPr>
        <p:spPr>
          <a:xfrm rot="10800000" flipH="1">
            <a:off x="612675" y="2986947"/>
            <a:ext cx="4185000" cy="34500"/>
          </a:xfrm>
          <a:prstGeom prst="straightConnector1">
            <a:avLst/>
          </a:prstGeom>
          <a:noFill/>
          <a:ln w="8250" cap="flat" cmpd="sng">
            <a:solidFill>
              <a:srgbClr val="000000"/>
            </a:solidFill>
            <a:prstDash val="solid"/>
            <a:round/>
            <a:headEnd type="none" w="med" len="med"/>
            <a:tailEnd type="none" w="med" len="med"/>
          </a:ln>
        </p:spPr>
      </p:cxnSp>
      <p:sp>
        <p:nvSpPr>
          <p:cNvPr id="297" name="Google Shape;297;p56"/>
          <p:cNvSpPr txBox="1"/>
          <p:nvPr/>
        </p:nvSpPr>
        <p:spPr>
          <a:xfrm>
            <a:off x="2240100" y="1796050"/>
            <a:ext cx="2356800" cy="960300"/>
          </a:xfrm>
          <a:prstGeom prst="rect">
            <a:avLst/>
          </a:prstGeom>
          <a:noFill/>
          <a:ln>
            <a:noFill/>
          </a:ln>
        </p:spPr>
        <p:txBody>
          <a:bodyPr spcFirstLastPara="1" wrap="square" lIns="79225" tIns="79225" rIns="79225" bIns="79225" anchor="t" anchorCtr="0">
            <a:spAutoFit/>
          </a:bodyPr>
          <a:lstStyle/>
          <a:p>
            <a:pPr marL="0" lvl="0" indent="0" algn="l" rtl="0">
              <a:lnSpc>
                <a:spcPct val="100000"/>
              </a:lnSpc>
              <a:spcBef>
                <a:spcPts val="0"/>
              </a:spcBef>
              <a:spcAft>
                <a:spcPts val="0"/>
              </a:spcAft>
              <a:buNone/>
            </a:pPr>
            <a:r>
              <a:rPr lang="en" sz="1300">
                <a:latin typeface="Rethink Sans Medium"/>
                <a:ea typeface="Rethink Sans Medium"/>
                <a:cs typeface="Rethink Sans Medium"/>
                <a:sym typeface="Rethink Sans Medium"/>
              </a:rPr>
              <a:t>Nearly                  of working parents supported a child or dependent with mental health needs in the past year</a:t>
            </a:r>
            <a:endParaRPr sz="1300">
              <a:latin typeface="Rethink Sans Medium"/>
              <a:ea typeface="Rethink Sans Medium"/>
              <a:cs typeface="Rethink Sans Medium"/>
              <a:sym typeface="Rethink Sans Medium"/>
            </a:endParaRPr>
          </a:p>
        </p:txBody>
      </p:sp>
      <p:sp>
        <p:nvSpPr>
          <p:cNvPr id="298" name="Google Shape;298;p56"/>
          <p:cNvSpPr txBox="1"/>
          <p:nvPr/>
        </p:nvSpPr>
        <p:spPr>
          <a:xfrm>
            <a:off x="2240126" y="3700950"/>
            <a:ext cx="2356800" cy="760200"/>
          </a:xfrm>
          <a:prstGeom prst="rect">
            <a:avLst/>
          </a:prstGeom>
          <a:noFill/>
          <a:ln>
            <a:noFill/>
          </a:ln>
        </p:spPr>
        <p:txBody>
          <a:bodyPr spcFirstLastPara="1" wrap="square" lIns="79225" tIns="79225" rIns="79225" bIns="79225" anchor="t" anchorCtr="0">
            <a:spAutoFit/>
          </a:bodyPr>
          <a:lstStyle/>
          <a:p>
            <a:pPr marL="0" lvl="0" indent="0" algn="l" rtl="0">
              <a:spcBef>
                <a:spcPts val="0"/>
              </a:spcBef>
              <a:spcAft>
                <a:spcPts val="0"/>
              </a:spcAft>
              <a:buNone/>
            </a:pPr>
            <a:r>
              <a:rPr lang="en" sz="1300">
                <a:latin typeface="Rethink Sans Medium"/>
                <a:ea typeface="Rethink Sans Medium"/>
                <a:cs typeface="Rethink Sans Medium"/>
                <a:sym typeface="Rethink Sans Medium"/>
              </a:rPr>
              <a:t>experienced increased stress or burnout due to their child’s mental health needs</a:t>
            </a:r>
            <a:endParaRPr sz="1300">
              <a:latin typeface="Rethink Sans Medium"/>
              <a:ea typeface="Rethink Sans Medium"/>
              <a:cs typeface="Rethink Sans Medium"/>
              <a:sym typeface="Rethink Sans Medium"/>
            </a:endParaRPr>
          </a:p>
        </p:txBody>
      </p:sp>
      <p:sp>
        <p:nvSpPr>
          <p:cNvPr id="299" name="Google Shape;299;p56"/>
          <p:cNvSpPr txBox="1"/>
          <p:nvPr/>
        </p:nvSpPr>
        <p:spPr>
          <a:xfrm>
            <a:off x="2810676" y="1555166"/>
            <a:ext cx="1372200" cy="666900"/>
          </a:xfrm>
          <a:prstGeom prst="rect">
            <a:avLst/>
          </a:prstGeom>
          <a:noFill/>
          <a:ln>
            <a:noFill/>
          </a:ln>
        </p:spPr>
        <p:txBody>
          <a:bodyPr spcFirstLastPara="1" wrap="square" lIns="79225" tIns="79225" rIns="79225" bIns="79225" anchor="t" anchorCtr="0">
            <a:spAutoFit/>
          </a:bodyPr>
          <a:lstStyle/>
          <a:p>
            <a:pPr marL="0" lvl="0" indent="0" algn="l" rtl="0">
              <a:lnSpc>
                <a:spcPct val="100000"/>
              </a:lnSpc>
              <a:spcBef>
                <a:spcPts val="0"/>
              </a:spcBef>
              <a:spcAft>
                <a:spcPts val="0"/>
              </a:spcAft>
              <a:buNone/>
            </a:pPr>
            <a:r>
              <a:rPr lang="en" sz="3292" i="1">
                <a:latin typeface="Instrument Serif"/>
                <a:ea typeface="Instrument Serif"/>
                <a:cs typeface="Instrument Serif"/>
                <a:sym typeface="Instrument Serif"/>
              </a:rPr>
              <a:t>half</a:t>
            </a:r>
            <a:endParaRPr sz="1386">
              <a:solidFill>
                <a:srgbClr val="000000"/>
              </a:solidFill>
              <a:latin typeface="Rethink Sans Medium"/>
              <a:ea typeface="Rethink Sans Medium"/>
              <a:cs typeface="Rethink Sans Medium"/>
              <a:sym typeface="Rethink Sans Medium"/>
            </a:endParaRPr>
          </a:p>
        </p:txBody>
      </p:sp>
      <p:sp>
        <p:nvSpPr>
          <p:cNvPr id="300" name="Google Shape;300;p56"/>
          <p:cNvSpPr txBox="1"/>
          <p:nvPr/>
        </p:nvSpPr>
        <p:spPr>
          <a:xfrm>
            <a:off x="2240127" y="3115554"/>
            <a:ext cx="1099800" cy="759300"/>
          </a:xfrm>
          <a:prstGeom prst="rect">
            <a:avLst/>
          </a:prstGeom>
          <a:noFill/>
          <a:ln>
            <a:noFill/>
          </a:ln>
        </p:spPr>
        <p:txBody>
          <a:bodyPr spcFirstLastPara="1" wrap="square" lIns="79225" tIns="79225" rIns="79225" bIns="79225" anchor="t" anchorCtr="0">
            <a:spAutoFit/>
          </a:bodyPr>
          <a:lstStyle/>
          <a:p>
            <a:pPr marL="0" lvl="0" indent="0" algn="l" rtl="0">
              <a:spcBef>
                <a:spcPts val="0"/>
              </a:spcBef>
              <a:spcAft>
                <a:spcPts val="0"/>
              </a:spcAft>
              <a:buNone/>
            </a:pPr>
            <a:r>
              <a:rPr lang="en" sz="3892" i="1">
                <a:latin typeface="Instrument Serif"/>
                <a:ea typeface="Instrument Serif"/>
                <a:cs typeface="Instrument Serif"/>
                <a:sym typeface="Instrument Serif"/>
              </a:rPr>
              <a:t>60%</a:t>
            </a:r>
            <a:endParaRPr sz="3892">
              <a:solidFill>
                <a:srgbClr val="000000"/>
              </a:solidFill>
              <a:latin typeface="Rethink Sans Medium"/>
              <a:ea typeface="Rethink Sans Medium"/>
              <a:cs typeface="Rethink Sans Medium"/>
              <a:sym typeface="Rethink Sans Medium"/>
            </a:endParaRPr>
          </a:p>
        </p:txBody>
      </p:sp>
      <p:pic>
        <p:nvPicPr>
          <p:cNvPr id="301" name="Google Shape;301;p56" title="Group 1171276045.png"/>
          <p:cNvPicPr preferRelativeResize="0"/>
          <p:nvPr/>
        </p:nvPicPr>
        <p:blipFill>
          <a:blip r:embed="rId5">
            <a:alphaModFix/>
          </a:blip>
          <a:stretch>
            <a:fillRect/>
          </a:stretch>
        </p:blipFill>
        <p:spPr>
          <a:xfrm>
            <a:off x="952194" y="3248400"/>
            <a:ext cx="1099800" cy="1099800"/>
          </a:xfrm>
          <a:prstGeom prst="rect">
            <a:avLst/>
          </a:prstGeom>
          <a:noFill/>
          <a:ln>
            <a:noFill/>
          </a:ln>
        </p:spPr>
      </p:pic>
      <p:pic>
        <p:nvPicPr>
          <p:cNvPr id="302" name="Google Shape;302;p56" title="Group 1321316367.png"/>
          <p:cNvPicPr preferRelativeResize="0"/>
          <p:nvPr/>
        </p:nvPicPr>
        <p:blipFill>
          <a:blip r:embed="rId6">
            <a:alphaModFix/>
          </a:blip>
          <a:stretch>
            <a:fillRect/>
          </a:stretch>
        </p:blipFill>
        <p:spPr>
          <a:xfrm>
            <a:off x="876244" y="2006687"/>
            <a:ext cx="1251725" cy="600825"/>
          </a:xfrm>
          <a:prstGeom prst="rect">
            <a:avLst/>
          </a:prstGeom>
          <a:noFill/>
          <a:ln>
            <a:noFill/>
          </a:ln>
        </p:spPr>
      </p:pic>
      <p:sp>
        <p:nvSpPr>
          <p:cNvPr id="303" name="Google Shape;303;p56"/>
          <p:cNvSpPr txBox="1"/>
          <p:nvPr/>
        </p:nvSpPr>
        <p:spPr>
          <a:xfrm>
            <a:off x="5190501" y="3115550"/>
            <a:ext cx="3810000" cy="759300"/>
          </a:xfrm>
          <a:prstGeom prst="rect">
            <a:avLst/>
          </a:prstGeom>
          <a:noFill/>
          <a:ln>
            <a:noFill/>
          </a:ln>
        </p:spPr>
        <p:txBody>
          <a:bodyPr spcFirstLastPara="1" wrap="square" lIns="79225" tIns="79225" rIns="79225" bIns="79225" anchor="t" anchorCtr="0">
            <a:spAutoFit/>
          </a:bodyPr>
          <a:lstStyle/>
          <a:p>
            <a:pPr marL="0" lvl="0" indent="0" algn="l" rtl="0">
              <a:spcBef>
                <a:spcPts val="0"/>
              </a:spcBef>
              <a:spcAft>
                <a:spcPts val="0"/>
              </a:spcAft>
              <a:buNone/>
            </a:pPr>
            <a:r>
              <a:rPr lang="en" sz="3892" i="1">
                <a:latin typeface="Instrument Serif"/>
                <a:ea typeface="Instrument Serif"/>
                <a:cs typeface="Instrument Serif"/>
                <a:sym typeface="Instrument Serif"/>
              </a:rPr>
              <a:t>Fewer employees</a:t>
            </a:r>
            <a:endParaRPr sz="3892">
              <a:solidFill>
                <a:srgbClr val="000000"/>
              </a:solidFill>
              <a:latin typeface="Rethink Sans Medium"/>
              <a:ea typeface="Rethink Sans Medium"/>
              <a:cs typeface="Rethink Sans Medium"/>
              <a:sym typeface="Rethink Sans Medium"/>
            </a:endParaRPr>
          </a:p>
        </p:txBody>
      </p:sp>
      <p:sp>
        <p:nvSpPr>
          <p:cNvPr id="304" name="Google Shape;304;p56"/>
          <p:cNvSpPr txBox="1"/>
          <p:nvPr/>
        </p:nvSpPr>
        <p:spPr>
          <a:xfrm>
            <a:off x="5255975" y="3687900"/>
            <a:ext cx="3291600" cy="560100"/>
          </a:xfrm>
          <a:prstGeom prst="rect">
            <a:avLst/>
          </a:prstGeom>
          <a:noFill/>
          <a:ln>
            <a:noFill/>
          </a:ln>
        </p:spPr>
        <p:txBody>
          <a:bodyPr spcFirstLastPara="1" wrap="square" lIns="79225" tIns="79225" rIns="79225" bIns="79225" anchor="t" anchorCtr="0">
            <a:spAutoFit/>
          </a:bodyPr>
          <a:lstStyle/>
          <a:p>
            <a:pPr marL="0" lvl="0" indent="0" algn="l" rtl="0">
              <a:spcBef>
                <a:spcPts val="0"/>
              </a:spcBef>
              <a:spcAft>
                <a:spcPts val="0"/>
              </a:spcAft>
              <a:buNone/>
            </a:pPr>
            <a:r>
              <a:rPr lang="en" sz="1300">
                <a:latin typeface="Rethink Sans Medium"/>
                <a:ea typeface="Rethink Sans Medium"/>
                <a:cs typeface="Rethink Sans Medium"/>
                <a:sym typeface="Rethink Sans Medium"/>
              </a:rPr>
              <a:t>say they can access timely child mental health care YoY</a:t>
            </a:r>
            <a:endParaRPr sz="1300">
              <a:solidFill>
                <a:srgbClr val="000000"/>
              </a:solidFill>
              <a:latin typeface="Rethink Sans Medium"/>
              <a:ea typeface="Rethink Sans Medium"/>
              <a:cs typeface="Rethink Sans Medium"/>
              <a:sym typeface="Rethink Sa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7" title="03.png"/>
          <p:cNvPicPr preferRelativeResize="0"/>
          <p:nvPr/>
        </p:nvPicPr>
        <p:blipFill>
          <a:blip r:embed="rId3">
            <a:alphaModFix/>
          </a:blip>
          <a:stretch>
            <a:fillRect/>
          </a:stretch>
        </p:blipFill>
        <p:spPr>
          <a:xfrm>
            <a:off x="313502" y="261250"/>
            <a:ext cx="836905" cy="776400"/>
          </a:xfrm>
          <a:prstGeom prst="rect">
            <a:avLst/>
          </a:prstGeom>
          <a:noFill/>
          <a:ln>
            <a:noFill/>
          </a:ln>
        </p:spPr>
      </p:pic>
      <p:sp>
        <p:nvSpPr>
          <p:cNvPr id="310" name="Google Shape;310;p57"/>
          <p:cNvSpPr txBox="1"/>
          <p:nvPr/>
        </p:nvSpPr>
        <p:spPr>
          <a:xfrm>
            <a:off x="1440100" y="209700"/>
            <a:ext cx="4809600" cy="923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lt1"/>
                </a:solidFill>
                <a:latin typeface="Rethink Sans Medium"/>
                <a:ea typeface="Rethink Sans Medium"/>
                <a:cs typeface="Rethink Sans Medium"/>
                <a:sym typeface="Rethink Sans Medium"/>
              </a:rPr>
              <a:t>Neurodivergence demands a </a:t>
            </a:r>
            <a:r>
              <a:rPr lang="en" sz="3200" i="1">
                <a:solidFill>
                  <a:schemeClr val="lt1"/>
                </a:solidFill>
                <a:latin typeface="Instrument Serif"/>
                <a:ea typeface="Instrument Serif"/>
                <a:cs typeface="Instrument Serif"/>
                <a:sym typeface="Instrument Serif"/>
              </a:rPr>
              <a:t>new model of support</a:t>
            </a:r>
            <a:endParaRPr sz="2800">
              <a:solidFill>
                <a:schemeClr val="lt1"/>
              </a:solidFill>
              <a:latin typeface="Rethink Sans Medium"/>
              <a:ea typeface="Rethink Sans Medium"/>
              <a:cs typeface="Rethink Sans Medium"/>
              <a:sym typeface="Rethink Sans Medium"/>
            </a:endParaRPr>
          </a:p>
        </p:txBody>
      </p:sp>
      <p:sp>
        <p:nvSpPr>
          <p:cNvPr id="311" name="Google Shape;311;p57"/>
          <p:cNvSpPr txBox="1"/>
          <p:nvPr/>
        </p:nvSpPr>
        <p:spPr>
          <a:xfrm>
            <a:off x="5536600" y="2025475"/>
            <a:ext cx="3269100" cy="182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900">
                <a:solidFill>
                  <a:schemeClr val="lt1"/>
                </a:solidFill>
                <a:latin typeface="Rethink Sans Medium"/>
                <a:ea typeface="Rethink Sans Medium"/>
                <a:cs typeface="Rethink Sans Medium"/>
                <a:sym typeface="Rethink Sans Medium"/>
              </a:rPr>
              <a:t>Neurodivergent needs are becoming more visible, but many organizations are still figuring out how to provide the right support.</a:t>
            </a:r>
            <a:endParaRPr sz="1900">
              <a:solidFill>
                <a:schemeClr val="lt1"/>
              </a:solidFill>
              <a:latin typeface="Rethink Sans Medium"/>
              <a:ea typeface="Rethink Sans Medium"/>
              <a:cs typeface="Rethink Sans Medium"/>
              <a:sym typeface="Rethink Sans Medium"/>
            </a:endParaRPr>
          </a:p>
        </p:txBody>
      </p:sp>
      <p:sp>
        <p:nvSpPr>
          <p:cNvPr id="312" name="Google Shape;312;p57"/>
          <p:cNvSpPr/>
          <p:nvPr/>
        </p:nvSpPr>
        <p:spPr>
          <a:xfrm>
            <a:off x="612675" y="1515950"/>
            <a:ext cx="4570500" cy="30936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grpSp>
        <p:nvGrpSpPr>
          <p:cNvPr id="313" name="Google Shape;313;p57"/>
          <p:cNvGrpSpPr/>
          <p:nvPr/>
        </p:nvGrpSpPr>
        <p:grpSpPr>
          <a:xfrm>
            <a:off x="897535" y="1738172"/>
            <a:ext cx="1452821" cy="598120"/>
            <a:chOff x="876826" y="2360073"/>
            <a:chExt cx="1780200" cy="732900"/>
          </a:xfrm>
        </p:grpSpPr>
        <p:sp>
          <p:nvSpPr>
            <p:cNvPr id="314" name="Google Shape;314;p57"/>
            <p:cNvSpPr/>
            <p:nvPr/>
          </p:nvSpPr>
          <p:spPr>
            <a:xfrm>
              <a:off x="876826" y="2429363"/>
              <a:ext cx="1780200" cy="572400"/>
            </a:xfrm>
            <a:prstGeom prst="rect">
              <a:avLst/>
            </a:prstGeom>
            <a:solidFill>
              <a:srgbClr val="3EB9F4">
                <a:alpha val="30000"/>
              </a:srgbClr>
            </a:solidFill>
            <a:ln>
              <a:noFill/>
            </a:ln>
          </p:spPr>
          <p:txBody>
            <a:bodyPr spcFirstLastPara="1" wrap="square" lIns="74625" tIns="74625" rIns="74625" bIns="74625" anchor="ctr" anchorCtr="0">
              <a:noAutofit/>
            </a:bodyPr>
            <a:lstStyle/>
            <a:p>
              <a:pPr marL="0" lvl="0" indent="0" algn="ctr" rtl="0">
                <a:spcBef>
                  <a:spcPts val="0"/>
                </a:spcBef>
                <a:spcAft>
                  <a:spcPts val="0"/>
                </a:spcAft>
                <a:buNone/>
              </a:pPr>
              <a:endParaRPr sz="1143">
                <a:solidFill>
                  <a:srgbClr val="FFFFFF"/>
                </a:solidFill>
                <a:latin typeface="Rethink Sans Medium"/>
                <a:ea typeface="Rethink Sans Medium"/>
                <a:cs typeface="Rethink Sans Medium"/>
                <a:sym typeface="Rethink Sans Medium"/>
              </a:endParaRPr>
            </a:p>
          </p:txBody>
        </p:sp>
        <p:sp>
          <p:nvSpPr>
            <p:cNvPr id="315" name="Google Shape;315;p57"/>
            <p:cNvSpPr/>
            <p:nvPr/>
          </p:nvSpPr>
          <p:spPr>
            <a:xfrm>
              <a:off x="876832" y="2429359"/>
              <a:ext cx="10008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74625" tIns="74625" rIns="74625" bIns="74625" anchor="ctr" anchorCtr="0">
              <a:noAutofit/>
            </a:bodyPr>
            <a:lstStyle/>
            <a:p>
              <a:pPr marL="0" lvl="0" indent="0" algn="ctr" rtl="0">
                <a:spcBef>
                  <a:spcPts val="0"/>
                </a:spcBef>
                <a:spcAft>
                  <a:spcPts val="0"/>
                </a:spcAft>
                <a:buNone/>
              </a:pPr>
              <a:endParaRPr sz="1143">
                <a:solidFill>
                  <a:srgbClr val="FFFFFF"/>
                </a:solidFill>
                <a:latin typeface="Rethink Sans Medium"/>
                <a:ea typeface="Rethink Sans Medium"/>
                <a:cs typeface="Rethink Sans Medium"/>
                <a:sym typeface="Rethink Sans Medium"/>
              </a:endParaRPr>
            </a:p>
          </p:txBody>
        </p:sp>
        <p:sp>
          <p:nvSpPr>
            <p:cNvPr id="316" name="Google Shape;316;p57"/>
            <p:cNvSpPr txBox="1"/>
            <p:nvPr/>
          </p:nvSpPr>
          <p:spPr>
            <a:xfrm>
              <a:off x="1507448" y="2360073"/>
              <a:ext cx="1139700" cy="732900"/>
            </a:xfrm>
            <a:prstGeom prst="rect">
              <a:avLst/>
            </a:prstGeom>
            <a:noFill/>
            <a:ln>
              <a:noFill/>
            </a:ln>
          </p:spPr>
          <p:txBody>
            <a:bodyPr spcFirstLastPara="1" wrap="square" lIns="0" tIns="74625" rIns="0" bIns="74625" anchor="t" anchorCtr="0">
              <a:noAutofit/>
            </a:bodyPr>
            <a:lstStyle/>
            <a:p>
              <a:pPr marL="0" lvl="0" indent="0" algn="r" rtl="0">
                <a:spcBef>
                  <a:spcPts val="0"/>
                </a:spcBef>
                <a:spcAft>
                  <a:spcPts val="0"/>
                </a:spcAft>
                <a:buNone/>
              </a:pPr>
              <a:r>
                <a:rPr lang="en" sz="3509">
                  <a:solidFill>
                    <a:srgbClr val="000000"/>
                  </a:solidFill>
                  <a:latin typeface="Rethink Sans Medium"/>
                  <a:ea typeface="Rethink Sans Medium"/>
                  <a:cs typeface="Rethink Sans Medium"/>
                  <a:sym typeface="Rethink Sans Medium"/>
                </a:rPr>
                <a:t>54</a:t>
              </a:r>
              <a:r>
                <a:rPr lang="en" sz="1877" i="1">
                  <a:solidFill>
                    <a:srgbClr val="000000"/>
                  </a:solidFill>
                  <a:latin typeface="Instrument Serif"/>
                  <a:ea typeface="Instrument Serif"/>
                  <a:cs typeface="Instrument Serif"/>
                  <a:sym typeface="Instrument Serif"/>
                </a:rPr>
                <a:t>%</a:t>
              </a:r>
              <a:endParaRPr sz="1877"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204">
                <a:solidFill>
                  <a:srgbClr val="000000"/>
                </a:solidFill>
                <a:latin typeface="Rethink Sans SemiBold"/>
                <a:ea typeface="Rethink Sans SemiBold"/>
                <a:cs typeface="Rethink Sans SemiBold"/>
                <a:sym typeface="Rethink Sans SemiBold"/>
              </a:endParaRPr>
            </a:p>
          </p:txBody>
        </p:sp>
      </p:grpSp>
      <p:sp>
        <p:nvSpPr>
          <p:cNvPr id="317" name="Google Shape;317;p57"/>
          <p:cNvSpPr txBox="1"/>
          <p:nvPr/>
        </p:nvSpPr>
        <p:spPr>
          <a:xfrm>
            <a:off x="2511671" y="1760005"/>
            <a:ext cx="2300400" cy="576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1300">
                <a:latin typeface="Rethink Sans Medium"/>
                <a:ea typeface="Rethink Sans Medium"/>
                <a:cs typeface="Rethink Sans Medium"/>
                <a:sym typeface="Rethink Sans Medium"/>
              </a:rPr>
              <a:t>of employees struggled to access timely, neurodivergent-informed care</a:t>
            </a:r>
            <a:endParaRPr sz="1300">
              <a:solidFill>
                <a:srgbClr val="000000"/>
              </a:solidFill>
              <a:latin typeface="Rethink Sans Medium"/>
              <a:ea typeface="Rethink Sans Medium"/>
              <a:cs typeface="Rethink Sans Medium"/>
              <a:sym typeface="Rethink Sans Medium"/>
            </a:endParaRPr>
          </a:p>
        </p:txBody>
      </p:sp>
      <p:grpSp>
        <p:nvGrpSpPr>
          <p:cNvPr id="318" name="Google Shape;318;p57"/>
          <p:cNvGrpSpPr/>
          <p:nvPr/>
        </p:nvGrpSpPr>
        <p:grpSpPr>
          <a:xfrm>
            <a:off x="897535" y="2544633"/>
            <a:ext cx="1452821" cy="598120"/>
            <a:chOff x="876826" y="2360073"/>
            <a:chExt cx="1780200" cy="732900"/>
          </a:xfrm>
        </p:grpSpPr>
        <p:sp>
          <p:nvSpPr>
            <p:cNvPr id="319" name="Google Shape;319;p57"/>
            <p:cNvSpPr/>
            <p:nvPr/>
          </p:nvSpPr>
          <p:spPr>
            <a:xfrm>
              <a:off x="876826" y="2429363"/>
              <a:ext cx="1780200" cy="572400"/>
            </a:xfrm>
            <a:prstGeom prst="rect">
              <a:avLst/>
            </a:prstGeom>
            <a:solidFill>
              <a:srgbClr val="3EB9F4">
                <a:alpha val="30000"/>
              </a:srgbClr>
            </a:solidFill>
            <a:ln>
              <a:noFill/>
            </a:ln>
          </p:spPr>
          <p:txBody>
            <a:bodyPr spcFirstLastPara="1" wrap="square" lIns="74625" tIns="74625" rIns="74625" bIns="74625" anchor="ctr" anchorCtr="0">
              <a:noAutofit/>
            </a:bodyPr>
            <a:lstStyle/>
            <a:p>
              <a:pPr marL="0" lvl="0" indent="0" algn="ctr" rtl="0">
                <a:spcBef>
                  <a:spcPts val="0"/>
                </a:spcBef>
                <a:spcAft>
                  <a:spcPts val="0"/>
                </a:spcAft>
                <a:buNone/>
              </a:pPr>
              <a:endParaRPr sz="1143">
                <a:solidFill>
                  <a:srgbClr val="FFFFFF"/>
                </a:solidFill>
                <a:latin typeface="Rethink Sans Medium"/>
                <a:ea typeface="Rethink Sans Medium"/>
                <a:cs typeface="Rethink Sans Medium"/>
                <a:sym typeface="Rethink Sans Medium"/>
              </a:endParaRPr>
            </a:p>
          </p:txBody>
        </p:sp>
        <p:sp>
          <p:nvSpPr>
            <p:cNvPr id="320" name="Google Shape;320;p57"/>
            <p:cNvSpPr/>
            <p:nvPr/>
          </p:nvSpPr>
          <p:spPr>
            <a:xfrm>
              <a:off x="876827" y="2429369"/>
              <a:ext cx="14070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74625" tIns="74625" rIns="74625" bIns="74625" anchor="ctr" anchorCtr="0">
              <a:noAutofit/>
            </a:bodyPr>
            <a:lstStyle/>
            <a:p>
              <a:pPr marL="0" lvl="0" indent="0" algn="ctr" rtl="0">
                <a:spcBef>
                  <a:spcPts val="0"/>
                </a:spcBef>
                <a:spcAft>
                  <a:spcPts val="0"/>
                </a:spcAft>
                <a:buNone/>
              </a:pPr>
              <a:endParaRPr sz="1143">
                <a:solidFill>
                  <a:srgbClr val="FFFFFF"/>
                </a:solidFill>
                <a:latin typeface="Rethink Sans Medium"/>
                <a:ea typeface="Rethink Sans Medium"/>
                <a:cs typeface="Rethink Sans Medium"/>
                <a:sym typeface="Rethink Sans Medium"/>
              </a:endParaRPr>
            </a:p>
          </p:txBody>
        </p:sp>
        <p:sp>
          <p:nvSpPr>
            <p:cNvPr id="321" name="Google Shape;321;p57"/>
            <p:cNvSpPr txBox="1"/>
            <p:nvPr/>
          </p:nvSpPr>
          <p:spPr>
            <a:xfrm>
              <a:off x="1507448" y="2360073"/>
              <a:ext cx="1139700" cy="732900"/>
            </a:xfrm>
            <a:prstGeom prst="rect">
              <a:avLst/>
            </a:prstGeom>
            <a:noFill/>
            <a:ln>
              <a:noFill/>
            </a:ln>
          </p:spPr>
          <p:txBody>
            <a:bodyPr spcFirstLastPara="1" wrap="square" lIns="0" tIns="74625" rIns="0" bIns="74625" anchor="t" anchorCtr="0">
              <a:noAutofit/>
            </a:bodyPr>
            <a:lstStyle/>
            <a:p>
              <a:pPr marL="0" lvl="0" indent="0" algn="r" rtl="0">
                <a:spcBef>
                  <a:spcPts val="0"/>
                </a:spcBef>
                <a:spcAft>
                  <a:spcPts val="0"/>
                </a:spcAft>
                <a:buNone/>
              </a:pPr>
              <a:r>
                <a:rPr lang="en" sz="3509">
                  <a:latin typeface="Rethink Sans Medium"/>
                  <a:ea typeface="Rethink Sans Medium"/>
                  <a:cs typeface="Rethink Sans Medium"/>
                  <a:sym typeface="Rethink Sans Medium"/>
                </a:rPr>
                <a:t>83</a:t>
              </a:r>
              <a:r>
                <a:rPr lang="en" sz="1877" i="1">
                  <a:solidFill>
                    <a:srgbClr val="000000"/>
                  </a:solidFill>
                  <a:latin typeface="Instrument Serif"/>
                  <a:ea typeface="Instrument Serif"/>
                  <a:cs typeface="Instrument Serif"/>
                  <a:sym typeface="Instrument Serif"/>
                </a:rPr>
                <a:t>%</a:t>
              </a:r>
              <a:endParaRPr sz="1877"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204">
                <a:solidFill>
                  <a:srgbClr val="000000"/>
                </a:solidFill>
                <a:latin typeface="Rethink Sans SemiBold"/>
                <a:ea typeface="Rethink Sans SemiBold"/>
                <a:cs typeface="Rethink Sans SemiBold"/>
                <a:sym typeface="Rethink Sans SemiBold"/>
              </a:endParaRPr>
            </a:p>
          </p:txBody>
        </p:sp>
      </p:grpSp>
      <p:sp>
        <p:nvSpPr>
          <p:cNvPr id="322" name="Google Shape;322;p57"/>
          <p:cNvSpPr txBox="1"/>
          <p:nvPr/>
        </p:nvSpPr>
        <p:spPr>
          <a:xfrm>
            <a:off x="2511671" y="2520892"/>
            <a:ext cx="2300400" cy="6456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1300">
                <a:latin typeface="Rethink Sans Medium"/>
                <a:ea typeface="Rethink Sans Medium"/>
                <a:cs typeface="Rethink Sans Medium"/>
                <a:sym typeface="Rethink Sans Medium"/>
              </a:rPr>
              <a:t>of benefits leaders say they're unsure how to best support neurodivergence</a:t>
            </a:r>
            <a:endParaRPr sz="1300">
              <a:solidFill>
                <a:srgbClr val="000000"/>
              </a:solidFill>
              <a:latin typeface="Rethink Sans Medium"/>
              <a:ea typeface="Rethink Sans Medium"/>
              <a:cs typeface="Rethink Sans Medium"/>
              <a:sym typeface="Rethink Sans Medium"/>
            </a:endParaRPr>
          </a:p>
        </p:txBody>
      </p:sp>
      <p:grpSp>
        <p:nvGrpSpPr>
          <p:cNvPr id="323" name="Google Shape;323;p57"/>
          <p:cNvGrpSpPr/>
          <p:nvPr/>
        </p:nvGrpSpPr>
        <p:grpSpPr>
          <a:xfrm>
            <a:off x="897525" y="3442416"/>
            <a:ext cx="1452832" cy="598120"/>
            <a:chOff x="876813" y="2360073"/>
            <a:chExt cx="1780213" cy="732900"/>
          </a:xfrm>
        </p:grpSpPr>
        <p:sp>
          <p:nvSpPr>
            <p:cNvPr id="324" name="Google Shape;324;p57"/>
            <p:cNvSpPr/>
            <p:nvPr/>
          </p:nvSpPr>
          <p:spPr>
            <a:xfrm>
              <a:off x="876826" y="2429363"/>
              <a:ext cx="1780200" cy="572400"/>
            </a:xfrm>
            <a:prstGeom prst="rect">
              <a:avLst/>
            </a:prstGeom>
            <a:solidFill>
              <a:srgbClr val="3EB9F4">
                <a:alpha val="30000"/>
              </a:srgbClr>
            </a:solidFill>
            <a:ln>
              <a:noFill/>
            </a:ln>
          </p:spPr>
          <p:txBody>
            <a:bodyPr spcFirstLastPara="1" wrap="square" lIns="74625" tIns="74625" rIns="74625" bIns="74625" anchor="ctr" anchorCtr="0">
              <a:noAutofit/>
            </a:bodyPr>
            <a:lstStyle/>
            <a:p>
              <a:pPr marL="0" lvl="0" indent="0" algn="ctr" rtl="0">
                <a:spcBef>
                  <a:spcPts val="0"/>
                </a:spcBef>
                <a:spcAft>
                  <a:spcPts val="0"/>
                </a:spcAft>
                <a:buNone/>
              </a:pPr>
              <a:endParaRPr sz="1143">
                <a:solidFill>
                  <a:srgbClr val="FFFFFF"/>
                </a:solidFill>
                <a:latin typeface="Rethink Sans Medium"/>
                <a:ea typeface="Rethink Sans Medium"/>
                <a:cs typeface="Rethink Sans Medium"/>
                <a:sym typeface="Rethink Sans Medium"/>
              </a:endParaRPr>
            </a:p>
          </p:txBody>
        </p:sp>
        <p:sp>
          <p:nvSpPr>
            <p:cNvPr id="325" name="Google Shape;325;p57"/>
            <p:cNvSpPr/>
            <p:nvPr/>
          </p:nvSpPr>
          <p:spPr>
            <a:xfrm>
              <a:off x="876813" y="2429378"/>
              <a:ext cx="16134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74625" tIns="74625" rIns="74625" bIns="74625" anchor="ctr" anchorCtr="0">
              <a:noAutofit/>
            </a:bodyPr>
            <a:lstStyle/>
            <a:p>
              <a:pPr marL="0" lvl="0" indent="0" algn="ctr" rtl="0">
                <a:spcBef>
                  <a:spcPts val="0"/>
                </a:spcBef>
                <a:spcAft>
                  <a:spcPts val="0"/>
                </a:spcAft>
                <a:buNone/>
              </a:pPr>
              <a:endParaRPr sz="1143">
                <a:solidFill>
                  <a:srgbClr val="FFFFFF"/>
                </a:solidFill>
                <a:latin typeface="Rethink Sans Medium"/>
                <a:ea typeface="Rethink Sans Medium"/>
                <a:cs typeface="Rethink Sans Medium"/>
                <a:sym typeface="Rethink Sans Medium"/>
              </a:endParaRPr>
            </a:p>
          </p:txBody>
        </p:sp>
        <p:sp>
          <p:nvSpPr>
            <p:cNvPr id="326" name="Google Shape;326;p57"/>
            <p:cNvSpPr txBox="1"/>
            <p:nvPr/>
          </p:nvSpPr>
          <p:spPr>
            <a:xfrm>
              <a:off x="1507448" y="2360073"/>
              <a:ext cx="1139700" cy="732900"/>
            </a:xfrm>
            <a:prstGeom prst="rect">
              <a:avLst/>
            </a:prstGeom>
            <a:noFill/>
            <a:ln>
              <a:noFill/>
            </a:ln>
          </p:spPr>
          <p:txBody>
            <a:bodyPr spcFirstLastPara="1" wrap="square" lIns="0" tIns="74625" rIns="0" bIns="74625" anchor="t" anchorCtr="0">
              <a:noAutofit/>
            </a:bodyPr>
            <a:lstStyle/>
            <a:p>
              <a:pPr marL="0" lvl="0" indent="0" algn="r" rtl="0">
                <a:spcBef>
                  <a:spcPts val="0"/>
                </a:spcBef>
                <a:spcAft>
                  <a:spcPts val="0"/>
                </a:spcAft>
                <a:buNone/>
              </a:pPr>
              <a:r>
                <a:rPr lang="en" sz="3509">
                  <a:latin typeface="Rethink Sans Medium"/>
                  <a:ea typeface="Rethink Sans Medium"/>
                  <a:cs typeface="Rethink Sans Medium"/>
                  <a:sym typeface="Rethink Sans Medium"/>
                </a:rPr>
                <a:t>91</a:t>
              </a:r>
              <a:r>
                <a:rPr lang="en" sz="1877" i="1">
                  <a:solidFill>
                    <a:srgbClr val="000000"/>
                  </a:solidFill>
                  <a:latin typeface="Instrument Serif"/>
                  <a:ea typeface="Instrument Serif"/>
                  <a:cs typeface="Instrument Serif"/>
                  <a:sym typeface="Instrument Serif"/>
                </a:rPr>
                <a:t>%</a:t>
              </a:r>
              <a:endParaRPr sz="1877"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204">
                <a:solidFill>
                  <a:srgbClr val="000000"/>
                </a:solidFill>
                <a:latin typeface="Rethink Sans SemiBold"/>
                <a:ea typeface="Rethink Sans SemiBold"/>
                <a:cs typeface="Rethink Sans SemiBold"/>
                <a:sym typeface="Rethink Sans SemiBold"/>
              </a:endParaRPr>
            </a:p>
          </p:txBody>
        </p:sp>
      </p:grpSp>
      <p:sp>
        <p:nvSpPr>
          <p:cNvPr id="327" name="Google Shape;327;p57"/>
          <p:cNvSpPr txBox="1"/>
          <p:nvPr/>
        </p:nvSpPr>
        <p:spPr>
          <a:xfrm>
            <a:off x="2511675" y="3406300"/>
            <a:ext cx="2399400" cy="1059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1300">
                <a:latin typeface="Rethink Sans Medium"/>
                <a:ea typeface="Rethink Sans Medium"/>
                <a:cs typeface="Rethink Sans Medium"/>
                <a:sym typeface="Rethink Sans Medium"/>
              </a:rPr>
              <a:t>of benefits leaders identify neurodivergent employees and dependents as a growing focus</a:t>
            </a:r>
            <a:endParaRPr sz="1300">
              <a:solidFill>
                <a:srgbClr val="000000"/>
              </a:solidFill>
              <a:latin typeface="Rethink Sans Medium"/>
              <a:ea typeface="Rethink Sans Medium"/>
              <a:cs typeface="Rethink Sans Medium"/>
              <a:sym typeface="Rethink Sa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8" title="04.png"/>
          <p:cNvPicPr preferRelativeResize="0"/>
          <p:nvPr/>
        </p:nvPicPr>
        <p:blipFill>
          <a:blip r:embed="rId3">
            <a:alphaModFix/>
          </a:blip>
          <a:stretch>
            <a:fillRect/>
          </a:stretch>
        </p:blipFill>
        <p:spPr>
          <a:xfrm>
            <a:off x="313500" y="257498"/>
            <a:ext cx="869688" cy="776400"/>
          </a:xfrm>
          <a:prstGeom prst="rect">
            <a:avLst/>
          </a:prstGeom>
          <a:noFill/>
          <a:ln>
            <a:noFill/>
          </a:ln>
        </p:spPr>
      </p:pic>
      <p:sp>
        <p:nvSpPr>
          <p:cNvPr id="333" name="Google Shape;333;p58"/>
          <p:cNvSpPr txBox="1"/>
          <p:nvPr/>
        </p:nvSpPr>
        <p:spPr>
          <a:xfrm>
            <a:off x="1440100" y="187775"/>
            <a:ext cx="5110500" cy="972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lt1"/>
                </a:solidFill>
                <a:latin typeface="Rethink Sans Medium"/>
                <a:ea typeface="Rethink Sans Medium"/>
                <a:cs typeface="Rethink Sans Medium"/>
                <a:sym typeface="Rethink Sans Medium"/>
              </a:rPr>
              <a:t>AI is creating new </a:t>
            </a:r>
            <a:r>
              <a:rPr lang="en" sz="3200" i="1">
                <a:solidFill>
                  <a:schemeClr val="lt1"/>
                </a:solidFill>
                <a:latin typeface="Instrument Serif"/>
                <a:ea typeface="Instrument Serif"/>
                <a:cs typeface="Instrument Serif"/>
                <a:sym typeface="Instrument Serif"/>
              </a:rPr>
              <a:t>pressures</a:t>
            </a:r>
            <a:r>
              <a:rPr lang="en" sz="2800">
                <a:solidFill>
                  <a:schemeClr val="lt1"/>
                </a:solidFill>
                <a:latin typeface="Rethink Sans Medium"/>
                <a:ea typeface="Rethink Sans Medium"/>
                <a:cs typeface="Rethink Sans Medium"/>
                <a:sym typeface="Rethink Sans Medium"/>
              </a:rPr>
              <a:t> and new </a:t>
            </a:r>
            <a:r>
              <a:rPr lang="en" sz="3200" i="1">
                <a:solidFill>
                  <a:schemeClr val="lt1"/>
                </a:solidFill>
                <a:latin typeface="Instrument Serif"/>
                <a:ea typeface="Instrument Serif"/>
                <a:cs typeface="Instrument Serif"/>
                <a:sym typeface="Instrument Serif"/>
              </a:rPr>
              <a:t>possibilities</a:t>
            </a:r>
            <a:endParaRPr sz="3200" i="1">
              <a:solidFill>
                <a:schemeClr val="lt1"/>
              </a:solidFill>
              <a:latin typeface="Instrument Serif"/>
              <a:ea typeface="Instrument Serif"/>
              <a:cs typeface="Instrument Serif"/>
              <a:sym typeface="Instrument Serif"/>
            </a:endParaRPr>
          </a:p>
        </p:txBody>
      </p:sp>
      <p:sp>
        <p:nvSpPr>
          <p:cNvPr id="334" name="Google Shape;334;p58"/>
          <p:cNvSpPr txBox="1"/>
          <p:nvPr/>
        </p:nvSpPr>
        <p:spPr>
          <a:xfrm>
            <a:off x="5607725" y="2151500"/>
            <a:ext cx="3146700" cy="182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900">
                <a:solidFill>
                  <a:schemeClr val="lt1"/>
                </a:solidFill>
                <a:latin typeface="Rethink Sans Medium"/>
                <a:ea typeface="Rethink Sans Medium"/>
                <a:cs typeface="Rethink Sans Medium"/>
                <a:sym typeface="Rethink Sans Medium"/>
              </a:rPr>
              <a:t>AI is both a productivity tool and a new source of pressure. Implementation helps determine the impact on employees.</a:t>
            </a:r>
            <a:endParaRPr sz="1900">
              <a:solidFill>
                <a:schemeClr val="lt1"/>
              </a:solidFill>
              <a:latin typeface="Rethink Sans Medium"/>
              <a:ea typeface="Rethink Sans Medium"/>
              <a:cs typeface="Rethink Sans Medium"/>
              <a:sym typeface="Rethink Sans Medium"/>
            </a:endParaRPr>
          </a:p>
        </p:txBody>
      </p:sp>
      <p:sp>
        <p:nvSpPr>
          <p:cNvPr id="335" name="Google Shape;335;p58"/>
          <p:cNvSpPr/>
          <p:nvPr/>
        </p:nvSpPr>
        <p:spPr>
          <a:xfrm>
            <a:off x="612675" y="1515950"/>
            <a:ext cx="1947900" cy="30936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sp>
        <p:nvSpPr>
          <p:cNvPr id="336" name="Google Shape;336;p58"/>
          <p:cNvSpPr txBox="1"/>
          <p:nvPr/>
        </p:nvSpPr>
        <p:spPr>
          <a:xfrm>
            <a:off x="885700" y="1624125"/>
            <a:ext cx="1398000" cy="638400"/>
          </a:xfrm>
          <a:prstGeom prst="rect">
            <a:avLst/>
          </a:prstGeom>
          <a:noFill/>
          <a:ln>
            <a:noFill/>
          </a:ln>
        </p:spPr>
        <p:txBody>
          <a:bodyPr spcFirstLastPara="1" wrap="square" lIns="0" tIns="80500" rIns="0" bIns="80500" anchor="t" anchorCtr="0">
            <a:noAutofit/>
          </a:bodyPr>
          <a:lstStyle/>
          <a:p>
            <a:pPr marL="0" lvl="0" indent="0" algn="l" rtl="0">
              <a:spcBef>
                <a:spcPts val="0"/>
              </a:spcBef>
              <a:spcAft>
                <a:spcPts val="0"/>
              </a:spcAft>
              <a:buNone/>
            </a:pPr>
            <a:r>
              <a:rPr lang="en" sz="1585">
                <a:solidFill>
                  <a:srgbClr val="000000"/>
                </a:solidFill>
                <a:latin typeface="Rethink Sans Medium"/>
                <a:ea typeface="Rethink Sans Medium"/>
                <a:cs typeface="Rethink Sans Medium"/>
                <a:sym typeface="Rethink Sans Medium"/>
              </a:rPr>
              <a:t>How AI adds pressure</a:t>
            </a:r>
            <a:endParaRPr sz="1585">
              <a:solidFill>
                <a:srgbClr val="000000"/>
              </a:solidFill>
              <a:latin typeface="Rethink Sans Medium"/>
              <a:ea typeface="Rethink Sans Medium"/>
              <a:cs typeface="Rethink Sans Medium"/>
              <a:sym typeface="Rethink Sans Medium"/>
            </a:endParaRPr>
          </a:p>
          <a:p>
            <a:pPr marL="0" lvl="0" indent="0" algn="l" rtl="0">
              <a:spcBef>
                <a:spcPts val="0"/>
              </a:spcBef>
              <a:spcAft>
                <a:spcPts val="0"/>
              </a:spcAft>
              <a:buNone/>
            </a:pPr>
            <a:endParaRPr sz="1585">
              <a:solidFill>
                <a:srgbClr val="000000"/>
              </a:solidFill>
              <a:latin typeface="Rethink Sans Medium"/>
              <a:ea typeface="Rethink Sans Medium"/>
              <a:cs typeface="Rethink Sans Medium"/>
              <a:sym typeface="Rethink Sans Medium"/>
            </a:endParaRPr>
          </a:p>
        </p:txBody>
      </p:sp>
      <p:grpSp>
        <p:nvGrpSpPr>
          <p:cNvPr id="337" name="Google Shape;337;p58"/>
          <p:cNvGrpSpPr/>
          <p:nvPr/>
        </p:nvGrpSpPr>
        <p:grpSpPr>
          <a:xfrm>
            <a:off x="885702" y="2337939"/>
            <a:ext cx="1397991" cy="575546"/>
            <a:chOff x="876826" y="2360073"/>
            <a:chExt cx="1780200" cy="732900"/>
          </a:xfrm>
        </p:grpSpPr>
        <p:sp>
          <p:nvSpPr>
            <p:cNvPr id="338" name="Google Shape;338;p58"/>
            <p:cNvSpPr/>
            <p:nvPr/>
          </p:nvSpPr>
          <p:spPr>
            <a:xfrm>
              <a:off x="876826" y="2429363"/>
              <a:ext cx="1780200" cy="572400"/>
            </a:xfrm>
            <a:prstGeom prst="rect">
              <a:avLst/>
            </a:prstGeom>
            <a:solidFill>
              <a:srgbClr val="3EB9F4">
                <a:alpha val="30000"/>
              </a:srgbClr>
            </a:solidFill>
            <a:ln>
              <a:noFill/>
            </a:ln>
          </p:spPr>
          <p:txBody>
            <a:bodyPr spcFirstLastPara="1" wrap="square" lIns="71800" tIns="71800" rIns="71800" bIns="71800" anchor="ctr" anchorCtr="0">
              <a:noAutofit/>
            </a:bodyPr>
            <a:lstStyle/>
            <a:p>
              <a:pPr marL="0" lvl="0" indent="0" algn="ctr" rtl="0">
                <a:spcBef>
                  <a:spcPts val="0"/>
                </a:spcBef>
                <a:spcAft>
                  <a:spcPts val="0"/>
                </a:spcAft>
                <a:buNone/>
              </a:pPr>
              <a:endParaRPr sz="1100">
                <a:solidFill>
                  <a:srgbClr val="FFFFFF"/>
                </a:solidFill>
                <a:latin typeface="Rethink Sans Medium"/>
                <a:ea typeface="Rethink Sans Medium"/>
                <a:cs typeface="Rethink Sans Medium"/>
                <a:sym typeface="Rethink Sans Medium"/>
              </a:endParaRPr>
            </a:p>
          </p:txBody>
        </p:sp>
        <p:sp>
          <p:nvSpPr>
            <p:cNvPr id="339" name="Google Shape;339;p58"/>
            <p:cNvSpPr/>
            <p:nvPr/>
          </p:nvSpPr>
          <p:spPr>
            <a:xfrm>
              <a:off x="876838" y="2429357"/>
              <a:ext cx="8496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71800" tIns="71800" rIns="71800" bIns="71800" anchor="ctr" anchorCtr="0">
              <a:noAutofit/>
            </a:bodyPr>
            <a:lstStyle/>
            <a:p>
              <a:pPr marL="0" lvl="0" indent="0" algn="ctr" rtl="0">
                <a:spcBef>
                  <a:spcPts val="0"/>
                </a:spcBef>
                <a:spcAft>
                  <a:spcPts val="0"/>
                </a:spcAft>
                <a:buNone/>
              </a:pPr>
              <a:endParaRPr sz="1100">
                <a:solidFill>
                  <a:srgbClr val="FFFFFF"/>
                </a:solidFill>
                <a:latin typeface="Rethink Sans Medium"/>
                <a:ea typeface="Rethink Sans Medium"/>
                <a:cs typeface="Rethink Sans Medium"/>
                <a:sym typeface="Rethink Sans Medium"/>
              </a:endParaRPr>
            </a:p>
          </p:txBody>
        </p:sp>
        <p:sp>
          <p:nvSpPr>
            <p:cNvPr id="340" name="Google Shape;340;p58"/>
            <p:cNvSpPr txBox="1"/>
            <p:nvPr/>
          </p:nvSpPr>
          <p:spPr>
            <a:xfrm>
              <a:off x="1507448" y="2360073"/>
              <a:ext cx="1139700" cy="732900"/>
            </a:xfrm>
            <a:prstGeom prst="rect">
              <a:avLst/>
            </a:prstGeom>
            <a:noFill/>
            <a:ln>
              <a:noFill/>
            </a:ln>
          </p:spPr>
          <p:txBody>
            <a:bodyPr spcFirstLastPara="1" wrap="square" lIns="0" tIns="71800" rIns="0" bIns="71800" anchor="t" anchorCtr="0">
              <a:noAutofit/>
            </a:bodyPr>
            <a:lstStyle/>
            <a:p>
              <a:pPr marL="0" lvl="0" indent="0" algn="r" rtl="0">
                <a:spcBef>
                  <a:spcPts val="0"/>
                </a:spcBef>
                <a:spcAft>
                  <a:spcPts val="0"/>
                </a:spcAft>
                <a:buNone/>
              </a:pPr>
              <a:r>
                <a:rPr lang="en" sz="3377">
                  <a:solidFill>
                    <a:srgbClr val="000000"/>
                  </a:solidFill>
                  <a:latin typeface="Rethink Sans Medium"/>
                  <a:ea typeface="Rethink Sans Medium"/>
                  <a:cs typeface="Rethink Sans Medium"/>
                  <a:sym typeface="Rethink Sans Medium"/>
                </a:rPr>
                <a:t>46</a:t>
              </a:r>
              <a:r>
                <a:rPr lang="en" sz="1806" i="1">
                  <a:solidFill>
                    <a:srgbClr val="000000"/>
                  </a:solidFill>
                  <a:latin typeface="Instrument Serif"/>
                  <a:ea typeface="Instrument Serif"/>
                  <a:cs typeface="Instrument Serif"/>
                  <a:sym typeface="Instrument Serif"/>
                </a:rPr>
                <a:t>%</a:t>
              </a:r>
              <a:endParaRPr sz="1806"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120">
                <a:solidFill>
                  <a:srgbClr val="000000"/>
                </a:solidFill>
                <a:latin typeface="Rethink Sans SemiBold"/>
                <a:ea typeface="Rethink Sans SemiBold"/>
                <a:cs typeface="Rethink Sans SemiBold"/>
                <a:sym typeface="Rethink Sans SemiBold"/>
              </a:endParaRPr>
            </a:p>
          </p:txBody>
        </p:sp>
      </p:grpSp>
      <p:sp>
        <p:nvSpPr>
          <p:cNvPr id="341" name="Google Shape;341;p58"/>
          <p:cNvSpPr txBox="1"/>
          <p:nvPr/>
        </p:nvSpPr>
        <p:spPr>
          <a:xfrm>
            <a:off x="885700" y="2837296"/>
            <a:ext cx="1476900" cy="575700"/>
          </a:xfrm>
          <a:prstGeom prst="rect">
            <a:avLst/>
          </a:prstGeom>
          <a:noFill/>
          <a:ln>
            <a:noFill/>
          </a:ln>
        </p:spPr>
        <p:txBody>
          <a:bodyPr spcFirstLastPara="1" wrap="square" lIns="0" tIns="80500" rIns="0" bIns="80500" anchor="t" anchorCtr="0">
            <a:noAutofit/>
          </a:bodyPr>
          <a:lstStyle/>
          <a:p>
            <a:pPr marL="0" lvl="0" indent="0" algn="l" rtl="0">
              <a:spcBef>
                <a:spcPts val="0"/>
              </a:spcBef>
              <a:spcAft>
                <a:spcPts val="0"/>
              </a:spcAft>
              <a:buNone/>
            </a:pPr>
            <a:r>
              <a:rPr lang="en" sz="1233">
                <a:solidFill>
                  <a:srgbClr val="000000"/>
                </a:solidFill>
                <a:latin typeface="Rethink Sans Medium"/>
                <a:ea typeface="Rethink Sans Medium"/>
                <a:cs typeface="Rethink Sans Medium"/>
                <a:sym typeface="Rethink Sans Medium"/>
              </a:rPr>
              <a:t>feel pressure to always be “on”</a:t>
            </a:r>
            <a:endParaRPr sz="1233">
              <a:solidFill>
                <a:srgbClr val="000000"/>
              </a:solidFill>
              <a:latin typeface="Rethink Sans Medium"/>
              <a:ea typeface="Rethink Sans Medium"/>
              <a:cs typeface="Rethink Sans Medium"/>
              <a:sym typeface="Rethink Sans Medium"/>
            </a:endParaRPr>
          </a:p>
        </p:txBody>
      </p:sp>
      <p:grpSp>
        <p:nvGrpSpPr>
          <p:cNvPr id="342" name="Google Shape;342;p58"/>
          <p:cNvGrpSpPr/>
          <p:nvPr/>
        </p:nvGrpSpPr>
        <p:grpSpPr>
          <a:xfrm>
            <a:off x="885702" y="3414968"/>
            <a:ext cx="1397991" cy="575546"/>
            <a:chOff x="876826" y="2360073"/>
            <a:chExt cx="1780200" cy="732900"/>
          </a:xfrm>
        </p:grpSpPr>
        <p:sp>
          <p:nvSpPr>
            <p:cNvPr id="343" name="Google Shape;343;p58"/>
            <p:cNvSpPr/>
            <p:nvPr/>
          </p:nvSpPr>
          <p:spPr>
            <a:xfrm>
              <a:off x="876826" y="2429363"/>
              <a:ext cx="1780200" cy="572400"/>
            </a:xfrm>
            <a:prstGeom prst="rect">
              <a:avLst/>
            </a:prstGeom>
            <a:solidFill>
              <a:srgbClr val="3EB9F4">
                <a:alpha val="30000"/>
              </a:srgbClr>
            </a:solidFill>
            <a:ln>
              <a:noFill/>
            </a:ln>
          </p:spPr>
          <p:txBody>
            <a:bodyPr spcFirstLastPara="1" wrap="square" lIns="71800" tIns="71800" rIns="71800" bIns="71800" anchor="ctr" anchorCtr="0">
              <a:noAutofit/>
            </a:bodyPr>
            <a:lstStyle/>
            <a:p>
              <a:pPr marL="0" lvl="0" indent="0" algn="ctr" rtl="0">
                <a:spcBef>
                  <a:spcPts val="0"/>
                </a:spcBef>
                <a:spcAft>
                  <a:spcPts val="0"/>
                </a:spcAft>
                <a:buNone/>
              </a:pPr>
              <a:endParaRPr sz="1100">
                <a:solidFill>
                  <a:srgbClr val="FFFFFF"/>
                </a:solidFill>
                <a:latin typeface="Rethink Sans Medium"/>
                <a:ea typeface="Rethink Sans Medium"/>
                <a:cs typeface="Rethink Sans Medium"/>
                <a:sym typeface="Rethink Sans Medium"/>
              </a:endParaRPr>
            </a:p>
          </p:txBody>
        </p:sp>
        <p:sp>
          <p:nvSpPr>
            <p:cNvPr id="344" name="Google Shape;344;p58"/>
            <p:cNvSpPr/>
            <p:nvPr/>
          </p:nvSpPr>
          <p:spPr>
            <a:xfrm>
              <a:off x="876827" y="2429355"/>
              <a:ext cx="7503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71800" tIns="71800" rIns="71800" bIns="71800" anchor="ctr" anchorCtr="0">
              <a:noAutofit/>
            </a:bodyPr>
            <a:lstStyle/>
            <a:p>
              <a:pPr marL="0" lvl="0" indent="0" algn="ctr" rtl="0">
                <a:spcBef>
                  <a:spcPts val="0"/>
                </a:spcBef>
                <a:spcAft>
                  <a:spcPts val="0"/>
                </a:spcAft>
                <a:buNone/>
              </a:pPr>
              <a:endParaRPr sz="1100">
                <a:solidFill>
                  <a:srgbClr val="FFFFFF"/>
                </a:solidFill>
                <a:latin typeface="Rethink Sans Medium"/>
                <a:ea typeface="Rethink Sans Medium"/>
                <a:cs typeface="Rethink Sans Medium"/>
                <a:sym typeface="Rethink Sans Medium"/>
              </a:endParaRPr>
            </a:p>
          </p:txBody>
        </p:sp>
        <p:sp>
          <p:nvSpPr>
            <p:cNvPr id="345" name="Google Shape;345;p58"/>
            <p:cNvSpPr txBox="1"/>
            <p:nvPr/>
          </p:nvSpPr>
          <p:spPr>
            <a:xfrm>
              <a:off x="1507448" y="2360073"/>
              <a:ext cx="1139700" cy="732900"/>
            </a:xfrm>
            <a:prstGeom prst="rect">
              <a:avLst/>
            </a:prstGeom>
            <a:noFill/>
            <a:ln>
              <a:noFill/>
            </a:ln>
          </p:spPr>
          <p:txBody>
            <a:bodyPr spcFirstLastPara="1" wrap="square" lIns="0" tIns="71800" rIns="0" bIns="71800" anchor="t" anchorCtr="0">
              <a:noAutofit/>
            </a:bodyPr>
            <a:lstStyle/>
            <a:p>
              <a:pPr marL="0" lvl="0" indent="0" algn="r" rtl="0">
                <a:spcBef>
                  <a:spcPts val="0"/>
                </a:spcBef>
                <a:spcAft>
                  <a:spcPts val="0"/>
                </a:spcAft>
                <a:buNone/>
              </a:pPr>
              <a:r>
                <a:rPr lang="en" sz="3377">
                  <a:solidFill>
                    <a:srgbClr val="000000"/>
                  </a:solidFill>
                  <a:latin typeface="Rethink Sans Medium"/>
                  <a:ea typeface="Rethink Sans Medium"/>
                  <a:cs typeface="Rethink Sans Medium"/>
                  <a:sym typeface="Rethink Sans Medium"/>
                </a:rPr>
                <a:t>44</a:t>
              </a:r>
              <a:r>
                <a:rPr lang="en" sz="1806" i="1">
                  <a:solidFill>
                    <a:srgbClr val="000000"/>
                  </a:solidFill>
                  <a:latin typeface="Instrument Serif"/>
                  <a:ea typeface="Instrument Serif"/>
                  <a:cs typeface="Instrument Serif"/>
                  <a:sym typeface="Instrument Serif"/>
                </a:rPr>
                <a:t>%</a:t>
              </a:r>
              <a:endParaRPr sz="1806"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120">
                <a:solidFill>
                  <a:srgbClr val="000000"/>
                </a:solidFill>
                <a:latin typeface="Rethink Sans SemiBold"/>
                <a:ea typeface="Rethink Sans SemiBold"/>
                <a:cs typeface="Rethink Sans SemiBold"/>
                <a:sym typeface="Rethink Sans SemiBold"/>
              </a:endParaRPr>
            </a:p>
          </p:txBody>
        </p:sp>
      </p:grpSp>
      <p:sp>
        <p:nvSpPr>
          <p:cNvPr id="346" name="Google Shape;346;p58"/>
          <p:cNvSpPr txBox="1"/>
          <p:nvPr/>
        </p:nvSpPr>
        <p:spPr>
          <a:xfrm>
            <a:off x="885700" y="3914325"/>
            <a:ext cx="1476900" cy="575700"/>
          </a:xfrm>
          <a:prstGeom prst="rect">
            <a:avLst/>
          </a:prstGeom>
          <a:noFill/>
          <a:ln>
            <a:noFill/>
          </a:ln>
        </p:spPr>
        <p:txBody>
          <a:bodyPr spcFirstLastPara="1" wrap="square" lIns="0" tIns="80500" rIns="0" bIns="80500" anchor="t" anchorCtr="0">
            <a:noAutofit/>
          </a:bodyPr>
          <a:lstStyle/>
          <a:p>
            <a:pPr marL="0" lvl="0" indent="0" algn="l" rtl="0">
              <a:spcBef>
                <a:spcPts val="0"/>
              </a:spcBef>
              <a:spcAft>
                <a:spcPts val="0"/>
              </a:spcAft>
              <a:buNone/>
            </a:pPr>
            <a:r>
              <a:rPr lang="en" sz="1233">
                <a:solidFill>
                  <a:srgbClr val="000000"/>
                </a:solidFill>
                <a:latin typeface="Rethink Sans Medium"/>
                <a:ea typeface="Rethink Sans Medium"/>
                <a:cs typeface="Rethink Sans Medium"/>
                <a:sym typeface="Rethink Sans Medium"/>
              </a:rPr>
              <a:t>feel anxiety about job security</a:t>
            </a:r>
            <a:endParaRPr sz="1233">
              <a:solidFill>
                <a:srgbClr val="000000"/>
              </a:solidFill>
              <a:latin typeface="Rethink Sans Medium"/>
              <a:ea typeface="Rethink Sans Medium"/>
              <a:cs typeface="Rethink Sans Medium"/>
              <a:sym typeface="Rethink Sans Medium"/>
            </a:endParaRPr>
          </a:p>
        </p:txBody>
      </p:sp>
      <p:sp>
        <p:nvSpPr>
          <p:cNvPr id="347" name="Google Shape;347;p58"/>
          <p:cNvSpPr/>
          <p:nvPr/>
        </p:nvSpPr>
        <p:spPr>
          <a:xfrm>
            <a:off x="2560575" y="1515950"/>
            <a:ext cx="2716500" cy="30936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sp>
        <p:nvSpPr>
          <p:cNvPr id="348" name="Google Shape;348;p58"/>
          <p:cNvSpPr txBox="1"/>
          <p:nvPr/>
        </p:nvSpPr>
        <p:spPr>
          <a:xfrm>
            <a:off x="2833588" y="1624125"/>
            <a:ext cx="1398000" cy="359100"/>
          </a:xfrm>
          <a:prstGeom prst="rect">
            <a:avLst/>
          </a:prstGeom>
          <a:noFill/>
          <a:ln>
            <a:noFill/>
          </a:ln>
        </p:spPr>
        <p:txBody>
          <a:bodyPr spcFirstLastPara="1" wrap="square" lIns="0" tIns="80500" rIns="0" bIns="80500" anchor="t" anchorCtr="0">
            <a:noAutofit/>
          </a:bodyPr>
          <a:lstStyle/>
          <a:p>
            <a:pPr marL="0" lvl="0" indent="0" algn="l" rtl="0">
              <a:spcBef>
                <a:spcPts val="0"/>
              </a:spcBef>
              <a:spcAft>
                <a:spcPts val="0"/>
              </a:spcAft>
              <a:buNone/>
            </a:pPr>
            <a:r>
              <a:rPr lang="en" sz="1585">
                <a:solidFill>
                  <a:srgbClr val="000000"/>
                </a:solidFill>
                <a:latin typeface="Rethink Sans Medium"/>
                <a:ea typeface="Rethink Sans Medium"/>
                <a:cs typeface="Rethink Sans Medium"/>
                <a:sym typeface="Rethink Sans Medium"/>
              </a:rPr>
              <a:t>How AI </a:t>
            </a:r>
            <a:r>
              <a:rPr lang="en" sz="1585">
                <a:latin typeface="Rethink Sans Medium"/>
                <a:ea typeface="Rethink Sans Medium"/>
                <a:cs typeface="Rethink Sans Medium"/>
                <a:sym typeface="Rethink Sans Medium"/>
              </a:rPr>
              <a:t>helps</a:t>
            </a:r>
            <a:endParaRPr sz="1585">
              <a:solidFill>
                <a:srgbClr val="000000"/>
              </a:solidFill>
              <a:latin typeface="Rethink Sans Medium"/>
              <a:ea typeface="Rethink Sans Medium"/>
              <a:cs typeface="Rethink Sans Medium"/>
              <a:sym typeface="Rethink Sans Medium"/>
            </a:endParaRPr>
          </a:p>
        </p:txBody>
      </p:sp>
      <p:sp>
        <p:nvSpPr>
          <p:cNvPr id="349" name="Google Shape;349;p58"/>
          <p:cNvSpPr txBox="1"/>
          <p:nvPr/>
        </p:nvSpPr>
        <p:spPr>
          <a:xfrm>
            <a:off x="3756297" y="1960937"/>
            <a:ext cx="1060500" cy="923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4800" i="1">
                <a:solidFill>
                  <a:srgbClr val="000000"/>
                </a:solidFill>
                <a:latin typeface="Instrument Serif"/>
                <a:ea typeface="Instrument Serif"/>
                <a:cs typeface="Instrument Serif"/>
                <a:sym typeface="Instrument Serif"/>
              </a:rPr>
              <a:t>48%</a:t>
            </a:r>
            <a:r>
              <a:rPr lang="en" sz="4800">
                <a:solidFill>
                  <a:srgbClr val="000000"/>
                </a:solidFill>
                <a:latin typeface="Rethink Sans"/>
                <a:ea typeface="Rethink Sans"/>
                <a:cs typeface="Rethink Sans"/>
                <a:sym typeface="Rethink Sans"/>
              </a:rPr>
              <a:t> </a:t>
            </a:r>
            <a:endParaRPr>
              <a:solidFill>
                <a:srgbClr val="000000"/>
              </a:solidFill>
              <a:latin typeface="Rethink Sans Medium"/>
              <a:ea typeface="Rethink Sans Medium"/>
              <a:cs typeface="Rethink Sans Medium"/>
              <a:sym typeface="Rethink Sans Medium"/>
            </a:endParaRPr>
          </a:p>
        </p:txBody>
      </p:sp>
      <p:sp>
        <p:nvSpPr>
          <p:cNvPr id="350" name="Google Shape;350;p58"/>
          <p:cNvSpPr txBox="1"/>
          <p:nvPr/>
        </p:nvSpPr>
        <p:spPr>
          <a:xfrm>
            <a:off x="3756309" y="3201125"/>
            <a:ext cx="1209900" cy="923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4800" i="1">
                <a:solidFill>
                  <a:srgbClr val="000000"/>
                </a:solidFill>
                <a:latin typeface="Instrument Serif"/>
                <a:ea typeface="Instrument Serif"/>
                <a:cs typeface="Instrument Serif"/>
                <a:sym typeface="Instrument Serif"/>
              </a:rPr>
              <a:t>43%</a:t>
            </a:r>
            <a:endParaRPr>
              <a:solidFill>
                <a:srgbClr val="000000"/>
              </a:solidFill>
              <a:latin typeface="Rethink Sans Medium"/>
              <a:ea typeface="Rethink Sans Medium"/>
              <a:cs typeface="Rethink Sans Medium"/>
              <a:sym typeface="Rethink Sans Medium"/>
            </a:endParaRPr>
          </a:p>
        </p:txBody>
      </p:sp>
      <p:grpSp>
        <p:nvGrpSpPr>
          <p:cNvPr id="351" name="Google Shape;351;p58"/>
          <p:cNvGrpSpPr/>
          <p:nvPr/>
        </p:nvGrpSpPr>
        <p:grpSpPr>
          <a:xfrm>
            <a:off x="2834250" y="2135941"/>
            <a:ext cx="849667" cy="849506"/>
            <a:chOff x="513750" y="3041325"/>
            <a:chExt cx="1608000" cy="1608000"/>
          </a:xfrm>
        </p:grpSpPr>
        <p:sp>
          <p:nvSpPr>
            <p:cNvPr id="352" name="Google Shape;352;p58"/>
            <p:cNvSpPr/>
            <p:nvPr/>
          </p:nvSpPr>
          <p:spPr>
            <a:xfrm>
              <a:off x="513750" y="3041325"/>
              <a:ext cx="1608000" cy="1608000"/>
            </a:xfrm>
            <a:prstGeom prst="ellipse">
              <a:avLst/>
            </a:prstGeom>
            <a:solidFill>
              <a:srgbClr val="3EB9F4">
                <a:alpha val="30000"/>
              </a:srgbClr>
            </a:solidFill>
            <a:ln>
              <a:noFill/>
            </a:ln>
          </p:spPr>
          <p:txBody>
            <a:bodyPr spcFirstLastPara="1" wrap="square" lIns="48300" tIns="48300" rIns="48300" bIns="48300" anchor="ctr" anchorCtr="0">
              <a:noAutofit/>
            </a:bodyPr>
            <a:lstStyle/>
            <a:p>
              <a:pPr marL="0" lvl="0" indent="0" algn="ctr" rtl="0">
                <a:spcBef>
                  <a:spcPts val="0"/>
                </a:spcBef>
                <a:spcAft>
                  <a:spcPts val="0"/>
                </a:spcAft>
                <a:buNone/>
              </a:pPr>
              <a:endParaRPr sz="740"/>
            </a:p>
          </p:txBody>
        </p:sp>
        <p:sp>
          <p:nvSpPr>
            <p:cNvPr id="353" name="Google Shape;353;p58"/>
            <p:cNvSpPr/>
            <p:nvPr/>
          </p:nvSpPr>
          <p:spPr>
            <a:xfrm>
              <a:off x="513750" y="3041325"/>
              <a:ext cx="1608000" cy="1608000"/>
            </a:xfrm>
            <a:prstGeom prst="pie">
              <a:avLst>
                <a:gd name="adj1" fmla="val 5368800"/>
                <a:gd name="adj2" fmla="val 15493865"/>
              </a:avLst>
            </a:prstGeom>
            <a:gradFill>
              <a:gsLst>
                <a:gs pos="0">
                  <a:srgbClr val="014EC3"/>
                </a:gs>
                <a:gs pos="48000">
                  <a:srgbClr val="32ABF5"/>
                </a:gs>
                <a:gs pos="100000">
                  <a:srgbClr val="81F7FF"/>
                </a:gs>
              </a:gsLst>
              <a:lin ang="0" scaled="0"/>
            </a:gradFill>
            <a:ln>
              <a:noFill/>
            </a:ln>
          </p:spPr>
          <p:txBody>
            <a:bodyPr spcFirstLastPara="1" wrap="square" lIns="48300" tIns="48300" rIns="48300" bIns="48300" anchor="ctr" anchorCtr="0">
              <a:noAutofit/>
            </a:bodyPr>
            <a:lstStyle/>
            <a:p>
              <a:pPr marL="0" lvl="0" indent="0" algn="ctr" rtl="0">
                <a:spcBef>
                  <a:spcPts val="0"/>
                </a:spcBef>
                <a:spcAft>
                  <a:spcPts val="0"/>
                </a:spcAft>
                <a:buNone/>
              </a:pPr>
              <a:endParaRPr sz="740"/>
            </a:p>
          </p:txBody>
        </p:sp>
      </p:grpSp>
      <p:pic>
        <p:nvPicPr>
          <p:cNvPr id="354" name="Google Shape;354;p58" title="Group 1171276048 (1).png"/>
          <p:cNvPicPr preferRelativeResize="0"/>
          <p:nvPr/>
        </p:nvPicPr>
        <p:blipFill>
          <a:blip r:embed="rId4">
            <a:alphaModFix/>
          </a:blip>
          <a:stretch>
            <a:fillRect/>
          </a:stretch>
        </p:blipFill>
        <p:spPr>
          <a:xfrm>
            <a:off x="2833592" y="3394070"/>
            <a:ext cx="849675" cy="503511"/>
          </a:xfrm>
          <a:prstGeom prst="rect">
            <a:avLst/>
          </a:prstGeom>
          <a:noFill/>
          <a:ln>
            <a:noFill/>
          </a:ln>
        </p:spPr>
      </p:pic>
      <p:sp>
        <p:nvSpPr>
          <p:cNvPr id="355" name="Google Shape;355;p58"/>
          <p:cNvSpPr txBox="1"/>
          <p:nvPr/>
        </p:nvSpPr>
        <p:spPr>
          <a:xfrm>
            <a:off x="3756325" y="2628462"/>
            <a:ext cx="1099500" cy="55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a:solidFill>
                  <a:srgbClr val="000000"/>
                </a:solidFill>
                <a:latin typeface="Rethink Sans Medium"/>
                <a:ea typeface="Rethink Sans Medium"/>
                <a:cs typeface="Rethink Sans Medium"/>
                <a:sym typeface="Rethink Sans Medium"/>
              </a:rPr>
              <a:t>feel more productive</a:t>
            </a:r>
            <a:endParaRPr sz="1200">
              <a:solidFill>
                <a:srgbClr val="000000"/>
              </a:solidFill>
              <a:latin typeface="Rethink Sans Medium"/>
              <a:ea typeface="Rethink Sans Medium"/>
              <a:cs typeface="Rethink Sans Medium"/>
              <a:sym typeface="Rethink Sans Medium"/>
            </a:endParaRPr>
          </a:p>
        </p:txBody>
      </p:sp>
      <p:sp>
        <p:nvSpPr>
          <p:cNvPr id="356" name="Google Shape;356;p58"/>
          <p:cNvSpPr txBox="1"/>
          <p:nvPr/>
        </p:nvSpPr>
        <p:spPr>
          <a:xfrm>
            <a:off x="3756288" y="3874460"/>
            <a:ext cx="1520700" cy="55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a:solidFill>
                  <a:srgbClr val="000000"/>
                </a:solidFill>
                <a:latin typeface="Rethink Sans Medium"/>
                <a:ea typeface="Rethink Sans Medium"/>
                <a:cs typeface="Rethink Sans Medium"/>
                <a:sym typeface="Rethink Sans Medium"/>
              </a:rPr>
              <a:t>say it improves work-life balance</a:t>
            </a:r>
            <a:endParaRPr sz="1200">
              <a:solidFill>
                <a:srgbClr val="000000"/>
              </a:solidFill>
              <a:latin typeface="Rethink Sans Medium"/>
              <a:ea typeface="Rethink Sans Medium"/>
              <a:cs typeface="Rethink Sans Medium"/>
              <a:sym typeface="Rethink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9"/>
          <p:cNvSpPr txBox="1"/>
          <p:nvPr/>
        </p:nvSpPr>
        <p:spPr>
          <a:xfrm>
            <a:off x="5671700" y="2174675"/>
            <a:ext cx="2936100" cy="148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900">
                <a:solidFill>
                  <a:schemeClr val="dk1"/>
                </a:solidFill>
                <a:latin typeface="Rethink Sans Medium"/>
                <a:ea typeface="Rethink Sans Medium"/>
                <a:cs typeface="Rethink Sans Medium"/>
                <a:sym typeface="Rethink Sans Medium"/>
              </a:rPr>
              <a:t>Managers are central to workforce well-being, but many feel under-supported.</a:t>
            </a:r>
            <a:endParaRPr sz="1900" b="1">
              <a:solidFill>
                <a:srgbClr val="004EC3"/>
              </a:solidFill>
              <a:latin typeface="Rethink Sans"/>
              <a:ea typeface="Rethink Sans"/>
              <a:cs typeface="Rethink Sans"/>
              <a:sym typeface="Rethink Sans"/>
            </a:endParaRPr>
          </a:p>
        </p:txBody>
      </p:sp>
      <p:pic>
        <p:nvPicPr>
          <p:cNvPr id="362" name="Google Shape;362;p59" title="05.png"/>
          <p:cNvPicPr preferRelativeResize="0"/>
          <p:nvPr/>
        </p:nvPicPr>
        <p:blipFill>
          <a:blip r:embed="rId3">
            <a:alphaModFix/>
          </a:blip>
          <a:stretch>
            <a:fillRect/>
          </a:stretch>
        </p:blipFill>
        <p:spPr>
          <a:xfrm>
            <a:off x="311173" y="257175"/>
            <a:ext cx="907775" cy="777050"/>
          </a:xfrm>
          <a:prstGeom prst="rect">
            <a:avLst/>
          </a:prstGeom>
          <a:noFill/>
          <a:ln>
            <a:noFill/>
          </a:ln>
        </p:spPr>
      </p:pic>
      <p:sp>
        <p:nvSpPr>
          <p:cNvPr id="363" name="Google Shape;363;p59"/>
          <p:cNvSpPr txBox="1"/>
          <p:nvPr/>
        </p:nvSpPr>
        <p:spPr>
          <a:xfrm>
            <a:off x="1448450" y="210625"/>
            <a:ext cx="4959900" cy="923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dk1"/>
                </a:solidFill>
                <a:latin typeface="Rethink Sans Medium"/>
                <a:ea typeface="Rethink Sans Medium"/>
                <a:cs typeface="Rethink Sans Medium"/>
                <a:sym typeface="Rethink Sans Medium"/>
              </a:rPr>
              <a:t>Managers support others, but </a:t>
            </a:r>
            <a:r>
              <a:rPr lang="en" sz="3200" i="1">
                <a:solidFill>
                  <a:schemeClr val="dk1"/>
                </a:solidFill>
                <a:latin typeface="Instrument Serif"/>
                <a:ea typeface="Instrument Serif"/>
                <a:cs typeface="Instrument Serif"/>
                <a:sym typeface="Instrument Serif"/>
              </a:rPr>
              <a:t>lack support themselves</a:t>
            </a:r>
            <a:endParaRPr sz="3200" i="1">
              <a:solidFill>
                <a:schemeClr val="dk1"/>
              </a:solidFill>
              <a:latin typeface="Instrument Serif"/>
              <a:ea typeface="Instrument Serif"/>
              <a:cs typeface="Instrument Serif"/>
              <a:sym typeface="Instrument Serif"/>
            </a:endParaRPr>
          </a:p>
        </p:txBody>
      </p:sp>
      <p:sp>
        <p:nvSpPr>
          <p:cNvPr id="364" name="Google Shape;364;p59"/>
          <p:cNvSpPr/>
          <p:nvPr/>
        </p:nvSpPr>
        <p:spPr>
          <a:xfrm>
            <a:off x="612675" y="2174675"/>
            <a:ext cx="4664400" cy="2434800"/>
          </a:xfrm>
          <a:prstGeom prst="roundRect">
            <a:avLst>
              <a:gd name="adj" fmla="val 0"/>
            </a:avLst>
          </a:prstGeom>
          <a:solidFill>
            <a:schemeClr val="lt1"/>
          </a:solidFill>
          <a:ln w="7500" cap="flat" cmpd="sng">
            <a:solidFill>
              <a:srgbClr val="000000"/>
            </a:solidFill>
            <a:prstDash val="solid"/>
            <a:round/>
            <a:headEnd type="none" w="sm" len="sm"/>
            <a:tailEnd type="none" w="sm" len="sm"/>
          </a:ln>
        </p:spPr>
        <p:txBody>
          <a:bodyPr spcFirstLastPara="1" wrap="square" lIns="79225" tIns="79225" rIns="79225" bIns="79225" anchor="ctr" anchorCtr="0">
            <a:noAutofit/>
          </a:bodyPr>
          <a:lstStyle/>
          <a:p>
            <a:pPr marL="0" lvl="0" indent="0" algn="ctr" rtl="0">
              <a:spcBef>
                <a:spcPts val="0"/>
              </a:spcBef>
              <a:spcAft>
                <a:spcPts val="0"/>
              </a:spcAft>
              <a:buNone/>
            </a:pPr>
            <a:endParaRPr sz="1213">
              <a:latin typeface="Rethink Sans Medium"/>
              <a:ea typeface="Rethink Sans Medium"/>
              <a:cs typeface="Rethink Sans Medium"/>
              <a:sym typeface="Rethink Sans Medium"/>
            </a:endParaRPr>
          </a:p>
        </p:txBody>
      </p:sp>
      <p:grpSp>
        <p:nvGrpSpPr>
          <p:cNvPr id="365" name="Google Shape;365;p59"/>
          <p:cNvGrpSpPr/>
          <p:nvPr/>
        </p:nvGrpSpPr>
        <p:grpSpPr>
          <a:xfrm>
            <a:off x="855542" y="3053331"/>
            <a:ext cx="1587760" cy="653674"/>
            <a:chOff x="876826" y="2360073"/>
            <a:chExt cx="1780200" cy="732900"/>
          </a:xfrm>
        </p:grpSpPr>
        <p:sp>
          <p:nvSpPr>
            <p:cNvPr id="366" name="Google Shape;366;p59"/>
            <p:cNvSpPr/>
            <p:nvPr/>
          </p:nvSpPr>
          <p:spPr>
            <a:xfrm>
              <a:off x="876826" y="2429363"/>
              <a:ext cx="1780200" cy="572400"/>
            </a:xfrm>
            <a:prstGeom prst="rect">
              <a:avLst/>
            </a:prstGeom>
            <a:solidFill>
              <a:srgbClr val="3EB9F4">
                <a:alpha val="30000"/>
              </a:srgbClr>
            </a:solidFill>
            <a:ln>
              <a:noFill/>
            </a:ln>
          </p:spPr>
          <p:txBody>
            <a:bodyPr spcFirstLastPara="1" wrap="square" lIns="81550" tIns="81550" rIns="81550" bIns="81550" anchor="ctr" anchorCtr="0">
              <a:noAutofit/>
            </a:bodyPr>
            <a:lstStyle/>
            <a:p>
              <a:pPr marL="0" lvl="0" indent="0" algn="ctr" rtl="0">
                <a:spcBef>
                  <a:spcPts val="0"/>
                </a:spcBef>
                <a:spcAft>
                  <a:spcPts val="0"/>
                </a:spcAft>
                <a:buNone/>
              </a:pPr>
              <a:endParaRPr sz="1249">
                <a:solidFill>
                  <a:srgbClr val="FFFFFF"/>
                </a:solidFill>
                <a:latin typeface="Rethink Sans Medium"/>
                <a:ea typeface="Rethink Sans Medium"/>
                <a:cs typeface="Rethink Sans Medium"/>
                <a:sym typeface="Rethink Sans Medium"/>
              </a:endParaRPr>
            </a:p>
          </p:txBody>
        </p:sp>
        <p:sp>
          <p:nvSpPr>
            <p:cNvPr id="367" name="Google Shape;367;p59"/>
            <p:cNvSpPr/>
            <p:nvPr/>
          </p:nvSpPr>
          <p:spPr>
            <a:xfrm>
              <a:off x="876832" y="2429359"/>
              <a:ext cx="10008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81550" tIns="81550" rIns="81550" bIns="81550" anchor="ctr" anchorCtr="0">
              <a:noAutofit/>
            </a:bodyPr>
            <a:lstStyle/>
            <a:p>
              <a:pPr marL="0" lvl="0" indent="0" algn="ctr" rtl="0">
                <a:spcBef>
                  <a:spcPts val="0"/>
                </a:spcBef>
                <a:spcAft>
                  <a:spcPts val="0"/>
                </a:spcAft>
                <a:buNone/>
              </a:pPr>
              <a:endParaRPr sz="1249">
                <a:solidFill>
                  <a:srgbClr val="FFFFFF"/>
                </a:solidFill>
                <a:latin typeface="Rethink Sans Medium"/>
                <a:ea typeface="Rethink Sans Medium"/>
                <a:cs typeface="Rethink Sans Medium"/>
                <a:sym typeface="Rethink Sans Medium"/>
              </a:endParaRPr>
            </a:p>
          </p:txBody>
        </p:sp>
        <p:sp>
          <p:nvSpPr>
            <p:cNvPr id="368" name="Google Shape;368;p59"/>
            <p:cNvSpPr txBox="1"/>
            <p:nvPr/>
          </p:nvSpPr>
          <p:spPr>
            <a:xfrm>
              <a:off x="1507448" y="2360073"/>
              <a:ext cx="1139700" cy="732900"/>
            </a:xfrm>
            <a:prstGeom prst="rect">
              <a:avLst/>
            </a:prstGeom>
            <a:noFill/>
            <a:ln>
              <a:noFill/>
            </a:ln>
          </p:spPr>
          <p:txBody>
            <a:bodyPr spcFirstLastPara="1" wrap="square" lIns="0" tIns="81550" rIns="0" bIns="81550" anchor="t" anchorCtr="0">
              <a:noAutofit/>
            </a:bodyPr>
            <a:lstStyle/>
            <a:p>
              <a:pPr marL="0" lvl="0" indent="0" algn="r" rtl="0">
                <a:spcBef>
                  <a:spcPts val="0"/>
                </a:spcBef>
                <a:spcAft>
                  <a:spcPts val="0"/>
                </a:spcAft>
                <a:buNone/>
              </a:pPr>
              <a:r>
                <a:rPr lang="en" sz="3835">
                  <a:solidFill>
                    <a:srgbClr val="000000"/>
                  </a:solidFill>
                  <a:latin typeface="Rethink Sans Medium"/>
                  <a:ea typeface="Rethink Sans Medium"/>
                  <a:cs typeface="Rethink Sans Medium"/>
                  <a:sym typeface="Rethink Sans Medium"/>
                </a:rPr>
                <a:t>54</a:t>
              </a:r>
              <a:r>
                <a:rPr lang="en" sz="2052" i="1">
                  <a:solidFill>
                    <a:srgbClr val="000000"/>
                  </a:solidFill>
                  <a:latin typeface="Instrument Serif"/>
                  <a:ea typeface="Instrument Serif"/>
                  <a:cs typeface="Instrument Serif"/>
                  <a:sym typeface="Instrument Serif"/>
                </a:rPr>
                <a:t>%</a:t>
              </a:r>
              <a:endParaRPr sz="2052"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408">
                <a:solidFill>
                  <a:srgbClr val="000000"/>
                </a:solidFill>
                <a:latin typeface="Rethink Sans SemiBold"/>
                <a:ea typeface="Rethink Sans SemiBold"/>
                <a:cs typeface="Rethink Sans SemiBold"/>
                <a:sym typeface="Rethink Sans SemiBold"/>
              </a:endParaRPr>
            </a:p>
          </p:txBody>
        </p:sp>
      </p:grpSp>
      <p:sp>
        <p:nvSpPr>
          <p:cNvPr id="369" name="Google Shape;369;p59"/>
          <p:cNvSpPr txBox="1"/>
          <p:nvPr/>
        </p:nvSpPr>
        <p:spPr>
          <a:xfrm>
            <a:off x="2588909" y="3053334"/>
            <a:ext cx="2477100" cy="459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1200">
                <a:latin typeface="Rethink Sans Medium"/>
                <a:ea typeface="Rethink Sans Medium"/>
                <a:cs typeface="Rethink Sans Medium"/>
                <a:sym typeface="Rethink Sans Medium"/>
              </a:rPr>
              <a:t>of managers </a:t>
            </a:r>
            <a:r>
              <a:rPr lang="en" sz="1200">
                <a:solidFill>
                  <a:srgbClr val="000000"/>
                </a:solidFill>
                <a:latin typeface="Rethink Sans Medium"/>
                <a:ea typeface="Rethink Sans Medium"/>
                <a:cs typeface="Rethink Sans Medium"/>
                <a:sym typeface="Rethink Sans Medium"/>
              </a:rPr>
              <a:t>say being a manager has negatively affected their mental health</a:t>
            </a:r>
            <a:endParaRPr sz="1200">
              <a:solidFill>
                <a:srgbClr val="000000"/>
              </a:solidFill>
              <a:latin typeface="Rethink Sans Medium"/>
              <a:ea typeface="Rethink Sans Medium"/>
              <a:cs typeface="Rethink Sans Medium"/>
              <a:sym typeface="Rethink Sans Medium"/>
            </a:endParaRPr>
          </a:p>
        </p:txBody>
      </p:sp>
      <p:grpSp>
        <p:nvGrpSpPr>
          <p:cNvPr id="370" name="Google Shape;370;p59"/>
          <p:cNvGrpSpPr/>
          <p:nvPr/>
        </p:nvGrpSpPr>
        <p:grpSpPr>
          <a:xfrm>
            <a:off x="855542" y="3787840"/>
            <a:ext cx="1587760" cy="653674"/>
            <a:chOff x="876826" y="2360073"/>
            <a:chExt cx="1780200" cy="732900"/>
          </a:xfrm>
        </p:grpSpPr>
        <p:sp>
          <p:nvSpPr>
            <p:cNvPr id="371" name="Google Shape;371;p59"/>
            <p:cNvSpPr/>
            <p:nvPr/>
          </p:nvSpPr>
          <p:spPr>
            <a:xfrm>
              <a:off x="876826" y="2429363"/>
              <a:ext cx="1780200" cy="572400"/>
            </a:xfrm>
            <a:prstGeom prst="rect">
              <a:avLst/>
            </a:prstGeom>
            <a:solidFill>
              <a:srgbClr val="3EB9F4">
                <a:alpha val="30000"/>
              </a:srgbClr>
            </a:solidFill>
            <a:ln>
              <a:noFill/>
            </a:ln>
          </p:spPr>
          <p:txBody>
            <a:bodyPr spcFirstLastPara="1" wrap="square" lIns="81550" tIns="81550" rIns="81550" bIns="81550" anchor="ctr" anchorCtr="0">
              <a:noAutofit/>
            </a:bodyPr>
            <a:lstStyle/>
            <a:p>
              <a:pPr marL="0" lvl="0" indent="0" algn="ctr" rtl="0">
                <a:spcBef>
                  <a:spcPts val="0"/>
                </a:spcBef>
                <a:spcAft>
                  <a:spcPts val="0"/>
                </a:spcAft>
                <a:buNone/>
              </a:pPr>
              <a:endParaRPr sz="1249">
                <a:solidFill>
                  <a:srgbClr val="FFFFFF"/>
                </a:solidFill>
                <a:latin typeface="Rethink Sans Medium"/>
                <a:ea typeface="Rethink Sans Medium"/>
                <a:cs typeface="Rethink Sans Medium"/>
                <a:sym typeface="Rethink Sans Medium"/>
              </a:endParaRPr>
            </a:p>
          </p:txBody>
        </p:sp>
        <p:sp>
          <p:nvSpPr>
            <p:cNvPr id="372" name="Google Shape;372;p59"/>
            <p:cNvSpPr/>
            <p:nvPr/>
          </p:nvSpPr>
          <p:spPr>
            <a:xfrm>
              <a:off x="876830" y="2429359"/>
              <a:ext cx="8940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81550" tIns="81550" rIns="81550" bIns="81550" anchor="ctr" anchorCtr="0">
              <a:noAutofit/>
            </a:bodyPr>
            <a:lstStyle/>
            <a:p>
              <a:pPr marL="0" lvl="0" indent="0" algn="ctr" rtl="0">
                <a:spcBef>
                  <a:spcPts val="0"/>
                </a:spcBef>
                <a:spcAft>
                  <a:spcPts val="0"/>
                </a:spcAft>
                <a:buNone/>
              </a:pPr>
              <a:endParaRPr sz="1249">
                <a:solidFill>
                  <a:srgbClr val="FFFFFF"/>
                </a:solidFill>
                <a:latin typeface="Rethink Sans Medium"/>
                <a:ea typeface="Rethink Sans Medium"/>
                <a:cs typeface="Rethink Sans Medium"/>
                <a:sym typeface="Rethink Sans Medium"/>
              </a:endParaRPr>
            </a:p>
          </p:txBody>
        </p:sp>
        <p:sp>
          <p:nvSpPr>
            <p:cNvPr id="373" name="Google Shape;373;p59"/>
            <p:cNvSpPr txBox="1"/>
            <p:nvPr/>
          </p:nvSpPr>
          <p:spPr>
            <a:xfrm>
              <a:off x="1507448" y="2360073"/>
              <a:ext cx="1139700" cy="732900"/>
            </a:xfrm>
            <a:prstGeom prst="rect">
              <a:avLst/>
            </a:prstGeom>
            <a:noFill/>
            <a:ln>
              <a:noFill/>
            </a:ln>
          </p:spPr>
          <p:txBody>
            <a:bodyPr spcFirstLastPara="1" wrap="square" lIns="0" tIns="81550" rIns="0" bIns="81550" anchor="t" anchorCtr="0">
              <a:noAutofit/>
            </a:bodyPr>
            <a:lstStyle/>
            <a:p>
              <a:pPr marL="0" lvl="0" indent="0" algn="r" rtl="0">
                <a:spcBef>
                  <a:spcPts val="0"/>
                </a:spcBef>
                <a:spcAft>
                  <a:spcPts val="0"/>
                </a:spcAft>
                <a:buNone/>
              </a:pPr>
              <a:r>
                <a:rPr lang="en" sz="3835">
                  <a:solidFill>
                    <a:srgbClr val="000000"/>
                  </a:solidFill>
                  <a:latin typeface="Rethink Sans Medium"/>
                  <a:ea typeface="Rethink Sans Medium"/>
                  <a:cs typeface="Rethink Sans Medium"/>
                  <a:sym typeface="Rethink Sans Medium"/>
                </a:rPr>
                <a:t>48</a:t>
              </a:r>
              <a:r>
                <a:rPr lang="en" sz="2052" i="1">
                  <a:solidFill>
                    <a:srgbClr val="000000"/>
                  </a:solidFill>
                  <a:latin typeface="Instrument Serif"/>
                  <a:ea typeface="Instrument Serif"/>
                  <a:cs typeface="Instrument Serif"/>
                  <a:sym typeface="Instrument Serif"/>
                </a:rPr>
                <a:t>%</a:t>
              </a:r>
              <a:endParaRPr sz="2052"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408">
                <a:solidFill>
                  <a:srgbClr val="000000"/>
                </a:solidFill>
                <a:latin typeface="Rethink Sans SemiBold"/>
                <a:ea typeface="Rethink Sans SemiBold"/>
                <a:cs typeface="Rethink Sans SemiBold"/>
                <a:sym typeface="Rethink Sans SemiBold"/>
              </a:endParaRPr>
            </a:p>
          </p:txBody>
        </p:sp>
      </p:grpSp>
      <p:sp>
        <p:nvSpPr>
          <p:cNvPr id="374" name="Google Shape;374;p59"/>
          <p:cNvSpPr txBox="1"/>
          <p:nvPr/>
        </p:nvSpPr>
        <p:spPr>
          <a:xfrm>
            <a:off x="2588909" y="3856952"/>
            <a:ext cx="2477100" cy="459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1200">
                <a:solidFill>
                  <a:srgbClr val="000000"/>
                </a:solidFill>
                <a:latin typeface="Rethink Sans Medium"/>
                <a:ea typeface="Rethink Sans Medium"/>
                <a:cs typeface="Rethink Sans Medium"/>
                <a:sym typeface="Rethink Sans Medium"/>
              </a:rPr>
              <a:t>have considered leaving their role due to mental health pressure</a:t>
            </a:r>
            <a:endParaRPr sz="1200">
              <a:solidFill>
                <a:srgbClr val="000000"/>
              </a:solidFill>
              <a:latin typeface="Rethink Sans Medium"/>
              <a:ea typeface="Rethink Sans Medium"/>
              <a:cs typeface="Rethink Sans Medium"/>
              <a:sym typeface="Rethink Sans Medium"/>
            </a:endParaRPr>
          </a:p>
        </p:txBody>
      </p:sp>
      <p:grpSp>
        <p:nvGrpSpPr>
          <p:cNvPr id="375" name="Google Shape;375;p59"/>
          <p:cNvGrpSpPr/>
          <p:nvPr/>
        </p:nvGrpSpPr>
        <p:grpSpPr>
          <a:xfrm>
            <a:off x="855554" y="2320563"/>
            <a:ext cx="1587760" cy="653674"/>
            <a:chOff x="876826" y="2360073"/>
            <a:chExt cx="1780200" cy="732900"/>
          </a:xfrm>
        </p:grpSpPr>
        <p:sp>
          <p:nvSpPr>
            <p:cNvPr id="376" name="Google Shape;376;p59"/>
            <p:cNvSpPr/>
            <p:nvPr/>
          </p:nvSpPr>
          <p:spPr>
            <a:xfrm>
              <a:off x="876826" y="2429363"/>
              <a:ext cx="1780200" cy="572400"/>
            </a:xfrm>
            <a:prstGeom prst="rect">
              <a:avLst/>
            </a:prstGeom>
            <a:solidFill>
              <a:srgbClr val="3EB9F4">
                <a:alpha val="30000"/>
              </a:srgbClr>
            </a:solidFill>
            <a:ln>
              <a:noFill/>
            </a:ln>
          </p:spPr>
          <p:txBody>
            <a:bodyPr spcFirstLastPara="1" wrap="square" lIns="81550" tIns="81550" rIns="81550" bIns="81550" anchor="ctr" anchorCtr="0">
              <a:noAutofit/>
            </a:bodyPr>
            <a:lstStyle/>
            <a:p>
              <a:pPr marL="0" lvl="0" indent="0" algn="ctr" rtl="0">
                <a:spcBef>
                  <a:spcPts val="0"/>
                </a:spcBef>
                <a:spcAft>
                  <a:spcPts val="0"/>
                </a:spcAft>
                <a:buNone/>
              </a:pPr>
              <a:endParaRPr sz="1249">
                <a:solidFill>
                  <a:srgbClr val="FFFFFF"/>
                </a:solidFill>
                <a:latin typeface="Rethink Sans Medium"/>
                <a:ea typeface="Rethink Sans Medium"/>
                <a:cs typeface="Rethink Sans Medium"/>
                <a:sym typeface="Rethink Sans Medium"/>
              </a:endParaRPr>
            </a:p>
          </p:txBody>
        </p:sp>
        <p:sp>
          <p:nvSpPr>
            <p:cNvPr id="377" name="Google Shape;377;p59"/>
            <p:cNvSpPr/>
            <p:nvPr/>
          </p:nvSpPr>
          <p:spPr>
            <a:xfrm>
              <a:off x="876827" y="2429355"/>
              <a:ext cx="1609200" cy="572400"/>
            </a:xfrm>
            <a:prstGeom prst="rect">
              <a:avLst/>
            </a:prstGeom>
            <a:gradFill>
              <a:gsLst>
                <a:gs pos="0">
                  <a:srgbClr val="014EC3"/>
                </a:gs>
                <a:gs pos="48000">
                  <a:srgbClr val="32ABF5"/>
                </a:gs>
                <a:gs pos="100000">
                  <a:srgbClr val="81F7FF"/>
                </a:gs>
              </a:gsLst>
              <a:lin ang="0" scaled="0"/>
            </a:gradFill>
            <a:ln>
              <a:noFill/>
            </a:ln>
          </p:spPr>
          <p:txBody>
            <a:bodyPr spcFirstLastPara="1" wrap="square" lIns="81550" tIns="81550" rIns="81550" bIns="81550" anchor="ctr" anchorCtr="0">
              <a:noAutofit/>
            </a:bodyPr>
            <a:lstStyle/>
            <a:p>
              <a:pPr marL="0" lvl="0" indent="0" algn="ctr" rtl="0">
                <a:spcBef>
                  <a:spcPts val="0"/>
                </a:spcBef>
                <a:spcAft>
                  <a:spcPts val="0"/>
                </a:spcAft>
                <a:buNone/>
              </a:pPr>
              <a:endParaRPr sz="1249">
                <a:solidFill>
                  <a:srgbClr val="FFFFFF"/>
                </a:solidFill>
                <a:latin typeface="Rethink Sans Medium"/>
                <a:ea typeface="Rethink Sans Medium"/>
                <a:cs typeface="Rethink Sans Medium"/>
                <a:sym typeface="Rethink Sans Medium"/>
              </a:endParaRPr>
            </a:p>
          </p:txBody>
        </p:sp>
        <p:sp>
          <p:nvSpPr>
            <p:cNvPr id="378" name="Google Shape;378;p59"/>
            <p:cNvSpPr txBox="1"/>
            <p:nvPr/>
          </p:nvSpPr>
          <p:spPr>
            <a:xfrm>
              <a:off x="1507448" y="2360073"/>
              <a:ext cx="1139700" cy="732900"/>
            </a:xfrm>
            <a:prstGeom prst="rect">
              <a:avLst/>
            </a:prstGeom>
            <a:noFill/>
            <a:ln>
              <a:noFill/>
            </a:ln>
          </p:spPr>
          <p:txBody>
            <a:bodyPr spcFirstLastPara="1" wrap="square" lIns="0" tIns="81550" rIns="0" bIns="81550" anchor="t" anchorCtr="0">
              <a:noAutofit/>
            </a:bodyPr>
            <a:lstStyle/>
            <a:p>
              <a:pPr marL="0" lvl="0" indent="0" algn="r" rtl="0">
                <a:spcBef>
                  <a:spcPts val="0"/>
                </a:spcBef>
                <a:spcAft>
                  <a:spcPts val="0"/>
                </a:spcAft>
                <a:buNone/>
              </a:pPr>
              <a:r>
                <a:rPr lang="en" sz="3835">
                  <a:solidFill>
                    <a:srgbClr val="000000"/>
                  </a:solidFill>
                  <a:latin typeface="Rethink Sans Medium"/>
                  <a:ea typeface="Rethink Sans Medium"/>
                  <a:cs typeface="Rethink Sans Medium"/>
                  <a:sym typeface="Rethink Sans Medium"/>
                </a:rPr>
                <a:t>94</a:t>
              </a:r>
              <a:r>
                <a:rPr lang="en" sz="2052" i="1">
                  <a:solidFill>
                    <a:srgbClr val="000000"/>
                  </a:solidFill>
                  <a:latin typeface="Instrument Serif"/>
                  <a:ea typeface="Instrument Serif"/>
                  <a:cs typeface="Instrument Serif"/>
                  <a:sym typeface="Instrument Serif"/>
                </a:rPr>
                <a:t>%</a:t>
              </a:r>
              <a:endParaRPr sz="2052" i="1">
                <a:solidFill>
                  <a:srgbClr val="000000"/>
                </a:solidFill>
                <a:latin typeface="Instrument Serif"/>
                <a:ea typeface="Instrument Serif"/>
                <a:cs typeface="Instrument Serif"/>
                <a:sym typeface="Instrument Serif"/>
              </a:endParaRPr>
            </a:p>
            <a:p>
              <a:pPr marL="0" lvl="0" indent="0" algn="l" rtl="0">
                <a:spcBef>
                  <a:spcPts val="0"/>
                </a:spcBef>
                <a:spcAft>
                  <a:spcPts val="0"/>
                </a:spcAft>
                <a:buNone/>
              </a:pPr>
              <a:endParaRPr sz="2408">
                <a:solidFill>
                  <a:srgbClr val="000000"/>
                </a:solidFill>
                <a:latin typeface="Rethink Sans SemiBold"/>
                <a:ea typeface="Rethink Sans SemiBold"/>
                <a:cs typeface="Rethink Sans SemiBold"/>
                <a:sym typeface="Rethink Sans SemiBold"/>
              </a:endParaRPr>
            </a:p>
          </p:txBody>
        </p:sp>
      </p:grpSp>
      <p:sp>
        <p:nvSpPr>
          <p:cNvPr id="379" name="Google Shape;379;p59"/>
          <p:cNvSpPr txBox="1"/>
          <p:nvPr/>
        </p:nvSpPr>
        <p:spPr>
          <a:xfrm>
            <a:off x="2588909" y="2293381"/>
            <a:ext cx="2477100" cy="6537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sz="1200">
                <a:latin typeface="Rethink Sans Medium"/>
                <a:ea typeface="Rethink Sans Medium"/>
                <a:cs typeface="Rethink Sans Medium"/>
                <a:sym typeface="Rethink Sans Medium"/>
              </a:rPr>
              <a:t>of benefits leaders </a:t>
            </a:r>
            <a:r>
              <a:rPr lang="en" sz="1200">
                <a:solidFill>
                  <a:srgbClr val="000000"/>
                </a:solidFill>
                <a:latin typeface="Rethink Sans Medium"/>
                <a:ea typeface="Rethink Sans Medium"/>
                <a:cs typeface="Rethink Sans Medium"/>
                <a:sym typeface="Rethink Sans Medium"/>
              </a:rPr>
              <a:t>say their company provides mental health support for managers</a:t>
            </a:r>
            <a:endParaRPr sz="1200">
              <a:solidFill>
                <a:srgbClr val="000000"/>
              </a:solidFill>
              <a:latin typeface="Rethink Sans Medium"/>
              <a:ea typeface="Rethink Sans Medium"/>
              <a:cs typeface="Rethink Sans Medium"/>
              <a:sym typeface="Rethink Sa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60" title="Group 1321316464 (1).png"/>
          <p:cNvPicPr preferRelativeResize="0"/>
          <p:nvPr/>
        </p:nvPicPr>
        <p:blipFill rotWithShape="1">
          <a:blip r:embed="rId3">
            <a:alphaModFix/>
          </a:blip>
          <a:srcRect t="17260"/>
          <a:stretch/>
        </p:blipFill>
        <p:spPr>
          <a:xfrm>
            <a:off x="0" y="-1"/>
            <a:ext cx="9144000" cy="5143500"/>
          </a:xfrm>
          <a:prstGeom prst="rect">
            <a:avLst/>
          </a:prstGeom>
          <a:noFill/>
          <a:ln>
            <a:noFill/>
          </a:ln>
        </p:spPr>
      </p:pic>
      <p:sp>
        <p:nvSpPr>
          <p:cNvPr id="385" name="Google Shape;385;p60"/>
          <p:cNvSpPr txBox="1"/>
          <p:nvPr/>
        </p:nvSpPr>
        <p:spPr>
          <a:xfrm>
            <a:off x="267200" y="667960"/>
            <a:ext cx="2418300" cy="11697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4000">
                <a:solidFill>
                  <a:srgbClr val="000000"/>
                </a:solidFill>
                <a:latin typeface="Rethink Sans"/>
                <a:ea typeface="Rethink Sans"/>
                <a:cs typeface="Rethink Sans"/>
                <a:sym typeface="Rethink Sans"/>
              </a:rPr>
              <a:t>Get the </a:t>
            </a:r>
            <a:r>
              <a:rPr lang="en" sz="4000" i="1">
                <a:solidFill>
                  <a:srgbClr val="000000"/>
                </a:solidFill>
                <a:latin typeface="Instrument Serif"/>
                <a:ea typeface="Instrument Serif"/>
                <a:cs typeface="Instrument Serif"/>
                <a:sym typeface="Instrument Serif"/>
              </a:rPr>
              <a:t>full story</a:t>
            </a:r>
            <a:endParaRPr sz="4000" i="1">
              <a:solidFill>
                <a:srgbClr val="000000"/>
              </a:solidFill>
              <a:latin typeface="Instrument Serif"/>
              <a:ea typeface="Instrument Serif"/>
              <a:cs typeface="Instrument Serif"/>
              <a:sym typeface="Instrument Serif"/>
            </a:endParaRPr>
          </a:p>
        </p:txBody>
      </p:sp>
      <p:sp>
        <p:nvSpPr>
          <p:cNvPr id="386" name="Google Shape;386;p60"/>
          <p:cNvSpPr txBox="1"/>
          <p:nvPr/>
        </p:nvSpPr>
        <p:spPr>
          <a:xfrm>
            <a:off x="403075" y="2053295"/>
            <a:ext cx="40860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Rethink Sans Medium"/>
                <a:ea typeface="Rethink Sans Medium"/>
                <a:cs typeface="Rethink Sans Medium"/>
                <a:sym typeface="Rethink Sans Medium"/>
              </a:rPr>
              <a:t>If you’re looking to access our mini-reports, pull specific data cuts, or want to be connected with one of our clinical SMEs for a story you're working on, </a:t>
            </a:r>
            <a:endParaRPr sz="1600">
              <a:latin typeface="Rethink Sans Medium"/>
              <a:ea typeface="Rethink Sans Medium"/>
              <a:cs typeface="Rethink Sans Medium"/>
              <a:sym typeface="Rethink Sans Medium"/>
            </a:endParaRPr>
          </a:p>
          <a:p>
            <a:pPr marL="0" lvl="0" indent="0" algn="l" rtl="0">
              <a:spcBef>
                <a:spcPts val="0"/>
              </a:spcBef>
              <a:spcAft>
                <a:spcPts val="0"/>
              </a:spcAft>
              <a:buNone/>
            </a:pPr>
            <a:endParaRPr sz="1600">
              <a:latin typeface="Rethink Sans Medium"/>
              <a:ea typeface="Rethink Sans Medium"/>
              <a:cs typeface="Rethink Sans Medium"/>
              <a:sym typeface="Rethink Sans Medium"/>
            </a:endParaRPr>
          </a:p>
          <a:p>
            <a:pPr marL="0" lvl="0" indent="0" algn="l" rtl="0">
              <a:spcBef>
                <a:spcPts val="0"/>
              </a:spcBef>
              <a:spcAft>
                <a:spcPts val="0"/>
              </a:spcAft>
              <a:buNone/>
            </a:pPr>
            <a:r>
              <a:rPr lang="en" sz="1700">
                <a:latin typeface="Rethink Sans Medium"/>
                <a:ea typeface="Rethink Sans Medium"/>
                <a:cs typeface="Rethink Sans Medium"/>
                <a:sym typeface="Rethink Sans Medium"/>
              </a:rPr>
              <a:t>Reach out to </a:t>
            </a:r>
            <a:r>
              <a:rPr lang="en" sz="1700" b="1">
                <a:latin typeface="Rethink Sans"/>
                <a:ea typeface="Rethink Sans"/>
                <a:cs typeface="Rethink Sans"/>
                <a:sym typeface="Rethink Sans"/>
              </a:rPr>
              <a:t>Rojahne Azwoir</a:t>
            </a:r>
            <a:r>
              <a:rPr lang="en" sz="1700">
                <a:latin typeface="Rethink Sans Medium"/>
                <a:ea typeface="Rethink Sans Medium"/>
                <a:cs typeface="Rethink Sans Medium"/>
                <a:sym typeface="Rethink Sans Medium"/>
              </a:rPr>
              <a:t> at </a:t>
            </a:r>
            <a:r>
              <a:rPr lang="en" sz="1700" b="1">
                <a:latin typeface="Rethink Sans"/>
                <a:ea typeface="Rethink Sans"/>
                <a:cs typeface="Rethink Sans"/>
                <a:sym typeface="Rethink Sans"/>
              </a:rPr>
              <a:t>razwoir@lyrahealth.com</a:t>
            </a:r>
            <a:endParaRPr sz="1700" b="1">
              <a:latin typeface="Rethink Sans"/>
              <a:ea typeface="Rethink Sans"/>
              <a:cs typeface="Rethink Sans"/>
              <a:sym typeface="Rethink Sans"/>
            </a:endParaRPr>
          </a:p>
        </p:txBody>
      </p:sp>
      <p:pic>
        <p:nvPicPr>
          <p:cNvPr id="387" name="Google Shape;387;p60" title="MBC-7309-SOWMH-2026-Report-3-Up.png"/>
          <p:cNvPicPr preferRelativeResize="0"/>
          <p:nvPr/>
        </p:nvPicPr>
        <p:blipFill rotWithShape="1">
          <a:blip r:embed="rId4">
            <a:alphaModFix/>
          </a:blip>
          <a:srcRect/>
          <a:stretch/>
        </p:blipFill>
        <p:spPr>
          <a:xfrm>
            <a:off x="4489086" y="1124550"/>
            <a:ext cx="4070195" cy="2696898"/>
          </a:xfrm>
          <a:prstGeom prst="rect">
            <a:avLst/>
          </a:prstGeom>
          <a:noFill/>
          <a:ln>
            <a:noFill/>
          </a:ln>
        </p:spPr>
      </p:pic>
      <p:pic>
        <p:nvPicPr>
          <p:cNvPr id="388" name="Google Shape;388;p60" title="adobe-express-qr-code (7).png"/>
          <p:cNvPicPr preferRelativeResize="0"/>
          <p:nvPr/>
        </p:nvPicPr>
        <p:blipFill>
          <a:blip r:embed="rId5">
            <a:alphaModFix/>
          </a:blip>
          <a:stretch>
            <a:fillRect/>
          </a:stretch>
        </p:blipFill>
        <p:spPr>
          <a:xfrm>
            <a:off x="2685500" y="703800"/>
            <a:ext cx="1098000" cy="1098000"/>
          </a:xfrm>
          <a:prstGeom prst="rect">
            <a:avLst/>
          </a:prstGeom>
          <a:solidFill>
            <a:srgbClr val="000000"/>
          </a:solidFill>
          <a:ln>
            <a:noFill/>
          </a:ln>
        </p:spPr>
      </p:pic>
    </p:spTree>
  </p:cSld>
  <p:clrMapOvr>
    <a:masterClrMapping/>
  </p:clrMapOvr>
</p:sld>
</file>

<file path=ppt/theme/theme1.xml><?xml version="1.0" encoding="utf-8"?>
<a:theme xmlns:a="http://schemas.openxmlformats.org/drawingml/2006/main" name="Lyra 2026 B2B Template">
  <a:themeElements>
    <a:clrScheme name="Simple Light">
      <a:dk1>
        <a:srgbClr val="FFFFFF"/>
      </a:dk1>
      <a:lt1>
        <a:srgbClr val="000000"/>
      </a:lt1>
      <a:dk2>
        <a:srgbClr val="F7F5F5"/>
      </a:dk2>
      <a:lt2>
        <a:srgbClr val="004EC3"/>
      </a:lt2>
      <a:accent1>
        <a:srgbClr val="81CFFF"/>
      </a:accent1>
      <a:accent2>
        <a:srgbClr val="DCEAFF"/>
      </a:accent2>
      <a:accent3>
        <a:srgbClr val="91BDFF"/>
      </a:accent3>
      <a:accent4>
        <a:srgbClr val="2A7BF4"/>
      </a:accent4>
      <a:accent5>
        <a:srgbClr val="002066"/>
      </a:accent5>
      <a:accent6>
        <a:srgbClr val="FF973F"/>
      </a:accent6>
      <a:hlink>
        <a:srgbClr val="014EC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yra 2026 B2B Template">
  <a:themeElements>
    <a:clrScheme name="Simple Light">
      <a:dk1>
        <a:srgbClr val="FFFFFF"/>
      </a:dk1>
      <a:lt1>
        <a:srgbClr val="000000"/>
      </a:lt1>
      <a:dk2>
        <a:srgbClr val="F7F5F5"/>
      </a:dk2>
      <a:lt2>
        <a:srgbClr val="004EC3"/>
      </a:lt2>
      <a:accent1>
        <a:srgbClr val="81CFFF"/>
      </a:accent1>
      <a:accent2>
        <a:srgbClr val="DCEAFF"/>
      </a:accent2>
      <a:accent3>
        <a:srgbClr val="91BDFF"/>
      </a:accent3>
      <a:accent4>
        <a:srgbClr val="2A7BF4"/>
      </a:accent4>
      <a:accent5>
        <a:srgbClr val="002066"/>
      </a:accent5>
      <a:accent6>
        <a:srgbClr val="FF973F"/>
      </a:accent6>
      <a:hlink>
        <a:srgbClr val="014EC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1453</Words>
  <Application>Microsoft Macintosh PowerPoint</Application>
  <PresentationFormat>On-screen Show (16:9)</PresentationFormat>
  <Paragraphs>118</Paragraphs>
  <Slides>9</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Rethink Sans SemiBold</vt:lpstr>
      <vt:lpstr>Rethink Sans Medium</vt:lpstr>
      <vt:lpstr>Inter</vt:lpstr>
      <vt:lpstr>Arial</vt:lpstr>
      <vt:lpstr>Instrument Serif</vt:lpstr>
      <vt:lpstr>Rethink Sans</vt:lpstr>
      <vt:lpstr>Lyra 2026 B2B Template</vt:lpstr>
      <vt:lpstr>Simple Light</vt:lpstr>
      <vt:lpstr>Lyra 2026 B2B Template</vt:lpstr>
      <vt:lpstr>PowerPoint Presentation</vt:lpstr>
      <vt:lpstr>PowerPoint Presentation</vt:lpstr>
      <vt:lpstr>Employees and leaders experience the gap differently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Rachel Jones</cp:lastModifiedBy>
  <cp:revision>1</cp:revision>
  <dcterms:modified xsi:type="dcterms:W3CDTF">2026-05-11T11:05:10Z</dcterms:modified>
</cp:coreProperties>
</file>