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23"/>
  </p:notesMasterIdLst>
  <p:sldIdLst>
    <p:sldId id="256" r:id="rId4"/>
    <p:sldId id="298" r:id="rId5"/>
    <p:sldId id="293" r:id="rId6"/>
    <p:sldId id="262" r:id="rId7"/>
    <p:sldId id="265" r:id="rId8"/>
    <p:sldId id="267" r:id="rId9"/>
    <p:sldId id="307" r:id="rId10"/>
    <p:sldId id="268" r:id="rId11"/>
    <p:sldId id="304" r:id="rId12"/>
    <p:sldId id="275" r:id="rId13"/>
    <p:sldId id="263" r:id="rId14"/>
    <p:sldId id="301" r:id="rId15"/>
    <p:sldId id="277" r:id="rId16"/>
    <p:sldId id="308" r:id="rId17"/>
    <p:sldId id="309" r:id="rId18"/>
    <p:sldId id="300" r:id="rId19"/>
    <p:sldId id="284" r:id="rId20"/>
    <p:sldId id="289" r:id="rId21"/>
    <p:sldId id="291" r:id="rId22"/>
  </p:sldIdLst>
  <p:sldSz cx="18288000" cy="10287000"/>
  <p:notesSz cx="6858000" cy="9144000"/>
  <p:embeddedFontLst>
    <p:embeddedFont>
      <p:font typeface="Arial Bold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Georgia Bold" panose="02040502050405020303" pitchFamily="18" charset="0"/>
      <p:regular r:id="rId32"/>
      <p:bold r:id="rId33"/>
      <p:italic r:id="rId34"/>
      <p:boldItalic r:id="rId35"/>
    </p:embeddedFont>
    <p:embeddedFont>
      <p:font typeface="Georgia Bold Italics" panose="02040502050405020303" pitchFamily="18" charset="0"/>
      <p:bold r:id="rId36"/>
      <p:italic r:id="rId37"/>
      <p:boldItalic r:id="rId38"/>
    </p:embeddedFont>
    <p:embeddedFont>
      <p:font typeface="Gill Sans Bold" panose="020B0A02020104020203" pitchFamily="34" charset="77"/>
      <p:regular r:id="rId39"/>
      <p:boldItalic r:id="rId40"/>
    </p:embeddedFont>
    <p:embeddedFont>
      <p:font typeface="Gill Sans Light" panose="020B0302020104020203" pitchFamily="34" charset="-79"/>
      <p:regular r:id="rId41"/>
    </p:embeddedFont>
    <p:embeddedFont>
      <p:font typeface="Haas Grot Text Bold" panose="020D0804030502050203" pitchFamily="34" charset="77"/>
      <p:regular r:id="rId42"/>
      <p:bold r:id="rId43"/>
    </p:embeddedFont>
    <p:embeddedFont>
      <p:font typeface="Public Sans"/>
      <p:regular r:id="rId44"/>
    </p:embeddedFont>
    <p:embeddedFont>
      <p:font typeface="Public Sans Bold"/>
      <p:regular r:id="rId45"/>
    </p:embeddedFont>
    <p:embeddedFont>
      <p:font typeface="Reckless Neue Italics" pitchFamily="2" charset="77"/>
      <p:regular r:id="rId46"/>
      <p:bold r:id="rId47"/>
      <p:italic r:id="rId48"/>
      <p:boldItalic r:id="rId49"/>
    </p:embeddedFont>
    <p:embeddedFont>
      <p:font typeface="Reckless Neue Semi-Bold Italics" pitchFamily="2" charset="77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FD611-FAC7-3B4E-9EE1-46B45AFEE019}" v="44" dt="2026-04-24T12:03:46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60" autoAdjust="0"/>
    <p:restoredTop sz="94590" autoAdjust="0"/>
  </p:normalViewPr>
  <p:slideViewPr>
    <p:cSldViewPr>
      <p:cViewPr varScale="1">
        <p:scale>
          <a:sx n="61" d="100"/>
          <a:sy n="61" d="100"/>
        </p:scale>
        <p:origin x="248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</a:t>
            </a: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‹#›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78C5D-1FC8-0418-892E-FED32CEC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8D0B06-827F-6E36-74E6-9006448A88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73339-3CEB-5756-9B3F-4D5EB3D797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4CF2F4D-E01A-D8EA-6871-2E704D30A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CA581F9-3A8D-33B7-C85B-FCC00CAB1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F8843-64E5-54B6-DA45-4EA77C3366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A5D3D-F7BF-4DAF-F2CE-040E33BD2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2201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517D-CFF5-4EBD-652F-323843029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5D20D9-25B2-A91E-60DC-15B1128B25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778382-D942-E6F5-7E3D-29C2644281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230C2D2-D6AB-9F0D-6E16-CA1429425F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DBF63D-B4FC-26B2-4C28-BC36F35DC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A9491-AFFC-ACDB-E057-77CF82563A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BFAEB-98F9-8923-6A86-AE8EED012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4489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>
          <a:extLst>
            <a:ext uri="{FF2B5EF4-FFF2-40B4-BE49-F238E27FC236}">
              <a16:creationId xmlns:a16="http://schemas.microsoft.com/office/drawing/2014/main" id="{6C379D28-FD4F-97D2-2CEF-746E2B927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>
            <a:extLst>
              <a:ext uri="{FF2B5EF4-FFF2-40B4-BE49-F238E27FC236}">
                <a16:creationId xmlns:a16="http://schemas.microsoft.com/office/drawing/2014/main" id="{169AA4DB-6A2F-0976-38A3-6178C1331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>
            <a:extLst>
              <a:ext uri="{FF2B5EF4-FFF2-40B4-BE49-F238E27FC236}">
                <a16:creationId xmlns:a16="http://schemas.microsoft.com/office/drawing/2014/main" id="{DEC1BA9F-6E27-3454-0334-470A8A2372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>
            <a:extLst>
              <a:ext uri="{FF2B5EF4-FFF2-40B4-BE49-F238E27FC236}">
                <a16:creationId xmlns:a16="http://schemas.microsoft.com/office/drawing/2014/main" id="{4673FFA4-551D-EA20-17F0-5B3790D9AF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2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c80d549d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g3c80d549d1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g3c80d549d1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187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13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76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525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646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569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277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5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99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85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514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1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691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401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4903" y="1436805"/>
            <a:ext cx="13020632" cy="252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82"/>
              </a:lnSpc>
            </a:pPr>
            <a:r>
              <a:rPr lang="en-US" sz="8983" b="1" i="1" spc="-439">
                <a:solidFill>
                  <a:srgbClr val="EB4C17"/>
                </a:solidFill>
                <a:latin typeface="Reckless Neue Semi-Bold Italics"/>
                <a:ea typeface="Reckless Neue Semi-Bold Italics"/>
                <a:cs typeface="Reckless Neue Semi-Bold Italics"/>
                <a:sym typeface="Reckless Neue Semi-Bold Italics"/>
              </a:rPr>
              <a:t> A Call to Action: The State of Caregiving in the US</a:t>
            </a:r>
          </a:p>
        </p:txBody>
      </p:sp>
      <p:sp>
        <p:nvSpPr>
          <p:cNvPr id="3" name="Freeform 3"/>
          <p:cNvSpPr/>
          <p:nvPr/>
        </p:nvSpPr>
        <p:spPr>
          <a:xfrm>
            <a:off x="11483931" y="3408480"/>
            <a:ext cx="6495876" cy="6878520"/>
          </a:xfrm>
          <a:custGeom>
            <a:avLst/>
            <a:gdLst/>
            <a:ahLst/>
            <a:cxnLst/>
            <a:rect l="l" t="t" r="r" b="b"/>
            <a:pathLst>
              <a:path w="6495876" h="6878520">
                <a:moveTo>
                  <a:pt x="0" y="0"/>
                </a:moveTo>
                <a:lnTo>
                  <a:pt x="6495876" y="0"/>
                </a:lnTo>
                <a:lnTo>
                  <a:pt x="6495876" y="6878520"/>
                </a:lnTo>
                <a:lnTo>
                  <a:pt x="0" y="68785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8716211"/>
            <a:ext cx="5405982" cy="840456"/>
            <a:chOff x="0" y="0"/>
            <a:chExt cx="7207976" cy="1120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08012" cy="1120648"/>
            </a:xfrm>
            <a:custGeom>
              <a:avLst/>
              <a:gdLst/>
              <a:ahLst/>
              <a:cxnLst/>
              <a:rect l="l" t="t" r="r" b="b"/>
              <a:pathLst>
                <a:path w="7208012" h="1120648">
                  <a:moveTo>
                    <a:pt x="0" y="0"/>
                  </a:moveTo>
                  <a:lnTo>
                    <a:pt x="7208012" y="0"/>
                  </a:lnTo>
                  <a:lnTo>
                    <a:pt x="7208012" y="1120648"/>
                  </a:lnTo>
                  <a:lnTo>
                    <a:pt x="0" y="112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601261" y="4524802"/>
            <a:ext cx="8261216" cy="5762198"/>
          </a:xfrm>
          <a:custGeom>
            <a:avLst/>
            <a:gdLst/>
            <a:ahLst/>
            <a:cxnLst/>
            <a:rect l="l" t="t" r="r" b="b"/>
            <a:pathLst>
              <a:path w="8261216" h="5762198">
                <a:moveTo>
                  <a:pt x="0" y="0"/>
                </a:moveTo>
                <a:lnTo>
                  <a:pt x="8261216" y="0"/>
                </a:lnTo>
                <a:lnTo>
                  <a:pt x="8261216" y="5762198"/>
                </a:lnTo>
                <a:lnTo>
                  <a:pt x="0" y="5762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4903" y="4448602"/>
            <a:ext cx="7449660" cy="53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298" b="1" dirty="0">
                <a:solidFill>
                  <a:srgbClr val="33333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NABE Economic Policy Conference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60" y="640080"/>
            <a:ext cx="14630400" cy="457200"/>
            <a:chOff x="0" y="0"/>
            <a:chExt cx="195072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73521" b="-5735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 b="1" spc="600">
                  <a:solidFill>
                    <a:srgbClr val="26A3A3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RESILIENCE &amp; SUPPORT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0160" y="1280160"/>
            <a:ext cx="14630400" cy="1005840"/>
            <a:chOff x="0" y="0"/>
            <a:chExt cx="19507200" cy="1341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dirty="0">
                  <a:solidFill>
                    <a:srgbClr val="170D7D"/>
                  </a:solidFill>
                  <a:latin typeface="Georgia"/>
                  <a:ea typeface="Georgia"/>
                  <a:cs typeface="Georgia"/>
                  <a:sym typeface="Georgia"/>
                </a:rPr>
                <a:t>Progress Worth Celebrating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160" y="2834640"/>
            <a:ext cx="7315200" cy="2743200"/>
            <a:chOff x="0" y="0"/>
            <a:chExt cx="9753600" cy="3657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00" cy="3657600"/>
            </a:xfrm>
            <a:custGeom>
              <a:avLst/>
              <a:gdLst/>
              <a:ahLst/>
              <a:cxnLst/>
              <a:rect l="l" t="t" r="r" b="b"/>
              <a:pathLst>
                <a:path w="9753600" h="3657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0160" y="2834640"/>
            <a:ext cx="109728" cy="2743200"/>
            <a:chOff x="0" y="0"/>
            <a:chExt cx="146304" cy="3657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04" cy="3657600"/>
            </a:xfrm>
            <a:custGeom>
              <a:avLst/>
              <a:gdLst/>
              <a:ahLst/>
              <a:cxnLst/>
              <a:rect l="l" t="t" r="r" b="b"/>
              <a:pathLst>
                <a:path w="146304" h="3657600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45920" y="3200400"/>
            <a:ext cx="731520" cy="731520"/>
            <a:chOff x="0" y="0"/>
            <a:chExt cx="975360" cy="9753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>
                  <a:moveTo>
                    <a:pt x="0" y="487680"/>
                  </a:moveTo>
                  <a:cubicBezTo>
                    <a:pt x="0" y="218313"/>
                    <a:pt x="218313" y="0"/>
                    <a:pt x="487680" y="0"/>
                  </a:cubicBezTo>
                  <a:cubicBezTo>
                    <a:pt x="757047" y="0"/>
                    <a:pt x="975360" y="218313"/>
                    <a:pt x="975360" y="487680"/>
                  </a:cubicBezTo>
                  <a:cubicBezTo>
                    <a:pt x="975360" y="757047"/>
                    <a:pt x="757047" y="975360"/>
                    <a:pt x="487680" y="975360"/>
                  </a:cubicBezTo>
                  <a:cubicBezTo>
                    <a:pt x="218313" y="975360"/>
                    <a:pt x="0" y="757047"/>
                    <a:pt x="0" y="487680"/>
                  </a:cubicBez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06854" y="3361334"/>
            <a:ext cx="409651" cy="409651"/>
            <a:chOff x="0" y="0"/>
            <a:chExt cx="546202" cy="546202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546227" cy="546227"/>
            </a:xfrm>
            <a:custGeom>
              <a:avLst/>
              <a:gdLst/>
              <a:ahLst/>
              <a:cxnLst/>
              <a:rect l="l" t="t" r="r" b="b"/>
              <a:pathLst>
                <a:path w="546227" h="546227">
                  <a:moveTo>
                    <a:pt x="0" y="0"/>
                  </a:moveTo>
                  <a:lnTo>
                    <a:pt x="546227" y="0"/>
                  </a:lnTo>
                  <a:lnTo>
                    <a:pt x="546227" y="546227"/>
                  </a:lnTo>
                  <a:lnTo>
                    <a:pt x="0" y="546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4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60320" y="3108960"/>
            <a:ext cx="5760720" cy="640080"/>
            <a:chOff x="0" y="0"/>
            <a:chExt cx="7680960" cy="8534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80960" cy="853440"/>
            </a:xfrm>
            <a:custGeom>
              <a:avLst/>
              <a:gdLst/>
              <a:ahLst/>
              <a:cxnLst/>
              <a:rect l="l" t="t" r="r" b="b"/>
              <a:pathLst>
                <a:path w="7680960" h="853440">
                  <a:moveTo>
                    <a:pt x="0" y="0"/>
                  </a:moveTo>
                  <a:lnTo>
                    <a:pt x="7680960" y="0"/>
                  </a:lnTo>
                  <a:lnTo>
                    <a:pt x="768096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5365" b="-125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7680960" cy="9105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Technology adoption surging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560320" y="3840480"/>
            <a:ext cx="5760720" cy="1280160"/>
            <a:chOff x="0" y="0"/>
            <a:chExt cx="7680960" cy="17068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680960" cy="1706880"/>
            </a:xfrm>
            <a:custGeom>
              <a:avLst/>
              <a:gdLst/>
              <a:ahLst/>
              <a:cxnLst/>
              <a:rect l="l" t="t" r="r" b="b"/>
              <a:pathLst>
                <a:path w="7680960" h="1706880">
                  <a:moveTo>
                    <a:pt x="0" y="0"/>
                  </a:moveTo>
                  <a:lnTo>
                    <a:pt x="7680960" y="0"/>
                  </a:lnTo>
                  <a:lnTo>
                    <a:pt x="768096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7682" b="-376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768096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Remote monitoring nearly doubled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from 13% (2020) to 25% (2025)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00" y="2834640"/>
            <a:ext cx="7315200" cy="2743200"/>
            <a:chOff x="0" y="0"/>
            <a:chExt cx="9753600" cy="365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753600" cy="3657600"/>
            </a:xfrm>
            <a:custGeom>
              <a:avLst/>
              <a:gdLst/>
              <a:ahLst/>
              <a:cxnLst/>
              <a:rect l="l" t="t" r="r" b="b"/>
              <a:pathLst>
                <a:path w="9753600" h="3657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2834640"/>
            <a:ext cx="109728" cy="2743200"/>
            <a:chOff x="0" y="0"/>
            <a:chExt cx="146304" cy="36576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304" cy="3657600"/>
            </a:xfrm>
            <a:custGeom>
              <a:avLst/>
              <a:gdLst/>
              <a:ahLst/>
              <a:cxnLst/>
              <a:rect l="l" t="t" r="r" b="b"/>
              <a:pathLst>
                <a:path w="146304" h="3657600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EDD16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509760" y="3200400"/>
            <a:ext cx="731520" cy="731520"/>
            <a:chOff x="0" y="0"/>
            <a:chExt cx="975360" cy="97536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>
                  <a:moveTo>
                    <a:pt x="0" y="487680"/>
                  </a:moveTo>
                  <a:cubicBezTo>
                    <a:pt x="0" y="218313"/>
                    <a:pt x="218313" y="0"/>
                    <a:pt x="487680" y="0"/>
                  </a:cubicBezTo>
                  <a:cubicBezTo>
                    <a:pt x="757047" y="0"/>
                    <a:pt x="975360" y="218313"/>
                    <a:pt x="975360" y="487680"/>
                  </a:cubicBezTo>
                  <a:cubicBezTo>
                    <a:pt x="975360" y="757047"/>
                    <a:pt x="757047" y="975360"/>
                    <a:pt x="487680" y="975360"/>
                  </a:cubicBezTo>
                  <a:cubicBezTo>
                    <a:pt x="218313" y="975360"/>
                    <a:pt x="0" y="757047"/>
                    <a:pt x="0" y="487680"/>
                  </a:cubicBezTo>
                  <a:close/>
                </a:path>
              </a:pathLst>
            </a:custGeom>
            <a:solidFill>
              <a:srgbClr val="EDD16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670694" y="3361334"/>
            <a:ext cx="409651" cy="409651"/>
            <a:chOff x="0" y="0"/>
            <a:chExt cx="546202" cy="546202"/>
          </a:xfrm>
        </p:grpSpPr>
        <p:sp>
          <p:nvSpPr>
            <p:cNvPr id="29" name="Freeform 29" descr="preencoded.png"/>
            <p:cNvSpPr/>
            <p:nvPr/>
          </p:nvSpPr>
          <p:spPr>
            <a:xfrm>
              <a:off x="0" y="0"/>
              <a:ext cx="546227" cy="546227"/>
            </a:xfrm>
            <a:custGeom>
              <a:avLst/>
              <a:gdLst/>
              <a:ahLst/>
              <a:cxnLst/>
              <a:rect l="l" t="t" r="r" b="b"/>
              <a:pathLst>
                <a:path w="546227" h="546227">
                  <a:moveTo>
                    <a:pt x="0" y="0"/>
                  </a:moveTo>
                  <a:lnTo>
                    <a:pt x="546227" y="0"/>
                  </a:lnTo>
                  <a:lnTo>
                    <a:pt x="546227" y="546227"/>
                  </a:lnTo>
                  <a:lnTo>
                    <a:pt x="0" y="546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4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24160" y="3108960"/>
            <a:ext cx="5760720" cy="736282"/>
            <a:chOff x="0" y="1"/>
            <a:chExt cx="7680960" cy="981711"/>
          </a:xfrm>
        </p:grpSpPr>
        <p:sp>
          <p:nvSpPr>
            <p:cNvPr id="31" name="Freeform 31"/>
            <p:cNvSpPr/>
            <p:nvPr/>
          </p:nvSpPr>
          <p:spPr>
            <a:xfrm>
              <a:off x="0" y="1"/>
              <a:ext cx="7680960" cy="853440"/>
            </a:xfrm>
            <a:custGeom>
              <a:avLst/>
              <a:gdLst/>
              <a:ahLst/>
              <a:cxnLst/>
              <a:rect l="l" t="t" r="r" b="b"/>
              <a:pathLst>
                <a:path w="7680960" h="853440">
                  <a:moveTo>
                    <a:pt x="0" y="0"/>
                  </a:moveTo>
                  <a:lnTo>
                    <a:pt x="7680960" y="0"/>
                  </a:lnTo>
                  <a:lnTo>
                    <a:pt x="768096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5365" b="-125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1121"/>
              <a:ext cx="7680960" cy="9105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 dirty="0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More access to paid leave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424160" y="3840480"/>
            <a:ext cx="5760720" cy="1280160"/>
            <a:chOff x="0" y="0"/>
            <a:chExt cx="7680960" cy="17068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680960" cy="1706880"/>
            </a:xfrm>
            <a:custGeom>
              <a:avLst/>
              <a:gdLst/>
              <a:ahLst/>
              <a:cxnLst/>
              <a:rect l="l" t="t" r="r" b="b"/>
              <a:pathLst>
                <a:path w="7680960" h="1706880">
                  <a:moveTo>
                    <a:pt x="0" y="0"/>
                  </a:moveTo>
                  <a:lnTo>
                    <a:pt x="7680960" y="0"/>
                  </a:lnTo>
                  <a:lnTo>
                    <a:pt x="768096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7682" b="-376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768096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2520"/>
                </a:lnSpc>
              </a:pPr>
              <a:r>
                <a:rPr lang="en-US" sz="2400" dirty="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Access doubled since 2015, but only</a:t>
              </a:r>
            </a:p>
            <a:p>
              <a:pPr>
                <a:lnSpc>
                  <a:spcPts val="2520"/>
                </a:lnSpc>
              </a:pPr>
              <a:r>
                <a:rPr lang="en-US" sz="2400" dirty="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35% of hourly workers have access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80160" y="6126480"/>
            <a:ext cx="7315200" cy="2743200"/>
            <a:chOff x="0" y="0"/>
            <a:chExt cx="9753600" cy="36576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753600" cy="3657600"/>
            </a:xfrm>
            <a:custGeom>
              <a:avLst/>
              <a:gdLst/>
              <a:ahLst/>
              <a:cxnLst/>
              <a:rect l="l" t="t" r="r" b="b"/>
              <a:pathLst>
                <a:path w="9753600" h="3657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80160" y="6126480"/>
            <a:ext cx="109728" cy="2743200"/>
            <a:chOff x="0" y="0"/>
            <a:chExt cx="146304" cy="36576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6304" cy="3657600"/>
            </a:xfrm>
            <a:custGeom>
              <a:avLst/>
              <a:gdLst/>
              <a:ahLst/>
              <a:cxnLst/>
              <a:rect l="l" t="t" r="r" b="b"/>
              <a:pathLst>
                <a:path w="146304" h="3657600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006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45920" y="6492240"/>
            <a:ext cx="731520" cy="731520"/>
            <a:chOff x="0" y="0"/>
            <a:chExt cx="975360" cy="97536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>
                  <a:moveTo>
                    <a:pt x="0" y="487680"/>
                  </a:moveTo>
                  <a:cubicBezTo>
                    <a:pt x="0" y="218313"/>
                    <a:pt x="218313" y="0"/>
                    <a:pt x="487680" y="0"/>
                  </a:cubicBezTo>
                  <a:cubicBezTo>
                    <a:pt x="757047" y="0"/>
                    <a:pt x="975360" y="218313"/>
                    <a:pt x="975360" y="487680"/>
                  </a:cubicBezTo>
                  <a:cubicBezTo>
                    <a:pt x="975360" y="757047"/>
                    <a:pt x="757047" y="975360"/>
                    <a:pt x="487680" y="975360"/>
                  </a:cubicBezTo>
                  <a:cubicBezTo>
                    <a:pt x="218313" y="975360"/>
                    <a:pt x="0" y="757047"/>
                    <a:pt x="0" y="487680"/>
                  </a:cubicBezTo>
                  <a:close/>
                </a:path>
              </a:pathLst>
            </a:custGeom>
            <a:solidFill>
              <a:srgbClr val="006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806854" y="6653174"/>
            <a:ext cx="409651" cy="409651"/>
            <a:chOff x="0" y="0"/>
            <a:chExt cx="546202" cy="546202"/>
          </a:xfrm>
        </p:grpSpPr>
        <p:sp>
          <p:nvSpPr>
            <p:cNvPr id="43" name="Freeform 43" descr="preencoded.png"/>
            <p:cNvSpPr/>
            <p:nvPr/>
          </p:nvSpPr>
          <p:spPr>
            <a:xfrm>
              <a:off x="0" y="0"/>
              <a:ext cx="546227" cy="546227"/>
            </a:xfrm>
            <a:custGeom>
              <a:avLst/>
              <a:gdLst/>
              <a:ahLst/>
              <a:cxnLst/>
              <a:rect l="l" t="t" r="r" b="b"/>
              <a:pathLst>
                <a:path w="546227" h="546227">
                  <a:moveTo>
                    <a:pt x="0" y="0"/>
                  </a:moveTo>
                  <a:lnTo>
                    <a:pt x="546227" y="0"/>
                  </a:lnTo>
                  <a:lnTo>
                    <a:pt x="546227" y="546227"/>
                  </a:lnTo>
                  <a:lnTo>
                    <a:pt x="0" y="546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4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560320" y="6400800"/>
            <a:ext cx="5760720" cy="640080"/>
            <a:chOff x="0" y="0"/>
            <a:chExt cx="7680960" cy="85344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680960" cy="853440"/>
            </a:xfrm>
            <a:custGeom>
              <a:avLst/>
              <a:gdLst/>
              <a:ahLst/>
              <a:cxnLst/>
              <a:rect l="l" t="t" r="r" b="b"/>
              <a:pathLst>
                <a:path w="7680960" h="853440">
                  <a:moveTo>
                    <a:pt x="0" y="0"/>
                  </a:moveTo>
                  <a:lnTo>
                    <a:pt x="7680960" y="0"/>
                  </a:lnTo>
                  <a:lnTo>
                    <a:pt x="768096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5365" b="-125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7680960" cy="9105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Long-range planning increasing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560320" y="7132320"/>
            <a:ext cx="5760720" cy="1280160"/>
            <a:chOff x="0" y="0"/>
            <a:chExt cx="7680960" cy="170688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680960" cy="1706880"/>
            </a:xfrm>
            <a:custGeom>
              <a:avLst/>
              <a:gdLst/>
              <a:ahLst/>
              <a:cxnLst/>
              <a:rect l="l" t="t" r="r" b="b"/>
              <a:pathLst>
                <a:path w="7680960" h="1706880">
                  <a:moveTo>
                    <a:pt x="0" y="0"/>
                  </a:moveTo>
                  <a:lnTo>
                    <a:pt x="7680960" y="0"/>
                  </a:lnTo>
                  <a:lnTo>
                    <a:pt x="768096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7682" b="-376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768096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47% of caregivers now report planning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for their own future care needs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144000" y="6126480"/>
            <a:ext cx="7315200" cy="2743200"/>
            <a:chOff x="0" y="0"/>
            <a:chExt cx="9753600" cy="36576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9753600" cy="3657600"/>
            </a:xfrm>
            <a:custGeom>
              <a:avLst/>
              <a:gdLst/>
              <a:ahLst/>
              <a:cxnLst/>
              <a:rect l="l" t="t" r="r" b="b"/>
              <a:pathLst>
                <a:path w="9753600" h="3657600">
                  <a:moveTo>
                    <a:pt x="0" y="0"/>
                  </a:moveTo>
                  <a:lnTo>
                    <a:pt x="9753600" y="0"/>
                  </a:lnTo>
                  <a:lnTo>
                    <a:pt x="975360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144000" y="6126480"/>
            <a:ext cx="109728" cy="2743200"/>
            <a:chOff x="0" y="0"/>
            <a:chExt cx="146304" cy="36576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46304" cy="3657600"/>
            </a:xfrm>
            <a:custGeom>
              <a:avLst/>
              <a:gdLst/>
              <a:ahLst/>
              <a:cxnLst/>
              <a:rect l="l" t="t" r="r" b="b"/>
              <a:pathLst>
                <a:path w="146304" h="3657600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509760" y="6492240"/>
            <a:ext cx="731520" cy="731520"/>
            <a:chOff x="0" y="0"/>
            <a:chExt cx="975360" cy="97536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>
                  <a:moveTo>
                    <a:pt x="0" y="487680"/>
                  </a:moveTo>
                  <a:cubicBezTo>
                    <a:pt x="0" y="218313"/>
                    <a:pt x="218313" y="0"/>
                    <a:pt x="487680" y="0"/>
                  </a:cubicBezTo>
                  <a:cubicBezTo>
                    <a:pt x="757047" y="0"/>
                    <a:pt x="975360" y="218313"/>
                    <a:pt x="975360" y="487680"/>
                  </a:cubicBezTo>
                  <a:cubicBezTo>
                    <a:pt x="975360" y="757047"/>
                    <a:pt x="757047" y="975360"/>
                    <a:pt x="487680" y="975360"/>
                  </a:cubicBezTo>
                  <a:cubicBezTo>
                    <a:pt x="218313" y="975360"/>
                    <a:pt x="0" y="757047"/>
                    <a:pt x="0" y="487680"/>
                  </a:cubicBez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670694" y="6653174"/>
            <a:ext cx="409651" cy="409651"/>
            <a:chOff x="0" y="0"/>
            <a:chExt cx="546202" cy="546202"/>
          </a:xfrm>
        </p:grpSpPr>
        <p:sp>
          <p:nvSpPr>
            <p:cNvPr id="57" name="Freeform 57" descr="preencoded.png"/>
            <p:cNvSpPr/>
            <p:nvPr/>
          </p:nvSpPr>
          <p:spPr>
            <a:xfrm>
              <a:off x="0" y="0"/>
              <a:ext cx="546227" cy="546227"/>
            </a:xfrm>
            <a:custGeom>
              <a:avLst/>
              <a:gdLst/>
              <a:ahLst/>
              <a:cxnLst/>
              <a:rect l="l" t="t" r="r" b="b"/>
              <a:pathLst>
                <a:path w="546227" h="546227">
                  <a:moveTo>
                    <a:pt x="0" y="0"/>
                  </a:moveTo>
                  <a:lnTo>
                    <a:pt x="546227" y="0"/>
                  </a:lnTo>
                  <a:lnTo>
                    <a:pt x="546227" y="546227"/>
                  </a:lnTo>
                  <a:lnTo>
                    <a:pt x="0" y="546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4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424160" y="6400800"/>
            <a:ext cx="5760720" cy="640080"/>
            <a:chOff x="0" y="0"/>
            <a:chExt cx="7680960" cy="85344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7680960" cy="853440"/>
            </a:xfrm>
            <a:custGeom>
              <a:avLst/>
              <a:gdLst/>
              <a:ahLst/>
              <a:cxnLst/>
              <a:rect l="l" t="t" r="r" b="b"/>
              <a:pathLst>
                <a:path w="7680960" h="853440">
                  <a:moveTo>
                    <a:pt x="0" y="0"/>
                  </a:moveTo>
                  <a:lnTo>
                    <a:pt x="7680960" y="0"/>
                  </a:lnTo>
                  <a:lnTo>
                    <a:pt x="768096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5365" b="-1253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57150"/>
              <a:ext cx="7680960" cy="9105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b="1" dirty="0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New payment opportunities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424160" y="7132320"/>
            <a:ext cx="5760720" cy="1280160"/>
            <a:chOff x="0" y="0"/>
            <a:chExt cx="7680960" cy="170688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7680960" cy="1706880"/>
            </a:xfrm>
            <a:custGeom>
              <a:avLst/>
              <a:gdLst/>
              <a:ahLst/>
              <a:cxnLst/>
              <a:rect l="l" t="t" r="r" b="b"/>
              <a:pathLst>
                <a:path w="7680960" h="1706880">
                  <a:moveTo>
                    <a:pt x="0" y="0"/>
                  </a:moveTo>
                  <a:lnTo>
                    <a:pt x="7680960" y="0"/>
                  </a:lnTo>
                  <a:lnTo>
                    <a:pt x="768096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7682" b="-376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768096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11.2 million family caregivers now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receive payment through Medicaid</a:t>
              </a:r>
            </a:p>
          </p:txBody>
        </p:sp>
      </p:grpSp>
      <p:sp>
        <p:nvSpPr>
          <p:cNvPr id="64" name="Freeform 15">
            <a:extLst>
              <a:ext uri="{FF2B5EF4-FFF2-40B4-BE49-F238E27FC236}">
                <a16:creationId xmlns:a16="http://schemas.microsoft.com/office/drawing/2014/main" id="{A362C826-83F1-F4CE-733E-1DAAD72C2348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9641" y="1257474"/>
            <a:ext cx="19050" cy="1002593"/>
            <a:chOff x="0" y="0"/>
            <a:chExt cx="25400" cy="1336791"/>
          </a:xfrm>
        </p:grpSpPr>
        <p:sp>
          <p:nvSpPr>
            <p:cNvPr id="3" name="Freeform 3"/>
            <p:cNvSpPr/>
            <p:nvPr/>
          </p:nvSpPr>
          <p:spPr>
            <a:xfrm>
              <a:off x="0" y="12700"/>
              <a:ext cx="25400" cy="1311402"/>
            </a:xfrm>
            <a:custGeom>
              <a:avLst/>
              <a:gdLst/>
              <a:ahLst/>
              <a:cxnLst/>
              <a:rect l="l" t="t" r="r" b="b"/>
              <a:pathLst>
                <a:path w="25400" h="1311402">
                  <a:moveTo>
                    <a:pt x="0" y="1311402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31140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6667" y="1385073"/>
            <a:ext cx="754724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33333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Key Insight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71482"/>
            <a:ext cx="7854272" cy="420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1"/>
              </a:lnSpc>
            </a:pPr>
            <a:r>
              <a:rPr lang="en-US" sz="6901" i="1" spc="-338" dirty="0">
                <a:solidFill>
                  <a:srgbClr val="333333"/>
                </a:solidFill>
                <a:latin typeface="Reckless Neue Italics"/>
                <a:ea typeface="Reckless Neue Italics"/>
                <a:cs typeface="Reckless Neue Italics"/>
                <a:sym typeface="Reckless Neue Italics"/>
              </a:rPr>
              <a:t>Support systems are expanding but </a:t>
            </a:r>
            <a:r>
              <a:rPr lang="en-US" sz="6901" b="1" i="1" spc="-338" dirty="0">
                <a:solidFill>
                  <a:srgbClr val="EB4C17"/>
                </a:solidFill>
                <a:latin typeface="Reckless Neue Semi-Bold Italics"/>
                <a:ea typeface="Reckless Neue Semi-Bold Italics"/>
                <a:cs typeface="Reckless Neue Semi-Bold Italics"/>
                <a:sym typeface="Reckless Neue Semi-Bold Italics"/>
              </a:rPr>
              <a:t>the demand for family care</a:t>
            </a:r>
            <a:r>
              <a:rPr lang="en-US" sz="6901" i="1" spc="-338" dirty="0">
                <a:solidFill>
                  <a:srgbClr val="333333"/>
                </a:solidFill>
                <a:latin typeface="Reckless Neue Italics"/>
                <a:ea typeface="Reckless Neue Italics"/>
                <a:cs typeface="Reckless Neue Italics"/>
                <a:sym typeface="Reckless Neue Italics"/>
              </a:rPr>
              <a:t> is growing faster</a:t>
            </a:r>
          </a:p>
        </p:txBody>
      </p:sp>
      <p:sp>
        <p:nvSpPr>
          <p:cNvPr id="6" name="Freeform 6"/>
          <p:cNvSpPr/>
          <p:nvPr/>
        </p:nvSpPr>
        <p:spPr>
          <a:xfrm>
            <a:off x="8952294" y="-137520"/>
            <a:ext cx="10082697" cy="10676625"/>
          </a:xfrm>
          <a:custGeom>
            <a:avLst/>
            <a:gdLst/>
            <a:ahLst/>
            <a:cxnLst/>
            <a:rect l="l" t="t" r="r" b="b"/>
            <a:pathLst>
              <a:path w="10082697" h="10676625">
                <a:moveTo>
                  <a:pt x="0" y="0"/>
                </a:moveTo>
                <a:lnTo>
                  <a:pt x="10082697" y="0"/>
                </a:lnTo>
                <a:lnTo>
                  <a:pt x="10082697" y="10676625"/>
                </a:lnTo>
                <a:lnTo>
                  <a:pt x="0" y="10676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07053" y="1443711"/>
            <a:ext cx="13273229" cy="8843289"/>
            <a:chOff x="0" y="0"/>
            <a:chExt cx="17697639" cy="117910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97577" cy="11791061"/>
            </a:xfrm>
            <a:custGeom>
              <a:avLst/>
              <a:gdLst/>
              <a:ahLst/>
              <a:cxnLst/>
              <a:rect l="l" t="t" r="r" b="b"/>
              <a:pathLst>
                <a:path w="17697577" h="11791061">
                  <a:moveTo>
                    <a:pt x="0" y="0"/>
                  </a:moveTo>
                  <a:lnTo>
                    <a:pt x="17697577" y="0"/>
                  </a:lnTo>
                  <a:lnTo>
                    <a:pt x="17697577" y="11791061"/>
                  </a:lnTo>
                  <a:lnTo>
                    <a:pt x="0" y="11791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8" b="-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70193" y="1028700"/>
            <a:ext cx="1133698" cy="1275610"/>
          </a:xfrm>
          <a:custGeom>
            <a:avLst/>
            <a:gdLst/>
            <a:ahLst/>
            <a:cxnLst/>
            <a:rect l="l" t="t" r="r" b="b"/>
            <a:pathLst>
              <a:path w="1133698" h="1275610">
                <a:moveTo>
                  <a:pt x="0" y="0"/>
                </a:moveTo>
                <a:lnTo>
                  <a:pt x="1133698" y="0"/>
                </a:lnTo>
                <a:lnTo>
                  <a:pt x="1133698" y="1275610"/>
                </a:lnTo>
                <a:lnTo>
                  <a:pt x="0" y="1275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81" r="-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93F3C1E-E4B3-0400-A0BD-4AD8516C64F5}"/>
              </a:ext>
            </a:extLst>
          </p:cNvPr>
          <p:cNvSpPr/>
          <p:nvPr/>
        </p:nvSpPr>
        <p:spPr>
          <a:xfrm>
            <a:off x="646934" y="9258300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c80d549d19_0_0"/>
          <p:cNvSpPr/>
          <p:nvPr/>
        </p:nvSpPr>
        <p:spPr>
          <a:xfrm>
            <a:off x="960120" y="1163072"/>
            <a:ext cx="13716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371600">
              <a:buClr>
                <a:srgbClr val="1A1464"/>
              </a:buClr>
              <a:buSzPts val="2800"/>
            </a:pPr>
            <a:r>
              <a:rPr lang="en-US" sz="4200" kern="0" dirty="0">
                <a:solidFill>
                  <a:srgbClr val="1A1464"/>
                </a:solidFill>
                <a:latin typeface="Georgia"/>
                <a:ea typeface="Georgia"/>
                <a:cs typeface="Georgia"/>
                <a:sym typeface="Georgia"/>
              </a:rPr>
              <a:t>Caregiving Is Pushing Women Out of Work</a:t>
            </a:r>
            <a:endParaRPr sz="4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g3c80d549d19_0_0"/>
          <p:cNvSpPr/>
          <p:nvPr/>
        </p:nvSpPr>
        <p:spPr>
          <a:xfrm>
            <a:off x="1032516" y="2607989"/>
            <a:ext cx="6309450" cy="6309450"/>
          </a:xfrm>
          <a:prstGeom prst="ellipse">
            <a:avLst/>
          </a:prstGeom>
          <a:solidFill>
            <a:srgbClr val="E8461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buClr>
                <a:srgbClr val="000000"/>
              </a:buClr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g3c80d549d19_0_0"/>
          <p:cNvSpPr/>
          <p:nvPr/>
        </p:nvSpPr>
        <p:spPr>
          <a:xfrm>
            <a:off x="1032516" y="3293789"/>
            <a:ext cx="630945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371600">
              <a:buClr>
                <a:srgbClr val="FFFFFF"/>
              </a:buClr>
              <a:buSzPts val="12000"/>
            </a:pPr>
            <a:r>
              <a:rPr lang="en-US" sz="18000" b="1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42%</a:t>
            </a:r>
            <a:endParaRPr sz="18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3c80d549d19_0_0"/>
          <p:cNvSpPr/>
          <p:nvPr/>
        </p:nvSpPr>
        <p:spPr>
          <a:xfrm>
            <a:off x="1512576" y="6242729"/>
            <a:ext cx="5349150" cy="16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371600">
              <a:lnSpc>
                <a:spcPct val="125000"/>
              </a:lnSpc>
              <a:buClr>
                <a:srgbClr val="FFCDB8"/>
              </a:buClr>
              <a:buSzPts val="1500"/>
            </a:pPr>
            <a:r>
              <a:rPr lang="en-US" sz="2250" kern="0" dirty="0">
                <a:solidFill>
                  <a:srgbClr val="FFCDB8"/>
                </a:solidFill>
                <a:latin typeface="Gill Sans" panose="020B0502020104020203" pitchFamily="34" charset="-79"/>
                <a:ea typeface="Georgia"/>
                <a:cs typeface="Gill Sans" panose="020B0502020104020203" pitchFamily="34" charset="-79"/>
                <a:sym typeface="Georgia"/>
              </a:rPr>
              <a:t>of women who voluntarily</a:t>
            </a:r>
            <a:endParaRPr sz="2250" kern="0" dirty="0">
              <a:solidFill>
                <a:srgbClr val="000000"/>
              </a:solidFill>
              <a:latin typeface="Gill Sans" panose="020B0502020104020203" pitchFamily="34" charset="-79"/>
              <a:ea typeface="Calibri"/>
              <a:cs typeface="Gill Sans" panose="020B0502020104020203" pitchFamily="34" charset="-79"/>
              <a:sym typeface="Calibri"/>
            </a:endParaRPr>
          </a:p>
          <a:p>
            <a:pPr algn="ctr" defTabSz="1371600">
              <a:lnSpc>
                <a:spcPct val="125000"/>
              </a:lnSpc>
              <a:buClr>
                <a:srgbClr val="FFCDB8"/>
              </a:buClr>
              <a:buSzPts val="1500"/>
            </a:pPr>
            <a:r>
              <a:rPr lang="en-US" sz="2250" kern="0" dirty="0">
                <a:solidFill>
                  <a:srgbClr val="FFCDB8"/>
                </a:solidFill>
                <a:latin typeface="Gill Sans" panose="020B0502020104020203" pitchFamily="34" charset="-79"/>
                <a:ea typeface="Georgia"/>
                <a:cs typeface="Gill Sans" panose="020B0502020104020203" pitchFamily="34" charset="-79"/>
                <a:sym typeface="Georgia"/>
              </a:rPr>
              <a:t>left their jobs cited caregiving</a:t>
            </a:r>
            <a:endParaRPr sz="2250" kern="0" dirty="0">
              <a:solidFill>
                <a:srgbClr val="000000"/>
              </a:solidFill>
              <a:latin typeface="Gill Sans" panose="020B0502020104020203" pitchFamily="34" charset="-79"/>
              <a:ea typeface="Calibri"/>
              <a:cs typeface="Gill Sans" panose="020B0502020104020203" pitchFamily="34" charset="-79"/>
              <a:sym typeface="Calibri"/>
            </a:endParaRPr>
          </a:p>
          <a:p>
            <a:pPr algn="ctr" defTabSz="1371600">
              <a:lnSpc>
                <a:spcPct val="125000"/>
              </a:lnSpc>
              <a:buClr>
                <a:srgbClr val="FFCDB8"/>
              </a:buClr>
              <a:buSzPts val="1500"/>
            </a:pPr>
            <a:r>
              <a:rPr lang="en-US" sz="2250" kern="0" dirty="0">
                <a:solidFill>
                  <a:srgbClr val="FFCDB8"/>
                </a:solidFill>
                <a:latin typeface="Gill Sans" panose="020B0502020104020203" pitchFamily="34" charset="-79"/>
                <a:ea typeface="Georgia"/>
                <a:cs typeface="Gill Sans" panose="020B0502020104020203" pitchFamily="34" charset="-79"/>
                <a:sym typeface="Georgia"/>
              </a:rPr>
              <a:t>as the #1 factor</a:t>
            </a:r>
            <a:endParaRPr sz="2250" kern="0" dirty="0">
              <a:solidFill>
                <a:srgbClr val="000000"/>
              </a:solidFill>
              <a:latin typeface="Gill Sans" panose="020B0502020104020203" pitchFamily="34" charset="-79"/>
              <a:ea typeface="Calibri"/>
              <a:cs typeface="Gill Sans" panose="020B0502020104020203" pitchFamily="34" charset="-79"/>
              <a:sym typeface="Calibri"/>
            </a:endParaRPr>
          </a:p>
        </p:txBody>
      </p:sp>
      <p:sp>
        <p:nvSpPr>
          <p:cNvPr id="21" name="Google Shape;21;g3c80d549d19_0_0"/>
          <p:cNvSpPr/>
          <p:nvPr/>
        </p:nvSpPr>
        <p:spPr>
          <a:xfrm>
            <a:off x="8879909" y="3467100"/>
            <a:ext cx="8393850" cy="3947850"/>
          </a:xfrm>
          <a:prstGeom prst="rect">
            <a:avLst/>
          </a:prstGeom>
          <a:solidFill>
            <a:srgbClr val="1A1464"/>
          </a:solidFill>
          <a:ln>
            <a:noFill/>
          </a:ln>
        </p:spPr>
        <p:txBody>
          <a:bodyPr spcFirstLastPara="1" wrap="square" lIns="789450" tIns="789450" rIns="789450" bIns="789450" anchor="ctr" anchorCtr="0">
            <a:noAutofit/>
          </a:bodyPr>
          <a:lstStyle/>
          <a:p>
            <a:pPr defTabSz="1371600">
              <a:buClr>
                <a:srgbClr val="000000"/>
              </a:buClr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g3c80d549d19_0_0"/>
          <p:cNvSpPr/>
          <p:nvPr/>
        </p:nvSpPr>
        <p:spPr>
          <a:xfrm>
            <a:off x="9144000" y="3396056"/>
            <a:ext cx="7726050" cy="394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371600">
              <a:buClr>
                <a:srgbClr val="00A896"/>
              </a:buClr>
              <a:buSzPts val="6332"/>
            </a:pPr>
            <a:r>
              <a:rPr lang="en-US" sz="4700" b="1" kern="0" dirty="0">
                <a:solidFill>
                  <a:srgbClr val="00A896"/>
                </a:solidFill>
                <a:latin typeface="Gill Sans SemiBold" panose="020B0502020104020203" pitchFamily="34" charset="-79"/>
                <a:ea typeface="Arial"/>
                <a:cs typeface="Gill Sans SemiBold" panose="020B0502020104020203" pitchFamily="34" charset="-79"/>
                <a:sym typeface="Arial"/>
              </a:rPr>
              <a:t>Context: </a:t>
            </a:r>
            <a:r>
              <a:rPr lang="en-US" sz="4700" b="1" kern="0" dirty="0">
                <a:solidFill>
                  <a:srgbClr val="FFFFFF"/>
                </a:solidFill>
                <a:latin typeface="Gill Sans SemiBold" panose="020B0502020104020203" pitchFamily="34" charset="-79"/>
                <a:ea typeface="Arial"/>
                <a:cs typeface="Gill Sans SemiBold" panose="020B0502020104020203" pitchFamily="34" charset="-79"/>
                <a:sym typeface="Arial"/>
              </a:rPr>
              <a:t>More than 455,000 women left the U.S. workforce between January and August 2025.</a:t>
            </a:r>
            <a:endParaRPr sz="4700" b="1" kern="0" dirty="0">
              <a:solidFill>
                <a:srgbClr val="000000"/>
              </a:solidFill>
              <a:latin typeface="Gill Sans SemiBold" panose="020B0502020104020203" pitchFamily="34" charset="-79"/>
              <a:ea typeface="Calibri"/>
              <a:cs typeface="Gill Sans SemiBold" panose="020B0502020104020203" pitchFamily="34" charset="-79"/>
              <a:sym typeface="Calibri"/>
            </a:endParaRPr>
          </a:p>
        </p:txBody>
      </p:sp>
      <p:sp>
        <p:nvSpPr>
          <p:cNvPr id="23" name="Google Shape;23;g3c80d549d19_0_0"/>
          <p:cNvSpPr/>
          <p:nvPr/>
        </p:nvSpPr>
        <p:spPr>
          <a:xfrm>
            <a:off x="960120" y="9875520"/>
            <a:ext cx="16459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1371600">
              <a:buClr>
                <a:srgbClr val="AAAAAA"/>
              </a:buClr>
              <a:buSzPts val="800"/>
            </a:pPr>
            <a:r>
              <a:rPr lang="en-US" sz="1200" kern="0" dirty="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rPr>
              <a:t>Sources: ¹Catalyst, Caregiving Pressures Top Factor Pushing Women Out of the Workforce, Jan. 2026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EB8482E-41D2-247D-B3E3-8510BAC387A0}"/>
              </a:ext>
            </a:extLst>
          </p:cNvPr>
          <p:cNvSpPr txBox="1"/>
          <p:nvPr/>
        </p:nvSpPr>
        <p:spPr>
          <a:xfrm>
            <a:off x="974988" y="467201"/>
            <a:ext cx="14630400" cy="49291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640"/>
              </a:lnSpc>
            </a:pPr>
            <a:r>
              <a:rPr lang="en-US" sz="2200" b="1" spc="600" dirty="0">
                <a:solidFill>
                  <a:srgbClr val="170D7D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WORKFORCE IMPACTS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A366455B-E677-E0CD-6579-20DEFD272475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60" y="640080"/>
            <a:ext cx="14630400" cy="457200"/>
            <a:chOff x="0" y="0"/>
            <a:chExt cx="195072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73521" b="-5735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 b="1" spc="600" dirty="0">
                  <a:solidFill>
                    <a:srgbClr val="170D7D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WHAT CAREGIVERS WANT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0160" y="1188720"/>
            <a:ext cx="14630400" cy="1005840"/>
            <a:chOff x="0" y="0"/>
            <a:chExt cx="19507200" cy="1341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dirty="0">
                  <a:solidFill>
                    <a:srgbClr val="170D7D"/>
                  </a:solidFill>
                  <a:latin typeface="Georgia"/>
                  <a:ea typeface="Georgia"/>
                  <a:cs typeface="Georgia"/>
                  <a:sym typeface="Georgia"/>
                </a:rPr>
                <a:t>The Support That Matters Most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160" y="2743200"/>
            <a:ext cx="7315200" cy="3017520"/>
            <a:chOff x="0" y="0"/>
            <a:chExt cx="9753600" cy="4023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45920" y="3108960"/>
            <a:ext cx="822960" cy="822960"/>
            <a:chOff x="0" y="0"/>
            <a:chExt cx="1097280" cy="10972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97280" cy="1097280"/>
            </a:xfrm>
            <a:custGeom>
              <a:avLst/>
              <a:gdLst/>
              <a:ahLst/>
              <a:cxnLst/>
              <a:rect l="l" t="t" r="r" b="b"/>
              <a:pathLst>
                <a:path w="1097280" h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26971" y="3290011"/>
            <a:ext cx="460858" cy="460858"/>
            <a:chOff x="0" y="0"/>
            <a:chExt cx="614477" cy="614477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614426" cy="614426"/>
            </a:xfrm>
            <a:custGeom>
              <a:avLst/>
              <a:gdLst/>
              <a:ahLst/>
              <a:cxnLst/>
              <a:rect l="l" t="t" r="r" b="b"/>
              <a:pathLst>
                <a:path w="614426" h="614426">
                  <a:moveTo>
                    <a:pt x="0" y="0"/>
                  </a:moveTo>
                  <a:lnTo>
                    <a:pt x="614426" y="0"/>
                  </a:lnTo>
                  <a:lnTo>
                    <a:pt x="614426" y="614426"/>
                  </a:lnTo>
                  <a:lnTo>
                    <a:pt x="0" y="614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8" b="-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43200" y="3017520"/>
            <a:ext cx="2194560" cy="731520"/>
            <a:chOff x="0" y="0"/>
            <a:chExt cx="2926080" cy="9753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 dirty="0">
                  <a:solidFill>
                    <a:srgbClr val="EB4C17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 in 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743200" y="3694176"/>
            <a:ext cx="5486400" cy="457200"/>
            <a:chOff x="0" y="0"/>
            <a:chExt cx="7315200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15200" cy="609600"/>
            </a:xfrm>
            <a:custGeom>
              <a:avLst/>
              <a:gdLst/>
              <a:ahLst/>
              <a:cxnLst/>
              <a:rect l="l" t="t" r="r" b="b"/>
              <a:pathLst>
                <a:path w="7315200" h="609600">
                  <a:moveTo>
                    <a:pt x="0" y="0"/>
                  </a:moveTo>
                  <a:lnTo>
                    <a:pt x="7315200" y="0"/>
                  </a:lnTo>
                  <a:lnTo>
                    <a:pt x="7315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b="-1838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7315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Respite services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43200" y="4242816"/>
            <a:ext cx="5486400" cy="1097280"/>
            <a:chOff x="0" y="0"/>
            <a:chExt cx="7315200" cy="14630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15200" cy="1463040"/>
            </a:xfrm>
            <a:custGeom>
              <a:avLst/>
              <a:gdLst/>
              <a:ahLst/>
              <a:cxnLst/>
              <a:rect l="l" t="t" r="r" b="b"/>
              <a:pathLst>
                <a:path w="7315200" h="1463040">
                  <a:moveTo>
                    <a:pt x="0" y="0"/>
                  </a:moveTo>
                  <a:lnTo>
                    <a:pt x="7315200" y="0"/>
                  </a:lnTo>
                  <a:lnTo>
                    <a:pt x="73152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25" b="-474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7315200" cy="1510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 dirty="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The single most requested form</a:t>
              </a:r>
            </a:p>
            <a:p>
              <a:pPr algn="l">
                <a:lnSpc>
                  <a:spcPts val="2520"/>
                </a:lnSpc>
              </a:pPr>
              <a:r>
                <a:rPr lang="en-US" sz="2100" dirty="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of support — time to recharge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2743200"/>
            <a:ext cx="7315200" cy="3017520"/>
            <a:chOff x="0" y="0"/>
            <a:chExt cx="9753600" cy="402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09760" y="3108960"/>
            <a:ext cx="822960" cy="822960"/>
            <a:chOff x="0" y="0"/>
            <a:chExt cx="1097280" cy="10972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97280" cy="1097280"/>
            </a:xfrm>
            <a:custGeom>
              <a:avLst/>
              <a:gdLst/>
              <a:ahLst/>
              <a:cxnLst/>
              <a:rect l="l" t="t" r="r" b="b"/>
              <a:pathLst>
                <a:path w="1097280" h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690811" y="3290011"/>
            <a:ext cx="460858" cy="460858"/>
            <a:chOff x="0" y="0"/>
            <a:chExt cx="614477" cy="614477"/>
          </a:xfrm>
        </p:grpSpPr>
        <p:sp>
          <p:nvSpPr>
            <p:cNvPr id="28" name="Freeform 28" descr="preencoded.png"/>
            <p:cNvSpPr/>
            <p:nvPr/>
          </p:nvSpPr>
          <p:spPr>
            <a:xfrm>
              <a:off x="0" y="0"/>
              <a:ext cx="614426" cy="614426"/>
            </a:xfrm>
            <a:custGeom>
              <a:avLst/>
              <a:gdLst/>
              <a:ahLst/>
              <a:cxnLst/>
              <a:rect l="l" t="t" r="r" b="b"/>
              <a:pathLst>
                <a:path w="614426" h="614426">
                  <a:moveTo>
                    <a:pt x="0" y="0"/>
                  </a:moveTo>
                  <a:lnTo>
                    <a:pt x="614426" y="0"/>
                  </a:lnTo>
                  <a:lnTo>
                    <a:pt x="614426" y="614426"/>
                  </a:lnTo>
                  <a:lnTo>
                    <a:pt x="0" y="614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8" b="-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607040" y="3017520"/>
            <a:ext cx="2194560" cy="731520"/>
            <a:chOff x="0" y="0"/>
            <a:chExt cx="2926080" cy="97536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 dirty="0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2/3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607040" y="3694176"/>
            <a:ext cx="5486400" cy="457200"/>
            <a:chOff x="0" y="0"/>
            <a:chExt cx="7315200" cy="6096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315200" cy="609600"/>
            </a:xfrm>
            <a:custGeom>
              <a:avLst/>
              <a:gdLst/>
              <a:ahLst/>
              <a:cxnLst/>
              <a:rect l="l" t="t" r="r" b="b"/>
              <a:pathLst>
                <a:path w="7315200" h="609600">
                  <a:moveTo>
                    <a:pt x="0" y="0"/>
                  </a:moveTo>
                  <a:lnTo>
                    <a:pt x="7315200" y="0"/>
                  </a:lnTo>
                  <a:lnTo>
                    <a:pt x="7315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b="-1838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7315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Payment programs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607040" y="4242816"/>
            <a:ext cx="5486400" cy="1097280"/>
            <a:chOff x="0" y="0"/>
            <a:chExt cx="7315200" cy="14630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315200" cy="1463040"/>
            </a:xfrm>
            <a:custGeom>
              <a:avLst/>
              <a:gdLst/>
              <a:ahLst/>
              <a:cxnLst/>
              <a:rect l="l" t="t" r="r" b="b"/>
              <a:pathLst>
                <a:path w="7315200" h="1463040">
                  <a:moveTo>
                    <a:pt x="0" y="0"/>
                  </a:moveTo>
                  <a:lnTo>
                    <a:pt x="7315200" y="0"/>
                  </a:lnTo>
                  <a:lnTo>
                    <a:pt x="73152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25" b="-474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7315200" cy="1510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Especially valued by lower-income</a:t>
              </a:r>
            </a:p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caregivers providing intensive care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80160" y="6309360"/>
            <a:ext cx="7315200" cy="3017520"/>
            <a:chOff x="0" y="0"/>
            <a:chExt cx="9753600" cy="402336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45920" y="6675120"/>
            <a:ext cx="822960" cy="822960"/>
            <a:chOff x="0" y="0"/>
            <a:chExt cx="1097280" cy="109728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97280" cy="1097280"/>
            </a:xfrm>
            <a:custGeom>
              <a:avLst/>
              <a:gdLst/>
              <a:ahLst/>
              <a:cxnLst/>
              <a:rect l="l" t="t" r="r" b="b"/>
              <a:pathLst>
                <a:path w="1097280" h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826971" y="6856171"/>
            <a:ext cx="460858" cy="460858"/>
            <a:chOff x="0" y="0"/>
            <a:chExt cx="614477" cy="614477"/>
          </a:xfrm>
        </p:grpSpPr>
        <p:sp>
          <p:nvSpPr>
            <p:cNvPr id="43" name="Freeform 43" descr="preencoded.png"/>
            <p:cNvSpPr/>
            <p:nvPr/>
          </p:nvSpPr>
          <p:spPr>
            <a:xfrm>
              <a:off x="0" y="0"/>
              <a:ext cx="614426" cy="614426"/>
            </a:xfrm>
            <a:custGeom>
              <a:avLst/>
              <a:gdLst/>
              <a:ahLst/>
              <a:cxnLst/>
              <a:rect l="l" t="t" r="r" b="b"/>
              <a:pathLst>
                <a:path w="614426" h="614426">
                  <a:moveTo>
                    <a:pt x="0" y="0"/>
                  </a:moveTo>
                  <a:lnTo>
                    <a:pt x="614426" y="0"/>
                  </a:lnTo>
                  <a:lnTo>
                    <a:pt x="614426" y="614426"/>
                  </a:lnTo>
                  <a:lnTo>
                    <a:pt x="0" y="614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8" b="-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743200" y="6583680"/>
            <a:ext cx="2194560" cy="731520"/>
            <a:chOff x="0" y="0"/>
            <a:chExt cx="2926080" cy="97536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2/3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43200" y="7260336"/>
            <a:ext cx="5486400" cy="457200"/>
            <a:chOff x="0" y="0"/>
            <a:chExt cx="7315200" cy="6096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315200" cy="609600"/>
            </a:xfrm>
            <a:custGeom>
              <a:avLst/>
              <a:gdLst/>
              <a:ahLst/>
              <a:cxnLst/>
              <a:rect l="l" t="t" r="r" b="b"/>
              <a:pathLst>
                <a:path w="7315200" h="609600">
                  <a:moveTo>
                    <a:pt x="0" y="0"/>
                  </a:moveTo>
                  <a:lnTo>
                    <a:pt x="7315200" y="0"/>
                  </a:lnTo>
                  <a:lnTo>
                    <a:pt x="7315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b="-1838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7315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Income tax credits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43200" y="7808976"/>
            <a:ext cx="5486400" cy="1097280"/>
            <a:chOff x="0" y="0"/>
            <a:chExt cx="7315200" cy="146304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7315200" cy="1463040"/>
            </a:xfrm>
            <a:custGeom>
              <a:avLst/>
              <a:gdLst/>
              <a:ahLst/>
              <a:cxnLst/>
              <a:rect l="l" t="t" r="r" b="b"/>
              <a:pathLst>
                <a:path w="7315200" h="1463040">
                  <a:moveTo>
                    <a:pt x="0" y="0"/>
                  </a:moveTo>
                  <a:lnTo>
                    <a:pt x="7315200" y="0"/>
                  </a:lnTo>
                  <a:lnTo>
                    <a:pt x="73152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25" b="-474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7315200" cy="1510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Particularly helpful for caregivers</a:t>
              </a:r>
            </a:p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earning more than $50K annually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144000" y="6309360"/>
            <a:ext cx="7315200" cy="3017520"/>
            <a:chOff x="0" y="0"/>
            <a:chExt cx="9753600" cy="402336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509760" y="6675120"/>
            <a:ext cx="822960" cy="822960"/>
            <a:chOff x="0" y="0"/>
            <a:chExt cx="1097280" cy="109728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97280" cy="1097280"/>
            </a:xfrm>
            <a:custGeom>
              <a:avLst/>
              <a:gdLst/>
              <a:ahLst/>
              <a:cxnLst/>
              <a:rect l="l" t="t" r="r" b="b"/>
              <a:pathLst>
                <a:path w="1097280" h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06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607040" y="6583680"/>
            <a:ext cx="2194560" cy="731520"/>
            <a:chOff x="0" y="0"/>
            <a:chExt cx="2926080" cy="97536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9525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240"/>
                </a:lnSpc>
              </a:pPr>
              <a:r>
                <a:rPr lang="en-US" sz="5200" b="1" dirty="0">
                  <a:solidFill>
                    <a:srgbClr val="0069E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 in 2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07040" y="7260336"/>
            <a:ext cx="5486400" cy="457200"/>
            <a:chOff x="0" y="0"/>
            <a:chExt cx="7315200" cy="6096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7315200" cy="609600"/>
            </a:xfrm>
            <a:custGeom>
              <a:avLst/>
              <a:gdLst/>
              <a:ahLst/>
              <a:cxnLst/>
              <a:rect l="l" t="t" r="r" b="b"/>
              <a:pathLst>
                <a:path w="7315200" h="609600">
                  <a:moveTo>
                    <a:pt x="0" y="0"/>
                  </a:moveTo>
                  <a:lnTo>
                    <a:pt x="7315200" y="0"/>
                  </a:lnTo>
                  <a:lnTo>
                    <a:pt x="7315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3820" b="-1838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7315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 dirty="0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Paid leave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607040" y="7663957"/>
            <a:ext cx="5486400" cy="1242299"/>
            <a:chOff x="0" y="-193359"/>
            <a:chExt cx="7315200" cy="1656399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7315200" cy="1463040"/>
            </a:xfrm>
            <a:custGeom>
              <a:avLst/>
              <a:gdLst/>
              <a:ahLst/>
              <a:cxnLst/>
              <a:rect l="l" t="t" r="r" b="b"/>
              <a:pathLst>
                <a:path w="7315200" h="1463040">
                  <a:moveTo>
                    <a:pt x="0" y="0"/>
                  </a:moveTo>
                  <a:lnTo>
                    <a:pt x="7315200" y="0"/>
                  </a:lnTo>
                  <a:lnTo>
                    <a:pt x="73152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25" b="-474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193359"/>
              <a:ext cx="7315200" cy="1510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 dirty="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Want paid leave to balance care and work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8A8A8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pic>
        <p:nvPicPr>
          <p:cNvPr id="74" name="Graphic 73" descr="Briefcase with solid fill">
            <a:extLst>
              <a:ext uri="{FF2B5EF4-FFF2-40B4-BE49-F238E27FC236}">
                <a16:creationId xmlns:a16="http://schemas.microsoft.com/office/drawing/2014/main" id="{24002ADE-62C7-3E3A-9B60-C90F7E8FB4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0330" y="6802830"/>
            <a:ext cx="550470" cy="550470"/>
          </a:xfrm>
          <a:prstGeom prst="rect">
            <a:avLst/>
          </a:prstGeom>
        </p:spPr>
      </p:pic>
      <p:sp>
        <p:nvSpPr>
          <p:cNvPr id="57" name="Freeform 15">
            <a:extLst>
              <a:ext uri="{FF2B5EF4-FFF2-40B4-BE49-F238E27FC236}">
                <a16:creationId xmlns:a16="http://schemas.microsoft.com/office/drawing/2014/main" id="{28A9C095-18B8-E63C-7FDA-3409F931654D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12801600" y="6400800"/>
            <a:ext cx="9144000" cy="9144000"/>
          </a:xfrm>
          <a:custGeom>
            <a:avLst/>
            <a:gdLst/>
            <a:ahLst/>
            <a:cxnLst/>
            <a:rect l="l" t="t" r="r" b="b"/>
            <a:pathLst>
              <a:path w="12192000" h="12192000" extrusionOk="0">
                <a:moveTo>
                  <a:pt x="0" y="6096000"/>
                </a:moveTo>
                <a:cubicBezTo>
                  <a:pt x="0" y="2729230"/>
                  <a:pt x="2729230" y="0"/>
                  <a:pt x="6096000" y="0"/>
                </a:cubicBezTo>
                <a:cubicBezTo>
                  <a:pt x="9462770" y="0"/>
                  <a:pt x="12192000" y="2729230"/>
                  <a:pt x="12192000" y="6096000"/>
                </a:cubicBezTo>
                <a:cubicBezTo>
                  <a:pt x="12192000" y="9462770"/>
                  <a:pt x="9462770" y="12192000"/>
                  <a:pt x="6096000" y="12192000"/>
                </a:cubicBezTo>
                <a:cubicBezTo>
                  <a:pt x="2729230" y="12192000"/>
                  <a:pt x="0" y="9462770"/>
                  <a:pt x="0" y="6096000"/>
                </a:cubicBezTo>
                <a:close/>
              </a:path>
            </a:pathLst>
          </a:custGeom>
          <a:solidFill>
            <a:srgbClr val="EDD1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15"/>
          <p:cNvGrpSpPr/>
          <p:nvPr/>
        </p:nvGrpSpPr>
        <p:grpSpPr>
          <a:xfrm>
            <a:off x="1280160" y="604361"/>
            <a:ext cx="14630400" cy="492919"/>
            <a:chOff x="0" y="-47625"/>
            <a:chExt cx="19507200" cy="657225"/>
          </a:xfrm>
        </p:grpSpPr>
        <p:sp>
          <p:nvSpPr>
            <p:cNvPr id="96" name="Google Shape;96;p15"/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 extrusionOk="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573597" b="-57359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5"/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C17"/>
                </a:buClr>
                <a:buSzPts val="2200"/>
                <a:buFont typeface="Gill Sans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POLICY CHALLENGES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15"/>
          <p:cNvGrpSpPr/>
          <p:nvPr/>
        </p:nvGrpSpPr>
        <p:grpSpPr>
          <a:xfrm>
            <a:off x="1280160" y="1273016"/>
            <a:ext cx="14630400" cy="1012984"/>
            <a:chOff x="0" y="-9525"/>
            <a:chExt cx="19507200" cy="1350645"/>
          </a:xfrm>
        </p:grpSpPr>
        <p:sp>
          <p:nvSpPr>
            <p:cNvPr id="99" name="Google Shape;99;p15"/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 extrusionOk="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233415" b="-23341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99"/>
                <a:buFont typeface="Georgia"/>
                <a:buNone/>
                <a:tabLst/>
                <a:defRPr/>
              </a:pPr>
              <a:r>
                <a:rPr lang="en-US" sz="5599" b="1" dirty="0">
                  <a:solidFill>
                    <a:srgbClr val="170D7D"/>
                  </a:solidFill>
                  <a:latin typeface="Georgia"/>
                  <a:sym typeface="Georgia"/>
                </a:rPr>
                <a:t>The </a:t>
              </a:r>
              <a:r>
                <a:rPr lang="en-US" sz="5599" b="1" dirty="0">
                  <a:solidFill>
                    <a:srgbClr val="170D7D"/>
                  </a:solidFill>
                  <a:latin typeface="Georgia"/>
                  <a:sym typeface="Geo"/>
                </a:rPr>
                <a:t>safety net</a:t>
              </a:r>
              <a:r>
                <a:rPr lang="en-US" sz="5599" b="1" dirty="0">
                  <a:solidFill>
                    <a:srgbClr val="170D7D"/>
                  </a:solidFill>
                  <a:latin typeface="Georgia"/>
                  <a:sym typeface="Georgia"/>
                </a:rPr>
                <a:t> is fraying</a:t>
              </a:r>
              <a:endParaRPr sz="5599" b="1" dirty="0">
                <a:solidFill>
                  <a:srgbClr val="170D7D"/>
                </a:solidFill>
                <a:latin typeface="Georgia"/>
                <a:sym typeface="Arial"/>
              </a:endParaRPr>
            </a:p>
          </p:txBody>
        </p:sp>
      </p:grpSp>
      <p:grpSp>
        <p:nvGrpSpPr>
          <p:cNvPr id="101" name="Google Shape;101;p15"/>
          <p:cNvGrpSpPr/>
          <p:nvPr/>
        </p:nvGrpSpPr>
        <p:grpSpPr>
          <a:xfrm>
            <a:off x="1280160" y="2918936"/>
            <a:ext cx="4572000" cy="2201704"/>
            <a:chOff x="0" y="-9525"/>
            <a:chExt cx="6096000" cy="2935605"/>
          </a:xfrm>
        </p:grpSpPr>
        <p:sp>
          <p:nvSpPr>
            <p:cNvPr id="102" name="Google Shape;102;p15"/>
            <p:cNvSpPr/>
            <p:nvPr/>
          </p:nvSpPr>
          <p:spPr>
            <a:xfrm>
              <a:off x="0" y="0"/>
              <a:ext cx="6096000" cy="2926080"/>
            </a:xfrm>
            <a:custGeom>
              <a:avLst/>
              <a:gdLst/>
              <a:ahLst/>
              <a:cxnLst/>
              <a:rect l="l" t="t" r="r" b="b"/>
              <a:pathLst>
                <a:path w="6096000" h="2926080" extrusionOk="0">
                  <a:moveTo>
                    <a:pt x="0" y="0"/>
                  </a:moveTo>
                  <a:lnTo>
                    <a:pt x="6096000" y="0"/>
                  </a:lnTo>
                  <a:lnTo>
                    <a:pt x="6096000" y="2926080"/>
                  </a:lnTo>
                  <a:lnTo>
                    <a:pt x="0" y="29260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l="-11585" r="-1158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5"/>
            <p:cNvSpPr txBox="1"/>
            <p:nvPr/>
          </p:nvSpPr>
          <p:spPr>
            <a:xfrm>
              <a:off x="0" y="-9525"/>
              <a:ext cx="6096000" cy="2935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C17"/>
                </a:buClr>
                <a:buSzPts val="9000"/>
                <a:buFont typeface="Georgia"/>
                <a:buNone/>
                <a:tabLst/>
                <a:defRPr/>
              </a:pPr>
              <a:r>
                <a:rPr kumimoji="0" lang="en-US" sz="9000" b="1" i="0" u="none" strike="noStrike" kern="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$911B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15"/>
          <p:cNvGrpSpPr/>
          <p:nvPr/>
        </p:nvGrpSpPr>
        <p:grpSpPr>
          <a:xfrm>
            <a:off x="5486400" y="3146758"/>
            <a:ext cx="7651805" cy="1647729"/>
            <a:chOff x="-531919" y="-733933"/>
            <a:chExt cx="10285519" cy="2196973"/>
          </a:xfrm>
        </p:grpSpPr>
        <p:sp>
          <p:nvSpPr>
            <p:cNvPr id="105" name="Google Shape;105;p15"/>
            <p:cNvSpPr/>
            <p:nvPr/>
          </p:nvSpPr>
          <p:spPr>
            <a:xfrm>
              <a:off x="0" y="0"/>
              <a:ext cx="9753600" cy="1463040"/>
            </a:xfrm>
            <a:custGeom>
              <a:avLst/>
              <a:gdLst/>
              <a:ahLst/>
              <a:cxnLst/>
              <a:rect l="l" t="t" r="r" b="b"/>
              <a:pathLst>
                <a:path w="9753600" h="1463040" extrusionOk="0">
                  <a:moveTo>
                    <a:pt x="0" y="0"/>
                  </a:moveTo>
                  <a:lnTo>
                    <a:pt x="9753600" y="0"/>
                  </a:lnTo>
                  <a:lnTo>
                    <a:pt x="9753600" y="1463040"/>
                  </a:lnTo>
                  <a:lnTo>
                    <a:pt x="0" y="146304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79897" b="-7989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5"/>
            <p:cNvSpPr txBox="1"/>
            <p:nvPr/>
          </p:nvSpPr>
          <p:spPr>
            <a:xfrm>
              <a:off x="-531919" y="-733933"/>
              <a:ext cx="9753600" cy="15297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A"/>
                </a:buClr>
                <a:buSzPts val="3200"/>
                <a:buFont typeface="Gill Sans"/>
                <a:buNone/>
                <a:tabLst/>
                <a:defRPr/>
              </a:pPr>
              <a:r>
                <a:rPr kumimoji="0" lang="en-US" sz="3200" b="1" u="none" strike="noStrike" kern="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" panose="020B0502020104020203" pitchFamily="34" charset="-79"/>
                  <a:ea typeface="Gill Sans"/>
                  <a:cs typeface="Gill Sans" panose="020B0502020104020203" pitchFamily="34" charset="-79"/>
                  <a:sym typeface="Gill Sans"/>
                </a:rPr>
                <a:t>in projected federal Medicaid cuts</a:t>
              </a:r>
              <a:endParaRPr kumimoji="0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A"/>
                </a:buClr>
                <a:buSzPts val="3200"/>
                <a:buFont typeface="Gill Sans"/>
                <a:buNone/>
                <a:tabLst/>
                <a:defRPr/>
              </a:pPr>
              <a:r>
                <a:rPr kumimoji="0" lang="en-US" sz="3200" b="1" u="none" strike="noStrike" kern="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" panose="020B0502020104020203" pitchFamily="34" charset="-79"/>
                  <a:ea typeface="Gill Sans"/>
                  <a:cs typeface="Gill Sans" panose="020B0502020104020203" pitchFamily="34" charset="-79"/>
                  <a:sym typeface="Gill Sans"/>
                </a:rPr>
                <a:t>over the next decade</a:t>
              </a:r>
              <a:endParaRPr kumimoji="0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anose="020B0502020104020203" pitchFamily="34" charset="-79"/>
                <a:cs typeface="Gill Sans" panose="020B0502020104020203" pitchFamily="34" charset="-79"/>
                <a:sym typeface="Arial"/>
              </a:endParaRPr>
            </a:p>
          </p:txBody>
        </p:sp>
      </p:grpSp>
      <p:sp>
        <p:nvSpPr>
          <p:cNvPr id="107" name="Google Shape;107;p15"/>
          <p:cNvSpPr/>
          <p:nvPr/>
        </p:nvSpPr>
        <p:spPr>
          <a:xfrm>
            <a:off x="1280160" y="5852160"/>
            <a:ext cx="4754880" cy="2743200"/>
          </a:xfrm>
          <a:custGeom>
            <a:avLst/>
            <a:gdLst/>
            <a:ahLst/>
            <a:cxnLst/>
            <a:rect l="l" t="t" r="r" b="b"/>
            <a:pathLst>
              <a:path w="6339840" h="3657600" extrusionOk="0">
                <a:moveTo>
                  <a:pt x="0" y="0"/>
                </a:moveTo>
                <a:lnTo>
                  <a:pt x="6339840" y="0"/>
                </a:lnTo>
                <a:lnTo>
                  <a:pt x="6339840" y="3657600"/>
                </a:lnTo>
                <a:lnTo>
                  <a:pt x="0" y="3657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1280160" y="5852160"/>
            <a:ext cx="4754880" cy="109728"/>
          </a:xfrm>
          <a:custGeom>
            <a:avLst/>
            <a:gdLst/>
            <a:ahLst/>
            <a:cxnLst/>
            <a:rect l="l" t="t" r="r" b="b"/>
            <a:pathLst>
              <a:path w="6339840" h="146304" extrusionOk="0">
                <a:moveTo>
                  <a:pt x="0" y="0"/>
                </a:moveTo>
                <a:lnTo>
                  <a:pt x="6339840" y="0"/>
                </a:lnTo>
                <a:lnTo>
                  <a:pt x="6339840" y="146304"/>
                </a:lnTo>
                <a:lnTo>
                  <a:pt x="0" y="146304"/>
                </a:lnTo>
                <a:close/>
              </a:path>
            </a:pathLst>
          </a:custGeom>
          <a:solidFill>
            <a:srgbClr val="EB4C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5"/>
          <p:cNvGrpSpPr/>
          <p:nvPr/>
        </p:nvGrpSpPr>
        <p:grpSpPr>
          <a:xfrm>
            <a:off x="1554480" y="6119336"/>
            <a:ext cx="4206240" cy="830104"/>
            <a:chOff x="0" y="-9525"/>
            <a:chExt cx="5608320" cy="1106805"/>
          </a:xfrm>
        </p:grpSpPr>
        <p:sp>
          <p:nvSpPr>
            <p:cNvPr id="110" name="Google Shape;110;p15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590" b="-495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C17"/>
                </a:buClr>
                <a:buSzPts val="5599"/>
                <a:buFont typeface="Geo"/>
                <a:buNone/>
                <a:tabLst/>
                <a:defRPr/>
              </a:pPr>
              <a:r>
                <a:rPr kumimoji="0" lang="en-US" sz="5599" b="1" i="0" u="none" strike="noStrike" kern="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" panose="02040502050405020303" pitchFamily="18" charset="0"/>
                  <a:ea typeface="Geo"/>
                  <a:cs typeface="Geo"/>
                  <a:sym typeface="Geo"/>
                </a:rPr>
                <a:t>10M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5"/>
          <p:cNvGrpSpPr/>
          <p:nvPr/>
        </p:nvGrpSpPr>
        <p:grpSpPr>
          <a:xfrm>
            <a:off x="1554480" y="7005161"/>
            <a:ext cx="4206240" cy="1315879"/>
            <a:chOff x="0" y="-47625"/>
            <a:chExt cx="5608320" cy="1754505"/>
          </a:xfrm>
        </p:grpSpPr>
        <p:sp>
          <p:nvSpPr>
            <p:cNvPr id="113" name="Google Shape;113;p15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14022" b="-140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5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A"/>
                </a:buClr>
                <a:buSzPts val="2200"/>
                <a:buFont typeface="Gill Sans"/>
                <a:buNone/>
                <a:tabLst/>
                <a:defRPr/>
              </a:pPr>
              <a:r>
                <a:rPr kumimoji="0" lang="en-US" sz="2200" u="none" strike="noStrike" kern="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Light" panose="020B0302020104020203" pitchFamily="34" charset="-79"/>
                  <a:ea typeface="Gill Sans"/>
                  <a:cs typeface="Gill Sans Light" panose="020B0302020104020203" pitchFamily="34" charset="-79"/>
                  <a:sym typeface="Gill Sans"/>
                </a:rPr>
                <a:t>at risk of losing Medicaid</a:t>
              </a:r>
              <a:endParaRPr kumimoji="0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 panose="020B0302020104020203" pitchFamily="34" charset="-79"/>
                <a:cs typeface="Gill Sans Light" panose="020B0302020104020203" pitchFamily="34" charset="-79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A"/>
                </a:buClr>
                <a:buSzPts val="2200"/>
                <a:buFont typeface="Gill Sans"/>
                <a:buNone/>
                <a:tabLst/>
                <a:defRPr/>
              </a:pPr>
              <a:r>
                <a:rPr kumimoji="0" lang="en-US" sz="2200" u="none" strike="noStrike" kern="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Light" panose="020B0302020104020203" pitchFamily="34" charset="-79"/>
                  <a:ea typeface="Gill Sans"/>
                  <a:cs typeface="Gill Sans Light" panose="020B0302020104020203" pitchFamily="34" charset="-79"/>
                  <a:sym typeface="Gill Sans"/>
                </a:rPr>
                <a:t>under new eligibility rules</a:t>
              </a:r>
              <a:endParaRPr kumimoji="0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 panose="020B0302020104020203" pitchFamily="34" charset="-79"/>
                <a:cs typeface="Gill Sans Light" panose="020B0302020104020203" pitchFamily="34" charset="-79"/>
                <a:sym typeface="Arial"/>
              </a:endParaRPr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6583680" y="5852160"/>
            <a:ext cx="4754880" cy="2743200"/>
          </a:xfrm>
          <a:custGeom>
            <a:avLst/>
            <a:gdLst/>
            <a:ahLst/>
            <a:cxnLst/>
            <a:rect l="l" t="t" r="r" b="b"/>
            <a:pathLst>
              <a:path w="6339840" h="3657600" extrusionOk="0">
                <a:moveTo>
                  <a:pt x="0" y="0"/>
                </a:moveTo>
                <a:lnTo>
                  <a:pt x="6339840" y="0"/>
                </a:lnTo>
                <a:lnTo>
                  <a:pt x="6339840" y="3657600"/>
                </a:lnTo>
                <a:lnTo>
                  <a:pt x="0" y="3657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6583680" y="5852160"/>
            <a:ext cx="4754880" cy="109728"/>
          </a:xfrm>
          <a:custGeom>
            <a:avLst/>
            <a:gdLst/>
            <a:ahLst/>
            <a:cxnLst/>
            <a:rect l="l" t="t" r="r" b="b"/>
            <a:pathLst>
              <a:path w="6339840" h="146304" extrusionOk="0">
                <a:moveTo>
                  <a:pt x="0" y="0"/>
                </a:moveTo>
                <a:lnTo>
                  <a:pt x="6339840" y="0"/>
                </a:lnTo>
                <a:lnTo>
                  <a:pt x="6339840" y="146304"/>
                </a:lnTo>
                <a:lnTo>
                  <a:pt x="0" y="146304"/>
                </a:lnTo>
                <a:close/>
              </a:path>
            </a:pathLst>
          </a:custGeom>
          <a:solidFill>
            <a:srgbClr val="EB4C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p15"/>
          <p:cNvGrpSpPr/>
          <p:nvPr/>
        </p:nvGrpSpPr>
        <p:grpSpPr>
          <a:xfrm>
            <a:off x="6858000" y="6119336"/>
            <a:ext cx="4206240" cy="830104"/>
            <a:chOff x="0" y="-9525"/>
            <a:chExt cx="5608320" cy="1106805"/>
          </a:xfrm>
        </p:grpSpPr>
        <p:sp>
          <p:nvSpPr>
            <p:cNvPr id="118" name="Google Shape;118;p15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590" b="-495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  <a:buClr>
                  <a:srgbClr val="EB4C17"/>
                </a:buClr>
                <a:buSzPts val="5599"/>
              </a:pPr>
              <a:r>
                <a:rPr lang="en-US" sz="5599" b="1" kern="0" dirty="0">
                  <a:solidFill>
                    <a:srgbClr val="EB4C17"/>
                  </a:solidFill>
                  <a:latin typeface="Georgia" panose="02040502050405020303" pitchFamily="18" charset="0"/>
                  <a:sym typeface="Geo"/>
                </a:rPr>
                <a:t>$392M </a:t>
              </a:r>
              <a:endParaRPr sz="5599" b="1" kern="0" dirty="0">
                <a:solidFill>
                  <a:srgbClr val="EB4C17"/>
                </a:solidFill>
                <a:latin typeface="Georgia" panose="02040502050405020303" pitchFamily="18" charset="0"/>
                <a:sym typeface="Arial"/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6858000" y="7040880"/>
            <a:ext cx="4206240" cy="1503283"/>
            <a:chOff x="0" y="0"/>
            <a:chExt cx="5608320" cy="2004377"/>
          </a:xfrm>
        </p:grpSpPr>
        <p:sp>
          <p:nvSpPr>
            <p:cNvPr id="121" name="Google Shape;121;p15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14022" b="-140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0" y="249872"/>
              <a:ext cx="4064000" cy="17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  <a:buClr>
                  <a:srgbClr val="211F1A"/>
                </a:buClr>
                <a:buSzPts val="2200"/>
              </a:pPr>
              <a:r>
                <a:rPr lang="en-US" sz="2200" kern="0" dirty="0">
                  <a:solidFill>
                    <a:srgbClr val="211F1A"/>
                  </a:solidFill>
                  <a:latin typeface="Gill Sans Light" panose="020B0302020104020203" pitchFamily="34" charset="-79"/>
                  <a:cs typeface="Gill Sans Light" panose="020B0302020104020203" pitchFamily="34" charset="-79"/>
                  <a:sym typeface="Gill Sans"/>
                </a:rPr>
                <a:t>FY 2025 Older Americans Act funding shortfall vs. authorized levels</a:t>
              </a:r>
              <a:endParaRPr sz="2200" kern="0" dirty="0">
                <a:solidFill>
                  <a:srgbClr val="211F1A"/>
                </a:solidFill>
                <a:latin typeface="Gill Sans Light" panose="020B0302020104020203" pitchFamily="34" charset="-79"/>
                <a:cs typeface="Gill Sans Light" panose="020B0302020104020203" pitchFamily="34" charset="-79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211F1A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23" name="Google Shape;123;p15"/>
          <p:cNvSpPr/>
          <p:nvPr/>
        </p:nvSpPr>
        <p:spPr>
          <a:xfrm>
            <a:off x="11887200" y="5852160"/>
            <a:ext cx="4754880" cy="2743200"/>
          </a:xfrm>
          <a:custGeom>
            <a:avLst/>
            <a:gdLst/>
            <a:ahLst/>
            <a:cxnLst/>
            <a:rect l="l" t="t" r="r" b="b"/>
            <a:pathLst>
              <a:path w="6339840" h="3657600" extrusionOk="0">
                <a:moveTo>
                  <a:pt x="0" y="0"/>
                </a:moveTo>
                <a:lnTo>
                  <a:pt x="6339840" y="0"/>
                </a:lnTo>
                <a:lnTo>
                  <a:pt x="6339840" y="3657600"/>
                </a:lnTo>
                <a:lnTo>
                  <a:pt x="0" y="3657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11887200" y="5852160"/>
            <a:ext cx="4754880" cy="109728"/>
          </a:xfrm>
          <a:custGeom>
            <a:avLst/>
            <a:gdLst/>
            <a:ahLst/>
            <a:cxnLst/>
            <a:rect l="l" t="t" r="r" b="b"/>
            <a:pathLst>
              <a:path w="6339840" h="146304" extrusionOk="0">
                <a:moveTo>
                  <a:pt x="0" y="0"/>
                </a:moveTo>
                <a:lnTo>
                  <a:pt x="6339840" y="0"/>
                </a:lnTo>
                <a:lnTo>
                  <a:pt x="6339840" y="146304"/>
                </a:lnTo>
                <a:lnTo>
                  <a:pt x="0" y="146304"/>
                </a:lnTo>
                <a:close/>
              </a:path>
            </a:pathLst>
          </a:custGeom>
          <a:solidFill>
            <a:srgbClr val="EB4C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15"/>
          <p:cNvGrpSpPr/>
          <p:nvPr/>
        </p:nvGrpSpPr>
        <p:grpSpPr>
          <a:xfrm>
            <a:off x="12161520" y="6119336"/>
            <a:ext cx="4206240" cy="830104"/>
            <a:chOff x="0" y="-9525"/>
            <a:chExt cx="5608320" cy="1106805"/>
          </a:xfrm>
        </p:grpSpPr>
        <p:sp>
          <p:nvSpPr>
            <p:cNvPr id="126" name="Google Shape;126;p15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590" b="-495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R="0" lvl="0" indent="0" fontAlgn="auto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C17"/>
                </a:buClr>
                <a:buSzPts val="5599"/>
                <a:buFont typeface="Geo"/>
                <a:buNone/>
                <a:tabLst/>
                <a:defRPr/>
              </a:pPr>
              <a:r>
                <a:rPr lang="en-US" sz="5599" b="1" kern="0" dirty="0">
                  <a:solidFill>
                    <a:srgbClr val="EB4C17"/>
                  </a:solidFill>
                  <a:latin typeface="Georgia" panose="02040502050405020303" pitchFamily="18" charset="0"/>
                  <a:sym typeface="Geo"/>
                </a:rPr>
                <a:t>$0 </a:t>
              </a:r>
              <a:endParaRPr sz="5599" b="1" kern="0" dirty="0">
                <a:solidFill>
                  <a:srgbClr val="EB4C17"/>
                </a:solidFill>
                <a:latin typeface="Georgia" panose="02040502050405020303" pitchFamily="18" charset="0"/>
                <a:sym typeface="Arial"/>
              </a:endParaRPr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12161520" y="7005161"/>
            <a:ext cx="4206240" cy="1315879"/>
            <a:chOff x="0" y="-47625"/>
            <a:chExt cx="5608320" cy="1754505"/>
          </a:xfrm>
        </p:grpSpPr>
        <p:sp>
          <p:nvSpPr>
            <p:cNvPr id="129" name="Google Shape;129;p15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 extrusionOk="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14022" b="-140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0" y="-47625"/>
              <a:ext cx="4307840" cy="17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200" kern="0" dirty="0">
                  <a:solidFill>
                    <a:srgbClr val="211F1A"/>
                  </a:solidFill>
                  <a:latin typeface="Gill Sans Light" panose="020B0302020104020203" pitchFamily="34" charset="-79"/>
                  <a:cs typeface="Gill Sans Light" panose="020B0302020104020203" pitchFamily="34" charset="-79"/>
                  <a:sym typeface="Gill Sans"/>
                </a:rPr>
                <a:t>dedicated Medicare benefit for long-term caregiver support</a:t>
              </a:r>
              <a:endParaRPr sz="2200" kern="0" dirty="0">
                <a:solidFill>
                  <a:srgbClr val="211F1A"/>
                </a:solidFill>
                <a:latin typeface="Gill Sans Light" panose="020B0302020104020203" pitchFamily="34" charset="-79"/>
                <a:cs typeface="Gill Sans Light" panose="020B0302020104020203" pitchFamily="34" charset="-79"/>
                <a:sym typeface="Arial"/>
              </a:endParaRPr>
            </a:p>
          </p:txBody>
        </p:sp>
      </p:grpSp>
      <p:grpSp>
        <p:nvGrpSpPr>
          <p:cNvPr id="131" name="Google Shape;131;p15"/>
          <p:cNvGrpSpPr/>
          <p:nvPr/>
        </p:nvGrpSpPr>
        <p:grpSpPr>
          <a:xfrm>
            <a:off x="1280160" y="9664065"/>
            <a:ext cx="16459200" cy="394335"/>
            <a:chOff x="0" y="-38100"/>
            <a:chExt cx="21945600" cy="525780"/>
          </a:xfrm>
        </p:grpSpPr>
        <p:sp>
          <p:nvSpPr>
            <p:cNvPr id="132" name="Google Shape;132;p15"/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826886" b="-82688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A8A8A"/>
                </a:buClr>
                <a:buSzPts val="1500"/>
                <a:buFont typeface="Gill Sans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8A8A8A"/>
                  </a:solidFill>
                  <a:effectLst/>
                  <a:uLnTx/>
                  <a:uFillTx/>
                  <a:latin typeface="Gill Sans"/>
                  <a:ea typeface="Gill Sans"/>
                  <a:cs typeface="Gill Sans"/>
                  <a:sym typeface="Gill Sans"/>
                </a:rPr>
                <a:t>Sources: KFF (2025 Reconciliation Law analysis); Justice in Aging; NACo OAA Funding Report (2026)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15">
            <a:extLst>
              <a:ext uri="{FF2B5EF4-FFF2-40B4-BE49-F238E27FC236}">
                <a16:creationId xmlns:a16="http://schemas.microsoft.com/office/drawing/2014/main" id="{FA178CB8-6B19-1F4D-E7A5-C289F4837740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481396-FAE7-6F6C-1C51-2A0AF8DC7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541969C-DCAA-D85F-F0F9-E3C084ACB678}"/>
              </a:ext>
            </a:extLst>
          </p:cNvPr>
          <p:cNvSpPr/>
          <p:nvPr/>
        </p:nvSpPr>
        <p:spPr>
          <a:xfrm>
            <a:off x="1280160" y="640080"/>
            <a:ext cx="14630400" cy="457200"/>
          </a:xfrm>
          <a:custGeom>
            <a:avLst/>
            <a:gdLst/>
            <a:ahLst/>
            <a:cxnLst/>
            <a:rect l="l" t="t" r="r" b="b"/>
            <a:pathLst>
              <a:path w="19507200" h="609600">
                <a:moveTo>
                  <a:pt x="0" y="0"/>
                </a:moveTo>
                <a:lnTo>
                  <a:pt x="19507200" y="0"/>
                </a:lnTo>
                <a:lnTo>
                  <a:pt x="19507200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573521" b="-5735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ED08C51-AAEB-EC76-7F69-B535EB4DF2CB}"/>
              </a:ext>
            </a:extLst>
          </p:cNvPr>
          <p:cNvGrpSpPr/>
          <p:nvPr/>
        </p:nvGrpSpPr>
        <p:grpSpPr>
          <a:xfrm>
            <a:off x="1260282" y="1164933"/>
            <a:ext cx="14630400" cy="1005840"/>
            <a:chOff x="0" y="0"/>
            <a:chExt cx="19507200" cy="13411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690B375-4BBA-4BBE-9131-E69412F05D19}"/>
                </a:ext>
              </a:extLst>
            </p:cNvPr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E05FC45-A4D4-E57B-5AB1-62CD661A91A8}"/>
                </a:ext>
              </a:extLst>
            </p:cNvPr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7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99" b="0" i="0" u="none" strike="noStrike" kern="1200" cap="none" spc="0" normalizeH="0" baseline="0" noProof="0" dirty="0">
                  <a:ln>
                    <a:noFill/>
                  </a:ln>
                  <a:solidFill>
                    <a:srgbClr val="170D7D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Limited but Critical Progress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2F7AD06-B0F1-2B7E-C22F-D0FB5472A917}"/>
              </a:ext>
            </a:extLst>
          </p:cNvPr>
          <p:cNvGrpSpPr/>
          <p:nvPr/>
        </p:nvGrpSpPr>
        <p:grpSpPr>
          <a:xfrm>
            <a:off x="1280160" y="2743200"/>
            <a:ext cx="7315200" cy="3017520"/>
            <a:chOff x="0" y="0"/>
            <a:chExt cx="9753600" cy="402336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4CC9556-9D48-1938-0E5F-F91DFCC08E7D}"/>
                </a:ext>
              </a:extLst>
            </p:cNvPr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049A4A5-1FF5-4EE4-EE8A-0409551153BA}"/>
              </a:ext>
            </a:extLst>
          </p:cNvPr>
          <p:cNvGrpSpPr/>
          <p:nvPr/>
        </p:nvGrpSpPr>
        <p:grpSpPr>
          <a:xfrm>
            <a:off x="1826971" y="3290011"/>
            <a:ext cx="460858" cy="460858"/>
            <a:chOff x="0" y="0"/>
            <a:chExt cx="614477" cy="614477"/>
          </a:xfrm>
        </p:grpSpPr>
        <p:sp>
          <p:nvSpPr>
            <p:cNvPr id="13" name="Freeform 13" descr="preencoded.png">
              <a:extLst>
                <a:ext uri="{FF2B5EF4-FFF2-40B4-BE49-F238E27FC236}">
                  <a16:creationId xmlns:a16="http://schemas.microsoft.com/office/drawing/2014/main" id="{D7A9D153-7F54-5E80-DB16-CED2C46E45C7}"/>
                </a:ext>
              </a:extLst>
            </p:cNvPr>
            <p:cNvSpPr/>
            <p:nvPr/>
          </p:nvSpPr>
          <p:spPr>
            <a:xfrm>
              <a:off x="0" y="0"/>
              <a:ext cx="614426" cy="614426"/>
            </a:xfrm>
            <a:custGeom>
              <a:avLst/>
              <a:gdLst/>
              <a:ahLst/>
              <a:cxnLst/>
              <a:rect l="l" t="t" r="r" b="b"/>
              <a:pathLst>
                <a:path w="614426" h="614426">
                  <a:moveTo>
                    <a:pt x="0" y="0"/>
                  </a:moveTo>
                  <a:lnTo>
                    <a:pt x="614426" y="0"/>
                  </a:lnTo>
                  <a:lnTo>
                    <a:pt x="614426" y="614426"/>
                  </a:lnTo>
                  <a:lnTo>
                    <a:pt x="0" y="614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8" b="-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DED80C1-15AE-4330-0242-CE8C2611330E}"/>
              </a:ext>
            </a:extLst>
          </p:cNvPr>
          <p:cNvGrpSpPr/>
          <p:nvPr/>
        </p:nvGrpSpPr>
        <p:grpSpPr>
          <a:xfrm>
            <a:off x="1496208" y="2851356"/>
            <a:ext cx="8013514" cy="897684"/>
            <a:chOff x="-539243" y="-221552"/>
            <a:chExt cx="3465323" cy="119691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4532146-555A-7AA0-B48D-B2117574F4E7}"/>
                </a:ext>
              </a:extLst>
            </p:cNvPr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D338D37-D282-FD07-8643-EA73D60760C9}"/>
                </a:ext>
              </a:extLst>
            </p:cNvPr>
            <p:cNvSpPr txBox="1"/>
            <p:nvPr/>
          </p:nvSpPr>
          <p:spPr>
            <a:xfrm>
              <a:off x="-539243" y="-221552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Medicare Reimbursement</a:t>
              </a: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38FC215E-E439-D850-B408-1AB61E57307D}"/>
              </a:ext>
            </a:extLst>
          </p:cNvPr>
          <p:cNvSpPr/>
          <p:nvPr/>
        </p:nvSpPr>
        <p:spPr>
          <a:xfrm>
            <a:off x="2743200" y="3694176"/>
            <a:ext cx="5486400" cy="457200"/>
          </a:xfrm>
          <a:custGeom>
            <a:avLst/>
            <a:gdLst/>
            <a:ahLst/>
            <a:cxnLst/>
            <a:rect l="l" t="t" r="r" b="b"/>
            <a:pathLst>
              <a:path w="7315200" h="609600">
                <a:moveTo>
                  <a:pt x="0" y="0"/>
                </a:moveTo>
                <a:lnTo>
                  <a:pt x="7315200" y="0"/>
                </a:lnTo>
                <a:lnTo>
                  <a:pt x="7315200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183820" b="-1838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042F245A-191A-4445-5470-0C358AF76F25}"/>
              </a:ext>
            </a:extLst>
          </p:cNvPr>
          <p:cNvSpPr/>
          <p:nvPr/>
        </p:nvSpPr>
        <p:spPr>
          <a:xfrm>
            <a:off x="2743200" y="6583680"/>
            <a:ext cx="2194560" cy="731520"/>
          </a:xfrm>
          <a:custGeom>
            <a:avLst/>
            <a:gdLst/>
            <a:ahLst/>
            <a:cxnLst/>
            <a:rect l="l" t="t" r="r" b="b"/>
            <a:pathLst>
              <a:path w="2926080" h="975360">
                <a:moveTo>
                  <a:pt x="0" y="0"/>
                </a:moveTo>
                <a:lnTo>
                  <a:pt x="2926080" y="0"/>
                </a:lnTo>
                <a:lnTo>
                  <a:pt x="2926080" y="975360"/>
                </a:lnTo>
                <a:lnTo>
                  <a:pt x="0" y="97536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8455" b="-845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8">
            <a:extLst>
              <a:ext uri="{FF2B5EF4-FFF2-40B4-BE49-F238E27FC236}">
                <a16:creationId xmlns:a16="http://schemas.microsoft.com/office/drawing/2014/main" id="{598E0B62-6F28-D603-03B0-7C85B42557C4}"/>
              </a:ext>
            </a:extLst>
          </p:cNvPr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B882B1B9-4330-6E0D-0658-1CFF2CDAC5D4}"/>
                </a:ext>
              </a:extLst>
            </p:cNvPr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70">
              <a:extLst>
                <a:ext uri="{FF2B5EF4-FFF2-40B4-BE49-F238E27FC236}">
                  <a16:creationId xmlns:a16="http://schemas.microsoft.com/office/drawing/2014/main" id="{3EAD80B2-A819-6744-7A46-0BA7C7AE91EB}"/>
                </a:ext>
              </a:extLst>
            </p:cNvPr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8A8A8A"/>
                  </a:solidFill>
                  <a:effectLst/>
                  <a:uLnTx/>
                  <a:uFillTx/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sp>
        <p:nvSpPr>
          <p:cNvPr id="57" name="Freeform 15">
            <a:extLst>
              <a:ext uri="{FF2B5EF4-FFF2-40B4-BE49-F238E27FC236}">
                <a16:creationId xmlns:a16="http://schemas.microsoft.com/office/drawing/2014/main" id="{1BC098CF-B473-6C53-570C-33BBD703A224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830CAB1D-5FD7-3BC6-B547-635271C0317C}"/>
              </a:ext>
            </a:extLst>
          </p:cNvPr>
          <p:cNvSpPr txBox="1"/>
          <p:nvPr/>
        </p:nvSpPr>
        <p:spPr>
          <a:xfrm>
            <a:off x="1496208" y="3814333"/>
            <a:ext cx="5486400" cy="12053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211F1A"/>
                </a:solidFill>
                <a:effectLst/>
                <a:uLnTx/>
                <a:uFillTx/>
                <a:latin typeface="Gill Sans SemiBold" panose="020B0502020104020203" pitchFamily="34" charset="-79"/>
                <a:ea typeface="Gill Sans Bold"/>
                <a:cs typeface="Gill Sans SemiBold" panose="020B0502020104020203" pitchFamily="34" charset="-79"/>
                <a:sym typeface="Gill Sans Bold"/>
              </a:rPr>
              <a:t>New Medicare reimbursement codes for healthcare providers to train family caregivers</a:t>
            </a:r>
          </a:p>
        </p:txBody>
      </p:sp>
      <p:grpSp>
        <p:nvGrpSpPr>
          <p:cNvPr id="71" name="Group 8">
            <a:extLst>
              <a:ext uri="{FF2B5EF4-FFF2-40B4-BE49-F238E27FC236}">
                <a16:creationId xmlns:a16="http://schemas.microsoft.com/office/drawing/2014/main" id="{7165878C-25F1-76C8-3F74-FF379CEA2DDD}"/>
              </a:ext>
            </a:extLst>
          </p:cNvPr>
          <p:cNvGrpSpPr/>
          <p:nvPr/>
        </p:nvGrpSpPr>
        <p:grpSpPr>
          <a:xfrm>
            <a:off x="1260282" y="6097905"/>
            <a:ext cx="7315200" cy="3017520"/>
            <a:chOff x="0" y="0"/>
            <a:chExt cx="9753600" cy="402336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B72C1457-D2B0-4ABF-5E99-D14FADC20847}"/>
                </a:ext>
              </a:extLst>
            </p:cNvPr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14">
            <a:extLst>
              <a:ext uri="{FF2B5EF4-FFF2-40B4-BE49-F238E27FC236}">
                <a16:creationId xmlns:a16="http://schemas.microsoft.com/office/drawing/2014/main" id="{C04E296F-AAE7-4FC1-1BEE-9E02B469C893}"/>
              </a:ext>
            </a:extLst>
          </p:cNvPr>
          <p:cNvGrpSpPr/>
          <p:nvPr/>
        </p:nvGrpSpPr>
        <p:grpSpPr>
          <a:xfrm>
            <a:off x="1476330" y="6206061"/>
            <a:ext cx="8013514" cy="897684"/>
            <a:chOff x="-539243" y="-221552"/>
            <a:chExt cx="3465323" cy="1196912"/>
          </a:xfrm>
        </p:grpSpPr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EF491AF6-70C3-64CF-F157-98A0DE30F753}"/>
                </a:ext>
              </a:extLst>
            </p:cNvPr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extBox 16">
              <a:extLst>
                <a:ext uri="{FF2B5EF4-FFF2-40B4-BE49-F238E27FC236}">
                  <a16:creationId xmlns:a16="http://schemas.microsoft.com/office/drawing/2014/main" id="{FBF96B80-87B3-2A32-C79E-9F8C52C329FE}"/>
                </a:ext>
              </a:extLst>
            </p:cNvPr>
            <p:cNvSpPr txBox="1"/>
            <p:nvPr/>
          </p:nvSpPr>
          <p:spPr>
            <a:xfrm>
              <a:off x="-539243" y="-221552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69ED"/>
                  </a:solidFill>
                  <a:latin typeface="Georgia Bold"/>
                  <a:sym typeface="Georgia Bold"/>
                </a:rPr>
                <a:t>Paid Leave</a:t>
              </a:r>
            </a:p>
          </p:txBody>
        </p:sp>
      </p:grpSp>
      <p:sp>
        <p:nvSpPr>
          <p:cNvPr id="77" name="TextBox 34">
            <a:extLst>
              <a:ext uri="{FF2B5EF4-FFF2-40B4-BE49-F238E27FC236}">
                <a16:creationId xmlns:a16="http://schemas.microsoft.com/office/drawing/2014/main" id="{B2C893DF-B516-42E9-39D5-B95946A4A4A4}"/>
              </a:ext>
            </a:extLst>
          </p:cNvPr>
          <p:cNvSpPr txBox="1"/>
          <p:nvPr/>
        </p:nvSpPr>
        <p:spPr>
          <a:xfrm>
            <a:off x="1476330" y="7169038"/>
            <a:ext cx="5486400" cy="12053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211F1A"/>
                </a:solidFill>
                <a:effectLst/>
                <a:uLnTx/>
                <a:uFillTx/>
                <a:latin typeface="Gill Sans SemiBold" panose="020B0502020104020203" pitchFamily="34" charset="-79"/>
                <a:ea typeface="Gill Sans Bold"/>
                <a:cs typeface="Gill Sans SemiBold" panose="020B0502020104020203" pitchFamily="34" charset="-79"/>
                <a:sym typeface="Gill Sans Bold"/>
              </a:rPr>
              <a:t>14 states and the </a:t>
            </a:r>
            <a:r>
              <a:rPr lang="en-US" sz="2400" b="1" dirty="0">
                <a:solidFill>
                  <a:srgbClr val="211F1A"/>
                </a:solidFill>
                <a:latin typeface="Gill Sans SemiBold" panose="020B0502020104020203" pitchFamily="34" charset="-79"/>
                <a:ea typeface="Gill Sans Bold"/>
                <a:cs typeface="Gill Sans SemiBold" panose="020B0502020104020203" pitchFamily="34" charset="-79"/>
                <a:sym typeface="Gill Sans Bold"/>
              </a:rPr>
              <a:t>District of Columbia have established a paid family and medical leave program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211F1A"/>
              </a:solidFill>
              <a:effectLst/>
              <a:uLnTx/>
              <a:uFillTx/>
              <a:latin typeface="Gill Sans SemiBold" panose="020B0502020104020203" pitchFamily="34" charset="-79"/>
              <a:ea typeface="Gill Sans Bold"/>
              <a:cs typeface="Gill Sans SemiBold" panose="020B0502020104020203" pitchFamily="34" charset="-79"/>
              <a:sym typeface="Gill Sans Bold"/>
            </a:endParaRPr>
          </a:p>
        </p:txBody>
      </p:sp>
      <p:sp>
        <p:nvSpPr>
          <p:cNvPr id="81" name="Freeform 15">
            <a:extLst>
              <a:ext uri="{FF2B5EF4-FFF2-40B4-BE49-F238E27FC236}">
                <a16:creationId xmlns:a16="http://schemas.microsoft.com/office/drawing/2014/main" id="{4D213903-5F53-10C2-5913-5760AD718E28}"/>
              </a:ext>
            </a:extLst>
          </p:cNvPr>
          <p:cNvSpPr/>
          <p:nvPr/>
        </p:nvSpPr>
        <p:spPr>
          <a:xfrm>
            <a:off x="2875722" y="6524625"/>
            <a:ext cx="6766522" cy="731520"/>
          </a:xfrm>
          <a:custGeom>
            <a:avLst/>
            <a:gdLst/>
            <a:ahLst/>
            <a:cxnLst/>
            <a:rect l="l" t="t" r="r" b="b"/>
            <a:pathLst>
              <a:path w="2926080" h="975360">
                <a:moveTo>
                  <a:pt x="0" y="0"/>
                </a:moveTo>
                <a:lnTo>
                  <a:pt x="2926080" y="0"/>
                </a:lnTo>
                <a:lnTo>
                  <a:pt x="2926080" y="975360"/>
                </a:lnTo>
                <a:lnTo>
                  <a:pt x="0" y="97536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8455" b="-845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">
            <a:extLst>
              <a:ext uri="{FF2B5EF4-FFF2-40B4-BE49-F238E27FC236}">
                <a16:creationId xmlns:a16="http://schemas.microsoft.com/office/drawing/2014/main" id="{84BC6C99-B824-8E2A-E5BB-5A4071E1BB20}"/>
              </a:ext>
            </a:extLst>
          </p:cNvPr>
          <p:cNvGrpSpPr/>
          <p:nvPr/>
        </p:nvGrpSpPr>
        <p:grpSpPr>
          <a:xfrm>
            <a:off x="9476592" y="2743200"/>
            <a:ext cx="7315200" cy="3017520"/>
            <a:chOff x="0" y="0"/>
            <a:chExt cx="9753600" cy="4023360"/>
          </a:xfrm>
        </p:grpSpPr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75C88203-4439-54C3-AD76-B3DA4970886A}"/>
                </a:ext>
              </a:extLst>
            </p:cNvPr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6" name="Group 14">
            <a:extLst>
              <a:ext uri="{FF2B5EF4-FFF2-40B4-BE49-F238E27FC236}">
                <a16:creationId xmlns:a16="http://schemas.microsoft.com/office/drawing/2014/main" id="{452B5EB1-E5D8-B8CC-C050-CD7C89F52435}"/>
              </a:ext>
            </a:extLst>
          </p:cNvPr>
          <p:cNvGrpSpPr/>
          <p:nvPr/>
        </p:nvGrpSpPr>
        <p:grpSpPr>
          <a:xfrm>
            <a:off x="9692640" y="2851356"/>
            <a:ext cx="8013514" cy="897684"/>
            <a:chOff x="-539243" y="-221552"/>
            <a:chExt cx="3465323" cy="1196912"/>
          </a:xfrm>
        </p:grpSpPr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C858E670-F0F4-699B-E840-FFF6873C3B3A}"/>
                </a:ext>
              </a:extLst>
            </p:cNvPr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TextBox 16">
              <a:extLst>
                <a:ext uri="{FF2B5EF4-FFF2-40B4-BE49-F238E27FC236}">
                  <a16:creationId xmlns:a16="http://schemas.microsoft.com/office/drawing/2014/main" id="{95AF48DD-780F-5E82-BD91-DB98CB373343}"/>
                </a:ext>
              </a:extLst>
            </p:cNvPr>
            <p:cNvSpPr txBox="1"/>
            <p:nvPr/>
          </p:nvSpPr>
          <p:spPr>
            <a:xfrm>
              <a:off x="-539243" y="-221552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ts val="6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6A3A3"/>
                  </a:solidFill>
                  <a:latin typeface="Georgia Bold"/>
                  <a:sym typeface="Georgia Bold"/>
                </a:rPr>
                <a:t>Caregiver Tax Credits</a:t>
              </a:r>
            </a:p>
          </p:txBody>
        </p:sp>
      </p:grpSp>
      <p:sp>
        <p:nvSpPr>
          <p:cNvPr id="89" name="TextBox 34">
            <a:extLst>
              <a:ext uri="{FF2B5EF4-FFF2-40B4-BE49-F238E27FC236}">
                <a16:creationId xmlns:a16="http://schemas.microsoft.com/office/drawing/2014/main" id="{429B9EEB-80AC-B906-CE29-3329A56678CD}"/>
              </a:ext>
            </a:extLst>
          </p:cNvPr>
          <p:cNvSpPr txBox="1"/>
          <p:nvPr/>
        </p:nvSpPr>
        <p:spPr>
          <a:xfrm>
            <a:off x="9692640" y="3814333"/>
            <a:ext cx="5486400" cy="12053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211F1A"/>
                </a:solidFill>
                <a:effectLst/>
                <a:uLnTx/>
                <a:uFillTx/>
                <a:latin typeface="Gill Sans SemiBold" panose="020B0502020104020203" pitchFamily="34" charset="-79"/>
                <a:ea typeface="Gill Sans Bold"/>
                <a:cs typeface="Gill Sans SemiBold" panose="020B0502020104020203" pitchFamily="34" charset="-79"/>
                <a:sym typeface="Gill Sans Bold"/>
              </a:rPr>
              <a:t>Around 10 states offer some form of caregiver tax credit, including red states like Nebraska and Oklahoma. </a:t>
            </a:r>
          </a:p>
        </p:txBody>
      </p:sp>
      <p:grpSp>
        <p:nvGrpSpPr>
          <p:cNvPr id="90" name="Group 8">
            <a:extLst>
              <a:ext uri="{FF2B5EF4-FFF2-40B4-BE49-F238E27FC236}">
                <a16:creationId xmlns:a16="http://schemas.microsoft.com/office/drawing/2014/main" id="{5E35B6A0-CE00-9E3A-3269-7FCBB28CDAB1}"/>
              </a:ext>
            </a:extLst>
          </p:cNvPr>
          <p:cNvGrpSpPr/>
          <p:nvPr/>
        </p:nvGrpSpPr>
        <p:grpSpPr>
          <a:xfrm>
            <a:off x="9476592" y="6092026"/>
            <a:ext cx="7315200" cy="3017520"/>
            <a:chOff x="0" y="0"/>
            <a:chExt cx="9753600" cy="4023360"/>
          </a:xfrm>
        </p:grpSpPr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E865529D-2BE1-5A8D-ACAB-E9355310098E}"/>
                </a:ext>
              </a:extLst>
            </p:cNvPr>
            <p:cNvSpPr/>
            <p:nvPr/>
          </p:nvSpPr>
          <p:spPr>
            <a:xfrm>
              <a:off x="0" y="0"/>
              <a:ext cx="9753600" cy="4023360"/>
            </a:xfrm>
            <a:custGeom>
              <a:avLst/>
              <a:gdLst/>
              <a:ahLst/>
              <a:cxnLst/>
              <a:rect l="l" t="t" r="r" b="b"/>
              <a:pathLst>
                <a:path w="9753600" h="4023360">
                  <a:moveTo>
                    <a:pt x="0" y="0"/>
                  </a:moveTo>
                  <a:lnTo>
                    <a:pt x="9753600" y="0"/>
                  </a:lnTo>
                  <a:lnTo>
                    <a:pt x="975360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14">
            <a:extLst>
              <a:ext uri="{FF2B5EF4-FFF2-40B4-BE49-F238E27FC236}">
                <a16:creationId xmlns:a16="http://schemas.microsoft.com/office/drawing/2014/main" id="{5CA927E5-822C-F8DA-CE5C-8E5AED9D0A5A}"/>
              </a:ext>
            </a:extLst>
          </p:cNvPr>
          <p:cNvGrpSpPr/>
          <p:nvPr/>
        </p:nvGrpSpPr>
        <p:grpSpPr>
          <a:xfrm>
            <a:off x="9692640" y="6200182"/>
            <a:ext cx="8013514" cy="897684"/>
            <a:chOff x="-539243" y="-221552"/>
            <a:chExt cx="3465323" cy="1196912"/>
          </a:xfrm>
        </p:grpSpPr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id="{7DE1D02C-49D4-D7CF-55A9-A2BD9591C6F4}"/>
                </a:ext>
              </a:extLst>
            </p:cNvPr>
            <p:cNvSpPr/>
            <p:nvPr/>
          </p:nvSpPr>
          <p:spPr>
            <a:xfrm>
              <a:off x="0" y="0"/>
              <a:ext cx="2926080" cy="975360"/>
            </a:xfrm>
            <a:custGeom>
              <a:avLst/>
              <a:gdLst/>
              <a:ahLst/>
              <a:cxnLst/>
              <a:rect l="l" t="t" r="r" b="b"/>
              <a:pathLst>
                <a:path w="2926080" h="975360">
                  <a:moveTo>
                    <a:pt x="0" y="0"/>
                  </a:moveTo>
                  <a:lnTo>
                    <a:pt x="2926080" y="0"/>
                  </a:lnTo>
                  <a:lnTo>
                    <a:pt x="292608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16">
              <a:extLst>
                <a:ext uri="{FF2B5EF4-FFF2-40B4-BE49-F238E27FC236}">
                  <a16:creationId xmlns:a16="http://schemas.microsoft.com/office/drawing/2014/main" id="{97256A19-C968-AFDE-EDBE-DE9E962D0774}"/>
                </a:ext>
              </a:extLst>
            </p:cNvPr>
            <p:cNvSpPr txBox="1"/>
            <p:nvPr/>
          </p:nvSpPr>
          <p:spPr>
            <a:xfrm>
              <a:off x="-539243" y="-221552"/>
              <a:ext cx="2926080" cy="984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Long-term Care Insurance</a:t>
              </a:r>
            </a:p>
          </p:txBody>
        </p:sp>
      </p:grpSp>
      <p:sp>
        <p:nvSpPr>
          <p:cNvPr id="95" name="TextBox 34">
            <a:extLst>
              <a:ext uri="{FF2B5EF4-FFF2-40B4-BE49-F238E27FC236}">
                <a16:creationId xmlns:a16="http://schemas.microsoft.com/office/drawing/2014/main" id="{01FFD891-5294-4F91-5EED-F4E35B563C7F}"/>
              </a:ext>
            </a:extLst>
          </p:cNvPr>
          <p:cNvSpPr txBox="1"/>
          <p:nvPr/>
        </p:nvSpPr>
        <p:spPr>
          <a:xfrm>
            <a:off x="9692640" y="7163159"/>
            <a:ext cx="5486400" cy="12053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211F1A"/>
                </a:solidFill>
                <a:effectLst/>
                <a:uLnTx/>
                <a:uFillTx/>
                <a:latin typeface="Gill Sans SemiBold" panose="020B0502020104020203" pitchFamily="34" charset="-79"/>
                <a:ea typeface="Gill Sans Bold"/>
                <a:cs typeface="Gill Sans SemiBold" panose="020B0502020104020203" pitchFamily="34" charset="-79"/>
                <a:sym typeface="Gill Sans Bold"/>
              </a:rPr>
              <a:t>Washington State established the first public LTC program made possible by a payroll tax. </a:t>
            </a:r>
          </a:p>
        </p:txBody>
      </p:sp>
      <p:pic>
        <p:nvPicPr>
          <p:cNvPr id="97" name="Graphic 96" descr="Doctor female with solid fill">
            <a:extLst>
              <a:ext uri="{FF2B5EF4-FFF2-40B4-BE49-F238E27FC236}">
                <a16:creationId xmlns:a16="http://schemas.microsoft.com/office/drawing/2014/main" id="{5F529D1D-390B-C720-8210-267B57446E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0017" y="4184152"/>
            <a:ext cx="1355016" cy="1355016"/>
          </a:xfrm>
          <a:prstGeom prst="rect">
            <a:avLst/>
          </a:prstGeom>
        </p:spPr>
      </p:pic>
      <p:pic>
        <p:nvPicPr>
          <p:cNvPr id="99" name="Graphic 98" descr="Tax with solid fill">
            <a:extLst>
              <a:ext uri="{FF2B5EF4-FFF2-40B4-BE49-F238E27FC236}">
                <a16:creationId xmlns:a16="http://schemas.microsoft.com/office/drawing/2014/main" id="{C1AF6EA4-0EA2-CB2E-B8E0-1431146FAC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12332" y="4401432"/>
            <a:ext cx="1123068" cy="1123068"/>
          </a:xfrm>
          <a:prstGeom prst="rect">
            <a:avLst/>
          </a:prstGeom>
        </p:spPr>
      </p:pic>
      <p:pic>
        <p:nvPicPr>
          <p:cNvPr id="101" name="Graphic 100" descr="Work from home house with solid fill">
            <a:extLst>
              <a:ext uri="{FF2B5EF4-FFF2-40B4-BE49-F238E27FC236}">
                <a16:creationId xmlns:a16="http://schemas.microsoft.com/office/drawing/2014/main" id="{B9C85055-ADE0-6B5C-361A-7C148ACA67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2609" y="7454083"/>
            <a:ext cx="1294836" cy="1294836"/>
          </a:xfrm>
          <a:prstGeom prst="rect">
            <a:avLst/>
          </a:prstGeom>
        </p:spPr>
      </p:pic>
      <p:pic>
        <p:nvPicPr>
          <p:cNvPr id="103" name="Graphic 102" descr="Care with solid fill">
            <a:extLst>
              <a:ext uri="{FF2B5EF4-FFF2-40B4-BE49-F238E27FC236}">
                <a16:creationId xmlns:a16="http://schemas.microsoft.com/office/drawing/2014/main" id="{FD2A31FC-4BDB-6ABE-8FB9-D958608301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20046" y="754926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3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04D30-0C2D-ACEA-E44E-0E58626A0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63461D-3165-7F0A-16E0-088099316AC3}"/>
              </a:ext>
            </a:extLst>
          </p:cNvPr>
          <p:cNvGrpSpPr/>
          <p:nvPr/>
        </p:nvGrpSpPr>
        <p:grpSpPr>
          <a:xfrm>
            <a:off x="2389641" y="1257474"/>
            <a:ext cx="19050" cy="1002593"/>
            <a:chOff x="0" y="0"/>
            <a:chExt cx="25400" cy="13367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E64318F-916F-1D21-04F2-D2D2F8A35EBA}"/>
                </a:ext>
              </a:extLst>
            </p:cNvPr>
            <p:cNvSpPr/>
            <p:nvPr/>
          </p:nvSpPr>
          <p:spPr>
            <a:xfrm>
              <a:off x="0" y="12700"/>
              <a:ext cx="25400" cy="1311402"/>
            </a:xfrm>
            <a:custGeom>
              <a:avLst/>
              <a:gdLst/>
              <a:ahLst/>
              <a:cxnLst/>
              <a:rect l="l" t="t" r="r" b="b"/>
              <a:pathLst>
                <a:path w="25400" h="1311402">
                  <a:moveTo>
                    <a:pt x="0" y="1311402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31140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FAD8081-2602-7912-5803-ADB1C8890800}"/>
              </a:ext>
            </a:extLst>
          </p:cNvPr>
          <p:cNvSpPr txBox="1"/>
          <p:nvPr/>
        </p:nvSpPr>
        <p:spPr>
          <a:xfrm>
            <a:off x="2696667" y="1385073"/>
            <a:ext cx="754724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Key Insight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5F44C81-1F4E-C1CA-C4CB-31F0B6561445}"/>
              </a:ext>
            </a:extLst>
          </p:cNvPr>
          <p:cNvSpPr/>
          <p:nvPr/>
        </p:nvSpPr>
        <p:spPr>
          <a:xfrm>
            <a:off x="970193" y="1028700"/>
            <a:ext cx="1133698" cy="1275610"/>
          </a:xfrm>
          <a:custGeom>
            <a:avLst/>
            <a:gdLst/>
            <a:ahLst/>
            <a:cxnLst/>
            <a:rect l="l" t="t" r="r" b="b"/>
            <a:pathLst>
              <a:path w="1133698" h="1275610">
                <a:moveTo>
                  <a:pt x="0" y="0"/>
                </a:moveTo>
                <a:lnTo>
                  <a:pt x="1133698" y="0"/>
                </a:lnTo>
                <a:lnTo>
                  <a:pt x="1133698" y="1275610"/>
                </a:lnTo>
                <a:lnTo>
                  <a:pt x="0" y="1275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1" r="-3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773BB42-E8CF-3C89-EDEF-062886340EFD}"/>
              </a:ext>
            </a:extLst>
          </p:cNvPr>
          <p:cNvGrpSpPr/>
          <p:nvPr/>
        </p:nvGrpSpPr>
        <p:grpSpPr>
          <a:xfrm>
            <a:off x="1028700" y="3596127"/>
            <a:ext cx="6991034" cy="4586736"/>
            <a:chOff x="0" y="0"/>
            <a:chExt cx="9321379" cy="611564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55315A2-78DB-FC41-45B1-1DDF9715A96B}"/>
                </a:ext>
              </a:extLst>
            </p:cNvPr>
            <p:cNvSpPr txBox="1"/>
            <p:nvPr/>
          </p:nvSpPr>
          <p:spPr>
            <a:xfrm>
              <a:off x="0" y="318717"/>
              <a:ext cx="9321379" cy="450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65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151" b="1" i="1" u="none" strike="noStrike" kern="1200" cap="none" spc="-1085" normalizeH="0" baseline="0" noProof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Reckless Neue Semi-Bold Italics"/>
                  <a:ea typeface="Reckless Neue Semi-Bold Italics"/>
                  <a:cs typeface="Reckless Neue Semi-Bold Italics"/>
                  <a:sym typeface="Reckless Neue Semi-Bold Italics"/>
                </a:rPr>
                <a:t>51%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587BFF7-9798-2597-7C67-CBA0C401F004}"/>
                </a:ext>
              </a:extLst>
            </p:cNvPr>
            <p:cNvSpPr txBox="1"/>
            <p:nvPr/>
          </p:nvSpPr>
          <p:spPr>
            <a:xfrm>
              <a:off x="0" y="4515847"/>
              <a:ext cx="8178771" cy="159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15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Public Sans"/>
                  <a:ea typeface="Public Sans"/>
                  <a:cs typeface="Public Sans"/>
                  <a:sym typeface="Public Sans"/>
                </a:rPr>
                <a:t>Percentage of family caregivers who report finding a sense of purpose and meaning from caregiving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72DE849-9B1D-6DE7-AD61-54D0850A750F}"/>
                </a:ext>
              </a:extLst>
            </p:cNvPr>
            <p:cNvSpPr txBox="1"/>
            <p:nvPr/>
          </p:nvSpPr>
          <p:spPr>
            <a:xfrm>
              <a:off x="0" y="-9525"/>
              <a:ext cx="7750686" cy="675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8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49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There is </a:t>
              </a:r>
              <a:r>
                <a:rPr kumimoji="0" lang="en-US" sz="3249" b="1" i="0" u="none" strike="noStrike" kern="1200" cap="none" spc="0" normalizeH="0" baseline="0" noProof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Purpose</a:t>
              </a:r>
              <a:r>
                <a:rPr kumimoji="0" lang="en-US" sz="3249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 in Care</a:t>
              </a: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AEBF8CE6-F665-499D-A900-620CB6346412}"/>
              </a:ext>
            </a:extLst>
          </p:cNvPr>
          <p:cNvSpPr/>
          <p:nvPr/>
        </p:nvSpPr>
        <p:spPr>
          <a:xfrm>
            <a:off x="8952294" y="-137520"/>
            <a:ext cx="10082697" cy="10676625"/>
          </a:xfrm>
          <a:custGeom>
            <a:avLst/>
            <a:gdLst/>
            <a:ahLst/>
            <a:cxnLst/>
            <a:rect l="l" t="t" r="r" b="b"/>
            <a:pathLst>
              <a:path w="10082697" h="10676625">
                <a:moveTo>
                  <a:pt x="0" y="0"/>
                </a:moveTo>
                <a:lnTo>
                  <a:pt x="10082697" y="0"/>
                </a:lnTo>
                <a:lnTo>
                  <a:pt x="10082697" y="10676625"/>
                </a:lnTo>
                <a:lnTo>
                  <a:pt x="0" y="10676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E1B134C-CD53-B82E-3B6D-EBE8BF26CA72}"/>
              </a:ext>
            </a:extLst>
          </p:cNvPr>
          <p:cNvSpPr/>
          <p:nvPr/>
        </p:nvSpPr>
        <p:spPr>
          <a:xfrm>
            <a:off x="5903312" y="-1753870"/>
            <a:ext cx="18450993" cy="12292938"/>
          </a:xfrm>
          <a:custGeom>
            <a:avLst/>
            <a:gdLst/>
            <a:ahLst/>
            <a:cxnLst/>
            <a:rect l="l" t="t" r="r" b="b"/>
            <a:pathLst>
              <a:path w="12843764" h="8557133">
                <a:moveTo>
                  <a:pt x="0" y="0"/>
                </a:moveTo>
                <a:lnTo>
                  <a:pt x="12843764" y="0"/>
                </a:lnTo>
                <a:lnTo>
                  <a:pt x="12843764" y="8557133"/>
                </a:lnTo>
                <a:lnTo>
                  <a:pt x="0" y="8557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" b="-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F57E56E2-3951-684A-C5DA-3D8709756EF9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5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4802" y="399795"/>
            <a:ext cx="7329025" cy="9487411"/>
            <a:chOff x="0" y="0"/>
            <a:chExt cx="9772033" cy="126498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72015" cy="12649835"/>
            </a:xfrm>
            <a:custGeom>
              <a:avLst/>
              <a:gdLst/>
              <a:ahLst/>
              <a:cxnLst/>
              <a:rect l="l" t="t" r="r" b="b"/>
              <a:pathLst>
                <a:path w="9772015" h="12649835">
                  <a:moveTo>
                    <a:pt x="0" y="0"/>
                  </a:moveTo>
                  <a:lnTo>
                    <a:pt x="9772015" y="0"/>
                  </a:lnTo>
                  <a:lnTo>
                    <a:pt x="9772015" y="12649835"/>
                  </a:lnTo>
                  <a:lnTo>
                    <a:pt x="0" y="12649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" r="-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46735" y="2472556"/>
            <a:ext cx="7035511" cy="7035511"/>
            <a:chOff x="0" y="0"/>
            <a:chExt cx="9380681" cy="93806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80728" cy="9380728"/>
            </a:xfrm>
            <a:custGeom>
              <a:avLst/>
              <a:gdLst/>
              <a:ahLst/>
              <a:cxnLst/>
              <a:rect l="l" t="t" r="r" b="b"/>
              <a:pathLst>
                <a:path w="9380728" h="9380728">
                  <a:moveTo>
                    <a:pt x="0" y="0"/>
                  </a:moveTo>
                  <a:lnTo>
                    <a:pt x="9380728" y="0"/>
                  </a:lnTo>
                  <a:lnTo>
                    <a:pt x="9380728" y="9380728"/>
                  </a:lnTo>
                  <a:lnTo>
                    <a:pt x="0" y="9380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1631" y="761489"/>
            <a:ext cx="9163383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1" u="none" strike="noStrike" kern="1200" cap="none" spc="-366" normalizeH="0" baseline="0" noProof="0">
                <a:ln>
                  <a:noFill/>
                </a:ln>
                <a:solidFill>
                  <a:srgbClr val="EB4C17"/>
                </a:solidFill>
                <a:effectLst/>
                <a:uLnTx/>
                <a:uFillTx/>
                <a:latin typeface="Reckless Neue Semi-Bold Italics"/>
                <a:ea typeface="Reckless Neue Semi-Bold Italics"/>
                <a:cs typeface="Reckless Neue Semi-Bold Italics"/>
                <a:sym typeface="Reckless Neue Semi-Bold Italics"/>
              </a:rPr>
              <a:t>Access the Report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3089" y="2206607"/>
            <a:ext cx="12118277" cy="7467886"/>
            <a:chOff x="0" y="0"/>
            <a:chExt cx="16157702" cy="9957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57702" cy="9957181"/>
            </a:xfrm>
            <a:custGeom>
              <a:avLst/>
              <a:gdLst/>
              <a:ahLst/>
              <a:cxnLst/>
              <a:rect l="l" t="t" r="r" b="b"/>
              <a:pathLst>
                <a:path w="16157702" h="9957181">
                  <a:moveTo>
                    <a:pt x="0" y="0"/>
                  </a:moveTo>
                  <a:lnTo>
                    <a:pt x="16157702" y="0"/>
                  </a:lnTo>
                  <a:lnTo>
                    <a:pt x="16157702" y="9957181"/>
                  </a:lnTo>
                  <a:lnTo>
                    <a:pt x="0" y="9957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" r="-3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61244" y="990600"/>
            <a:ext cx="1496551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1" u="none" strike="noStrike" kern="1200" cap="none" spc="-180" normalizeH="0" baseline="0" noProof="0">
                <a:ln>
                  <a:noFill/>
                </a:ln>
                <a:solidFill>
                  <a:srgbClr val="EB4C17"/>
                </a:solidFill>
                <a:effectLst/>
                <a:uLnTx/>
                <a:uFillTx/>
                <a:latin typeface="Reckless Neue Semi-Bold Italics"/>
                <a:ea typeface="Reckless Neue Semi-Bold Italics"/>
                <a:cs typeface="Reckless Neue Semi-Bold Italics"/>
                <a:sym typeface="Reckless Neue Semi-Bold Italics"/>
              </a:rPr>
              <a:t>Caregiving in the US was made possible by generous support from:</a:t>
            </a:r>
          </a:p>
        </p:txBody>
      </p:sp>
      <p:pic>
        <p:nvPicPr>
          <p:cNvPr id="1026" name="Picture 2" descr="Global Biopharmaceutical Company - Bristol Myers Squibb">
            <a:extLst>
              <a:ext uri="{FF2B5EF4-FFF2-40B4-BE49-F238E27FC236}">
                <a16:creationId xmlns:a16="http://schemas.microsoft.com/office/drawing/2014/main" id="{1854713B-E64B-6AF2-0F77-3E47BDAAB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527" y="6286500"/>
            <a:ext cx="4204394" cy="5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D Serono Medical">
            <a:extLst>
              <a:ext uri="{FF2B5EF4-FFF2-40B4-BE49-F238E27FC236}">
                <a16:creationId xmlns:a16="http://schemas.microsoft.com/office/drawing/2014/main" id="{7D792852-183B-04D6-E33E-D7C3A82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43" y="6049962"/>
            <a:ext cx="3087479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31020" y="5072812"/>
            <a:ext cx="5048785" cy="28575"/>
            <a:chOff x="0" y="0"/>
            <a:chExt cx="6731713" cy="38100"/>
          </a:xfrm>
        </p:grpSpPr>
        <p:sp>
          <p:nvSpPr>
            <p:cNvPr id="5" name="Freeform 5"/>
            <p:cNvSpPr/>
            <p:nvPr/>
          </p:nvSpPr>
          <p:spPr>
            <a:xfrm>
              <a:off x="19050" y="0"/>
              <a:ext cx="6693662" cy="38100"/>
            </a:xfrm>
            <a:custGeom>
              <a:avLst/>
              <a:gdLst/>
              <a:ahLst/>
              <a:cxnLst/>
              <a:rect l="l" t="t" r="r" b="b"/>
              <a:pathLst>
                <a:path w="6693662" h="38100">
                  <a:moveTo>
                    <a:pt x="0" y="0"/>
                  </a:moveTo>
                  <a:lnTo>
                    <a:pt x="6693662" y="0"/>
                  </a:lnTo>
                  <a:lnTo>
                    <a:pt x="6693662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1020" y="5745179"/>
            <a:ext cx="5048785" cy="28575"/>
            <a:chOff x="0" y="0"/>
            <a:chExt cx="6731713" cy="38100"/>
          </a:xfrm>
        </p:grpSpPr>
        <p:sp>
          <p:nvSpPr>
            <p:cNvPr id="7" name="Freeform 7"/>
            <p:cNvSpPr/>
            <p:nvPr/>
          </p:nvSpPr>
          <p:spPr>
            <a:xfrm>
              <a:off x="19050" y="0"/>
              <a:ext cx="6693662" cy="38100"/>
            </a:xfrm>
            <a:custGeom>
              <a:avLst/>
              <a:gdLst/>
              <a:ahLst/>
              <a:cxnLst/>
              <a:rect l="l" t="t" r="r" b="b"/>
              <a:pathLst>
                <a:path w="6693662" h="38100">
                  <a:moveTo>
                    <a:pt x="0" y="0"/>
                  </a:moveTo>
                  <a:lnTo>
                    <a:pt x="6693662" y="0"/>
                  </a:lnTo>
                  <a:lnTo>
                    <a:pt x="6693662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1020" y="6421537"/>
            <a:ext cx="5048785" cy="28575"/>
            <a:chOff x="0" y="0"/>
            <a:chExt cx="6731713" cy="38100"/>
          </a:xfrm>
        </p:grpSpPr>
        <p:sp>
          <p:nvSpPr>
            <p:cNvPr id="9" name="Freeform 9"/>
            <p:cNvSpPr/>
            <p:nvPr/>
          </p:nvSpPr>
          <p:spPr>
            <a:xfrm>
              <a:off x="19050" y="0"/>
              <a:ext cx="6693662" cy="38100"/>
            </a:xfrm>
            <a:custGeom>
              <a:avLst/>
              <a:gdLst/>
              <a:ahLst/>
              <a:cxnLst/>
              <a:rect l="l" t="t" r="r" b="b"/>
              <a:pathLst>
                <a:path w="6693662" h="38100">
                  <a:moveTo>
                    <a:pt x="0" y="0"/>
                  </a:moveTo>
                  <a:lnTo>
                    <a:pt x="6693662" y="0"/>
                  </a:lnTo>
                  <a:lnTo>
                    <a:pt x="6693662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24967" y="2179298"/>
            <a:ext cx="7961460" cy="8430435"/>
          </a:xfrm>
          <a:custGeom>
            <a:avLst/>
            <a:gdLst/>
            <a:ahLst/>
            <a:cxnLst/>
            <a:rect l="l" t="t" r="r" b="b"/>
            <a:pathLst>
              <a:path w="7961460" h="8430435">
                <a:moveTo>
                  <a:pt x="0" y="0"/>
                </a:moveTo>
                <a:lnTo>
                  <a:pt x="7961460" y="0"/>
                </a:lnTo>
                <a:lnTo>
                  <a:pt x="7961460" y="8430435"/>
                </a:lnTo>
                <a:lnTo>
                  <a:pt x="0" y="84304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224967" y="3903654"/>
            <a:ext cx="9262064" cy="6383346"/>
            <a:chOff x="0" y="0"/>
            <a:chExt cx="12349419" cy="85111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49480" cy="8511159"/>
            </a:xfrm>
            <a:custGeom>
              <a:avLst/>
              <a:gdLst/>
              <a:ahLst/>
              <a:cxnLst/>
              <a:rect l="l" t="t" r="r" b="b"/>
              <a:pathLst>
                <a:path w="12349480" h="8511159">
                  <a:moveTo>
                    <a:pt x="0" y="0"/>
                  </a:moveTo>
                  <a:lnTo>
                    <a:pt x="12349480" y="0"/>
                  </a:lnTo>
                  <a:lnTo>
                    <a:pt x="12349480" y="8511159"/>
                  </a:lnTo>
                  <a:lnTo>
                    <a:pt x="0" y="8511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6" r="-170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379679"/>
            <a:ext cx="8115300" cy="15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1" i="1" u="none" strike="noStrike" kern="1200" cap="none" spc="-488" normalizeH="0" baseline="0" noProof="0">
                <a:ln>
                  <a:noFill/>
                </a:ln>
                <a:solidFill>
                  <a:srgbClr val="EB4C17"/>
                </a:solidFill>
                <a:effectLst/>
                <a:uLnTx/>
                <a:uFillTx/>
                <a:latin typeface="Reckless Neue Semi-Bold Italics"/>
                <a:ea typeface="Reckless Neue Semi-Bold Italics"/>
                <a:cs typeface="Reckless Neue Semi-Bold Italics"/>
                <a:sym typeface="Reckless Neue Semi-Bold Italics"/>
              </a:rPr>
              <a:t>Thank you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260285"/>
            <a:ext cx="5036818" cy="41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Jason.Resendez@caregiving.org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5799237"/>
            <a:ext cx="5036818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www.caregiving.org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4446604"/>
            <a:ext cx="5036818" cy="410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Jason Resendez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2322" y="8923797"/>
            <a:ext cx="5405982" cy="840456"/>
            <a:chOff x="0" y="0"/>
            <a:chExt cx="7207976" cy="11206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08012" cy="1120648"/>
            </a:xfrm>
            <a:custGeom>
              <a:avLst/>
              <a:gdLst/>
              <a:ahLst/>
              <a:cxnLst/>
              <a:rect l="l" t="t" r="r" b="b"/>
              <a:pathLst>
                <a:path w="7208012" h="1120648">
                  <a:moveTo>
                    <a:pt x="0" y="0"/>
                  </a:moveTo>
                  <a:lnTo>
                    <a:pt x="7208012" y="0"/>
                  </a:lnTo>
                  <a:lnTo>
                    <a:pt x="7208012" y="1120648"/>
                  </a:lnTo>
                  <a:lnTo>
                    <a:pt x="0" y="112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60" y="411480"/>
            <a:ext cx="10972800" cy="685800"/>
            <a:chOff x="0" y="0"/>
            <a:chExt cx="146304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0400" cy="914400"/>
            </a:xfrm>
            <a:custGeom>
              <a:avLst/>
              <a:gdLst/>
              <a:ahLst/>
              <a:cxnLst/>
              <a:rect l="l" t="t" r="r" b="b"/>
              <a:pathLst>
                <a:path w="14630400" h="914400">
                  <a:moveTo>
                    <a:pt x="0" y="0"/>
                  </a:moveTo>
                  <a:lnTo>
                    <a:pt x="14630400" y="0"/>
                  </a:lnTo>
                  <a:lnTo>
                    <a:pt x="146304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61760" b="-26176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0400" cy="9239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spc="600" dirty="0">
                  <a:solidFill>
                    <a:schemeClr val="accent6">
                      <a:lumMod val="75000"/>
                    </a:schemeClr>
                  </a:solidFill>
                  <a:latin typeface="Gill Sans Bold"/>
                  <a:sym typeface="Georgia Bold"/>
                </a:rPr>
                <a:t>Prevalence of Caregiving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2960" y="1097280"/>
            <a:ext cx="10972800" cy="698093"/>
            <a:chOff x="0" y="0"/>
            <a:chExt cx="14630400" cy="9307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30400" cy="731400"/>
            </a:xfrm>
            <a:custGeom>
              <a:avLst/>
              <a:gdLst/>
              <a:ahLst/>
              <a:cxnLst/>
              <a:rect l="l" t="t" r="r" b="b"/>
              <a:pathLst>
                <a:path w="14630400" h="731400">
                  <a:moveTo>
                    <a:pt x="0" y="0"/>
                  </a:moveTo>
                  <a:lnTo>
                    <a:pt x="14630400" y="0"/>
                  </a:lnTo>
                  <a:lnTo>
                    <a:pt x="14630400" y="731400"/>
                  </a:lnTo>
                  <a:lnTo>
                    <a:pt x="0" y="731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39764" b="-33976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0336"/>
              <a:ext cx="14630400" cy="75045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Dramatic growth over the last decade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33600" y="4699595"/>
            <a:ext cx="3429000" cy="1371600"/>
            <a:chOff x="0" y="0"/>
            <a:chExt cx="4572000" cy="1828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72000" cy="1828800"/>
            </a:xfrm>
            <a:custGeom>
              <a:avLst/>
              <a:gdLst/>
              <a:ahLst/>
              <a:cxnLst/>
              <a:rect l="l" t="t" r="r" b="b"/>
              <a:pathLst>
                <a:path w="4572000" h="1828800">
                  <a:moveTo>
                    <a:pt x="0" y="0"/>
                  </a:moveTo>
                  <a:lnTo>
                    <a:pt x="4572000" y="0"/>
                  </a:lnTo>
                  <a:lnTo>
                    <a:pt x="45720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21" r="-132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572000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43M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8400" y="2701440"/>
            <a:ext cx="4114800" cy="1371600"/>
            <a:chOff x="0" y="0"/>
            <a:chExt cx="5486400" cy="1828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86400" cy="1828800"/>
            </a:xfrm>
            <a:custGeom>
              <a:avLst/>
              <a:gdLst/>
              <a:ahLst/>
              <a:cxnLst/>
              <a:rect l="l" t="t" r="r" b="b"/>
              <a:pathLst>
                <a:path w="5486400" h="1828800">
                  <a:moveTo>
                    <a:pt x="0" y="0"/>
                  </a:moveTo>
                  <a:lnTo>
                    <a:pt x="5486400" y="0"/>
                  </a:lnTo>
                  <a:lnTo>
                    <a:pt x="54864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55" b="-84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5486400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800" b="1" i="0" u="none" strike="noStrike" kern="1200" cap="none" spc="0" normalizeH="0" baseline="0" noProof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53M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09120" y="413388"/>
            <a:ext cx="4114800" cy="1646101"/>
            <a:chOff x="0" y="0"/>
            <a:chExt cx="5486400" cy="21948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86400" cy="2194800"/>
            </a:xfrm>
            <a:custGeom>
              <a:avLst/>
              <a:gdLst/>
              <a:ahLst/>
              <a:cxnLst/>
              <a:rect l="l" t="t" r="r" b="b"/>
              <a:pathLst>
                <a:path w="5486400" h="2194800">
                  <a:moveTo>
                    <a:pt x="0" y="0"/>
                  </a:moveTo>
                  <a:lnTo>
                    <a:pt x="5486400" y="0"/>
                  </a:lnTo>
                  <a:lnTo>
                    <a:pt x="5486400" y="2194800"/>
                  </a:lnTo>
                  <a:lnTo>
                    <a:pt x="0" y="2194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327" r="-132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5486400" cy="220432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00" b="1" i="0" u="none" strike="noStrike" kern="1200" cap="none" spc="0" normalizeH="0" baseline="0" noProof="0">
                  <a:ln>
                    <a:noFill/>
                  </a:ln>
                  <a:solidFill>
                    <a:srgbClr val="E8461E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63M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82240" y="9123048"/>
            <a:ext cx="2743200" cy="548554"/>
            <a:chOff x="0" y="0"/>
            <a:chExt cx="3657600" cy="7314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57600" cy="731400"/>
            </a:xfrm>
            <a:custGeom>
              <a:avLst/>
              <a:gdLst/>
              <a:ahLst/>
              <a:cxnLst/>
              <a:rect l="l" t="t" r="r" b="b"/>
              <a:pathLst>
                <a:path w="3657600" h="731400">
                  <a:moveTo>
                    <a:pt x="0" y="0"/>
                  </a:moveTo>
                  <a:lnTo>
                    <a:pt x="3657600" y="0"/>
                  </a:lnTo>
                  <a:lnTo>
                    <a:pt x="3657600" y="731400"/>
                  </a:lnTo>
                  <a:lnTo>
                    <a:pt x="0" y="731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40" b="-4744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657600" cy="7504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Arial Bold"/>
                  <a:ea typeface="Arial Bold"/>
                  <a:cs typeface="Arial Bold"/>
                  <a:sym typeface="Arial Bold"/>
                </a:rPr>
                <a:t>2015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934200" y="9123048"/>
            <a:ext cx="2743200" cy="548554"/>
            <a:chOff x="0" y="0"/>
            <a:chExt cx="3657600" cy="7314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57600" cy="731400"/>
            </a:xfrm>
            <a:custGeom>
              <a:avLst/>
              <a:gdLst/>
              <a:ahLst/>
              <a:cxnLst/>
              <a:rect l="l" t="t" r="r" b="b"/>
              <a:pathLst>
                <a:path w="3657600" h="731400">
                  <a:moveTo>
                    <a:pt x="0" y="0"/>
                  </a:moveTo>
                  <a:lnTo>
                    <a:pt x="3657600" y="0"/>
                  </a:lnTo>
                  <a:lnTo>
                    <a:pt x="3657600" y="731400"/>
                  </a:lnTo>
                  <a:lnTo>
                    <a:pt x="0" y="731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40" b="-4744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3657600" cy="7504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Arial Bold"/>
                  <a:ea typeface="Arial Bold"/>
                  <a:cs typeface="Arial Bold"/>
                  <a:sym typeface="Arial Bold"/>
                </a:rPr>
                <a:t>2020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009120" y="9123048"/>
            <a:ext cx="2743200" cy="548554"/>
            <a:chOff x="0" y="0"/>
            <a:chExt cx="3657600" cy="73140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57600" cy="731400"/>
            </a:xfrm>
            <a:custGeom>
              <a:avLst/>
              <a:gdLst/>
              <a:ahLst/>
              <a:cxnLst/>
              <a:rect l="l" t="t" r="r" b="b"/>
              <a:pathLst>
                <a:path w="3657600" h="731400">
                  <a:moveTo>
                    <a:pt x="0" y="0"/>
                  </a:moveTo>
                  <a:lnTo>
                    <a:pt x="3657600" y="0"/>
                  </a:lnTo>
                  <a:lnTo>
                    <a:pt x="3657600" y="731400"/>
                  </a:lnTo>
                  <a:lnTo>
                    <a:pt x="0" y="7314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440" b="-4744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657600" cy="7504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1A1464"/>
                  </a:solidFill>
                  <a:effectLst/>
                  <a:uLnTx/>
                  <a:uFillTx/>
                  <a:latin typeface="Arial Bold"/>
                  <a:ea typeface="Arial Bold"/>
                  <a:cs typeface="Arial Bold"/>
                  <a:sym typeface="Arial Bold"/>
                </a:rPr>
                <a:t>2025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7680" y="9633498"/>
            <a:ext cx="8229600" cy="342900"/>
            <a:chOff x="0" y="0"/>
            <a:chExt cx="10972800" cy="457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972800" cy="457200"/>
            </a:xfrm>
            <a:custGeom>
              <a:avLst/>
              <a:gdLst/>
              <a:ahLst/>
              <a:cxnLst/>
              <a:rect l="l" t="t" r="r" b="b"/>
              <a:pathLst>
                <a:path w="10972800" h="457200">
                  <a:moveTo>
                    <a:pt x="0" y="0"/>
                  </a:moveTo>
                  <a:lnTo>
                    <a:pt x="10972800" y="0"/>
                  </a:lnTo>
                  <a:lnTo>
                    <a:pt x="10972800" y="457200"/>
                  </a:lnTo>
                  <a:lnTo>
                    <a:pt x="0" y="457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7640" b="-41764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10972800" cy="4762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marR="0" lvl="0" indent="0" algn="l" defTabSz="914400" rtl="0" eaLnBrk="1" fontAlgn="auto" latinLnBrk="0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88888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Source: Caregiving in the US 2025, NAC &amp; AARP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33600" y="2059308"/>
            <a:ext cx="12618720" cy="6995160"/>
            <a:chOff x="0" y="0"/>
            <a:chExt cx="16824960" cy="9326880"/>
          </a:xfrm>
        </p:grpSpPr>
        <p:sp>
          <p:nvSpPr>
            <p:cNvPr id="30" name="Freeform 30" descr="preencoded.png"/>
            <p:cNvSpPr/>
            <p:nvPr/>
          </p:nvSpPr>
          <p:spPr>
            <a:xfrm>
              <a:off x="0" y="0"/>
              <a:ext cx="16824961" cy="9326880"/>
            </a:xfrm>
            <a:custGeom>
              <a:avLst/>
              <a:gdLst/>
              <a:ahLst/>
              <a:cxnLst/>
              <a:rect l="l" t="t" r="r" b="b"/>
              <a:pathLst>
                <a:path w="16824961" h="9326880">
                  <a:moveTo>
                    <a:pt x="0" y="0"/>
                  </a:moveTo>
                  <a:lnTo>
                    <a:pt x="16824961" y="0"/>
                  </a:lnTo>
                  <a:lnTo>
                    <a:pt x="16824961" y="9326880"/>
                  </a:lnTo>
                  <a:lnTo>
                    <a:pt x="0" y="9326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7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4889481" y="4073040"/>
            <a:ext cx="4114800" cy="1658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 Bold Italics"/>
                <a:ea typeface="Georgia Bold Italics"/>
                <a:cs typeface="Georgia Bold Italics"/>
                <a:sym typeface="Georgia Bold Italics"/>
              </a:rPr>
              <a:t>A nearly 50%</a:t>
            </a:r>
          </a:p>
          <a:p>
            <a:pPr marL="0" marR="0" lvl="0" indent="0" algn="l" defTabSz="914400" rtl="0" eaLnBrk="1" fontAlgn="auto" latinLnBrk="0" hangingPunct="1">
              <a:lnSpc>
                <a:spcPts val="44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 Bold Italics"/>
                <a:ea typeface="Georgia Bold Italics"/>
                <a:cs typeface="Georgia Bold Italics"/>
                <a:sym typeface="Georgia Bold Italics"/>
              </a:rPr>
              <a:t>increase in</a:t>
            </a:r>
          </a:p>
          <a:p>
            <a:pPr marL="0" marR="0" lvl="0" indent="0" algn="l" defTabSz="914400" rtl="0" eaLnBrk="1" fontAlgn="auto" latinLnBrk="0" hangingPunct="1">
              <a:lnSpc>
                <a:spcPts val="44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 Bold Italics"/>
                <a:ea typeface="Georgia Bold Italics"/>
                <a:cs typeface="Georgia Bold Italics"/>
                <a:sym typeface="Georgia Bold Italics"/>
              </a:rPr>
              <a:t>10 years</a:t>
            </a:r>
          </a:p>
        </p:txBody>
      </p:sp>
      <p:sp>
        <p:nvSpPr>
          <p:cNvPr id="32" name="Freeform 32"/>
          <p:cNvSpPr/>
          <p:nvPr/>
        </p:nvSpPr>
        <p:spPr>
          <a:xfrm>
            <a:off x="3087841" y="6546605"/>
            <a:ext cx="11664479" cy="2507863"/>
          </a:xfrm>
          <a:custGeom>
            <a:avLst/>
            <a:gdLst/>
            <a:ahLst/>
            <a:cxnLst/>
            <a:rect l="l" t="t" r="r" b="b"/>
            <a:pathLst>
              <a:path w="11664479" h="2507863">
                <a:moveTo>
                  <a:pt x="0" y="0"/>
                </a:moveTo>
                <a:lnTo>
                  <a:pt x="11664479" y="0"/>
                </a:lnTo>
                <a:lnTo>
                  <a:pt x="11664479" y="2507863"/>
                </a:lnTo>
                <a:lnTo>
                  <a:pt x="0" y="25078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8" r="-2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F30FB634-40A9-7E74-0828-88025182BBB9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38120-2D8F-5069-040C-85F34692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D05E612D-2B61-9777-05B1-E66A5DEF66C6}"/>
              </a:ext>
            </a:extLst>
          </p:cNvPr>
          <p:cNvSpPr txBox="1"/>
          <p:nvPr/>
        </p:nvSpPr>
        <p:spPr>
          <a:xfrm>
            <a:off x="15073233" y="4971098"/>
            <a:ext cx="238463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5">
            <a:extLst>
              <a:ext uri="{FF2B5EF4-FFF2-40B4-BE49-F238E27FC236}">
                <a16:creationId xmlns:a16="http://schemas.microsoft.com/office/drawing/2014/main" id="{72461B2F-BA0F-9822-C7F8-B7B8F6929BF4}"/>
              </a:ext>
            </a:extLst>
          </p:cNvPr>
          <p:cNvGrpSpPr/>
          <p:nvPr/>
        </p:nvGrpSpPr>
        <p:grpSpPr>
          <a:xfrm>
            <a:off x="2286000" y="1950000"/>
            <a:ext cx="14114000" cy="8050000"/>
            <a:chOff x="0" y="0"/>
            <a:chExt cx="15337729" cy="9736809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850DA9-6689-B892-21C6-771C2E579882}"/>
                </a:ext>
              </a:extLst>
            </p:cNvPr>
            <p:cNvSpPr/>
            <p:nvPr/>
          </p:nvSpPr>
          <p:spPr>
            <a:xfrm>
              <a:off x="0" y="0"/>
              <a:ext cx="15197436" cy="9736809"/>
            </a:xfrm>
            <a:custGeom>
              <a:avLst/>
              <a:gdLst/>
              <a:ahLst/>
              <a:cxnLst/>
              <a:rect l="l" t="t" r="r" b="b"/>
              <a:pathLst>
                <a:path w="15197436" h="9736809">
                  <a:moveTo>
                    <a:pt x="0" y="0"/>
                  </a:moveTo>
                  <a:lnTo>
                    <a:pt x="15197436" y="0"/>
                  </a:lnTo>
                  <a:lnTo>
                    <a:pt x="15197436" y="9736809"/>
                  </a:lnTo>
                  <a:lnTo>
                    <a:pt x="0" y="9736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0" t="-9540" b="-77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F4BA0A68-3C1D-AC8D-33F4-FBF7408E207E}"/>
                </a:ext>
              </a:extLst>
            </p:cNvPr>
            <p:cNvSpPr/>
            <p:nvPr/>
          </p:nvSpPr>
          <p:spPr>
            <a:xfrm rot="-5400000">
              <a:off x="11325050" y="5703484"/>
              <a:ext cx="6151346" cy="1145965"/>
            </a:xfrm>
            <a:custGeom>
              <a:avLst/>
              <a:gdLst/>
              <a:ahLst/>
              <a:cxnLst/>
              <a:rect l="l" t="t" r="r" b="b"/>
              <a:pathLst>
                <a:path w="6151346" h="1145965">
                  <a:moveTo>
                    <a:pt x="0" y="0"/>
                  </a:moveTo>
                  <a:lnTo>
                    <a:pt x="6151346" y="0"/>
                  </a:lnTo>
                  <a:lnTo>
                    <a:pt x="6151346" y="1145965"/>
                  </a:lnTo>
                  <a:lnTo>
                    <a:pt x="0" y="1145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1543" r="-311067" b="-150197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94676600-648F-B7C6-198C-AE93ABA7F187}"/>
                </a:ext>
              </a:extLst>
            </p:cNvPr>
            <p:cNvGrpSpPr/>
            <p:nvPr/>
          </p:nvGrpSpPr>
          <p:grpSpPr>
            <a:xfrm>
              <a:off x="14660511" y="3757399"/>
              <a:ext cx="313194" cy="5362032"/>
              <a:chOff x="0" y="0"/>
              <a:chExt cx="69710" cy="1193463"/>
            </a:xfrm>
          </p:grpSpPr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0E6BC4B7-6E30-BD17-1E10-D12C8407B8A4}"/>
                  </a:ext>
                </a:extLst>
              </p:cNvPr>
              <p:cNvSpPr/>
              <p:nvPr/>
            </p:nvSpPr>
            <p:spPr>
              <a:xfrm>
                <a:off x="0" y="0"/>
                <a:ext cx="69710" cy="1193463"/>
              </a:xfrm>
              <a:custGeom>
                <a:avLst/>
                <a:gdLst/>
                <a:ahLst/>
                <a:cxnLst/>
                <a:rect l="l" t="t" r="r" b="b"/>
                <a:pathLst>
                  <a:path w="69710" h="1193463">
                    <a:moveTo>
                      <a:pt x="0" y="0"/>
                    </a:moveTo>
                    <a:lnTo>
                      <a:pt x="69710" y="0"/>
                    </a:lnTo>
                    <a:lnTo>
                      <a:pt x="69710" y="1193463"/>
                    </a:lnTo>
                    <a:lnTo>
                      <a:pt x="0" y="1193463"/>
                    </a:lnTo>
                    <a:close/>
                  </a:path>
                </a:pathLst>
              </a:custGeom>
              <a:solidFill>
                <a:srgbClr val="F7F5F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80BB2C5F-C68B-6FE2-7135-B1230E8C29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9710" cy="1241088"/>
              </a:xfrm>
              <a:prstGeom prst="rect">
                <a:avLst/>
              </a:prstGeom>
            </p:spPr>
            <p:txBody>
              <a:bodyPr lIns="61790" tIns="61790" rIns="61790" bIns="6179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51820BA9-D959-1CE9-2345-7AFE90A5DD96}"/>
                </a:ext>
              </a:extLst>
            </p:cNvPr>
            <p:cNvSpPr txBox="1"/>
            <p:nvPr/>
          </p:nvSpPr>
          <p:spPr>
            <a:xfrm>
              <a:off x="14660511" y="3703044"/>
              <a:ext cx="677218" cy="35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81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34%</a:t>
              </a: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84F25069-487B-F303-D446-402EB3EBA769}"/>
                </a:ext>
              </a:extLst>
            </p:cNvPr>
            <p:cNvSpPr txBox="1"/>
            <p:nvPr/>
          </p:nvSpPr>
          <p:spPr>
            <a:xfrm>
              <a:off x="14635096" y="8456502"/>
              <a:ext cx="677218" cy="35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81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20%</a:t>
              </a: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F681C165-6FFE-11FF-D401-E8B2F1A094CB}"/>
                </a:ext>
              </a:extLst>
            </p:cNvPr>
            <p:cNvSpPr txBox="1"/>
            <p:nvPr/>
          </p:nvSpPr>
          <p:spPr>
            <a:xfrm rot="16200000">
              <a:off x="11396051" y="6120650"/>
              <a:ext cx="5231088" cy="2910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aas Grot Text Bold"/>
                  <a:ea typeface="Haas Grot Text Bold"/>
                  <a:cs typeface="Haas Grot Text Bold"/>
                  <a:sym typeface="Haas Grot Text Bold"/>
                </a:rPr>
                <a:t>Prevalence of Family Caregivers</a:t>
              </a:r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DFF6EB65-9ABC-A126-A3A2-4102208BBF8A}"/>
              </a:ext>
            </a:extLst>
          </p:cNvPr>
          <p:cNvSpPr/>
          <p:nvPr/>
        </p:nvSpPr>
        <p:spPr>
          <a:xfrm>
            <a:off x="351923" y="925010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E0C42C5C-A6A2-7BA9-8FF0-EBDBCFCABA92}"/>
              </a:ext>
            </a:extLst>
          </p:cNvPr>
          <p:cNvSpPr txBox="1"/>
          <p:nvPr/>
        </p:nvSpPr>
        <p:spPr>
          <a:xfrm>
            <a:off x="9525000" y="9538926"/>
            <a:ext cx="4060664" cy="35124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/>
                <a:ea typeface="Gill Sans Light"/>
                <a:cs typeface="Gill Sans Light"/>
                <a:sym typeface="Gill Sans Light"/>
              </a:rPr>
              <a:t>Source: Caregiving in the US 2025, NAC &amp; AARP</a:t>
            </a:r>
          </a:p>
        </p:txBody>
      </p:sp>
      <p:sp>
        <p:nvSpPr>
          <p:cNvPr id="101" name="Headline"/>
          <p:cNvSpPr txBox="1"/>
          <p:nvPr/>
        </p:nvSpPr>
        <p:spPr>
          <a:xfrm>
            <a:off x="800000" y="531102"/>
            <a:ext cx="1600000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464"/>
                </a:solidFill>
                <a:effectLst/>
                <a:uLnTx/>
                <a:uFillTx/>
                <a:latin typeface="Georgia"/>
                <a:ea typeface="Georgia"/>
                <a:cs typeface="Georgia"/>
              </a:rPr>
              <a:t>Nearly 1 in 4 Americans Are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461E"/>
                </a:solidFill>
                <a:effectLst/>
                <a:uLnTx/>
                <a:uFillTx/>
                <a:latin typeface="Georgia"/>
                <a:ea typeface="Georgia"/>
                <a:cs typeface="Georgia"/>
              </a:rPr>
              <a:t>Family Caregivers</a:t>
            </a:r>
          </a:p>
        </p:txBody>
      </p:sp>
      <p:sp>
        <p:nvSpPr>
          <p:cNvPr id="102" name="Subtitle"/>
          <p:cNvSpPr txBox="1"/>
          <p:nvPr/>
        </p:nvSpPr>
        <p:spPr>
          <a:xfrm>
            <a:off x="800000" y="1311390"/>
            <a:ext cx="1600000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ill Sans Light"/>
                <a:ea typeface="Gill Sans Light"/>
                <a:cs typeface="Gill Sans Light"/>
              </a:rPr>
              <a:t>Caregiving spans every community and zip code across the country.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CA688589-01C1-406B-5E75-C6B0B98C6FC6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0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60" y="640080"/>
            <a:ext cx="14630400" cy="548640"/>
            <a:chOff x="0" y="0"/>
            <a:chExt cx="19507200" cy="7315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7200" cy="731520"/>
            </a:xfrm>
            <a:custGeom>
              <a:avLst/>
              <a:gdLst/>
              <a:ahLst/>
              <a:cxnLst/>
              <a:rect l="l" t="t" r="r" b="b"/>
              <a:pathLst>
                <a:path w="19507200" h="731520">
                  <a:moveTo>
                    <a:pt x="0" y="0"/>
                  </a:moveTo>
                  <a:lnTo>
                    <a:pt x="19507200" y="0"/>
                  </a:lnTo>
                  <a:lnTo>
                    <a:pt x="195072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69601" b="-4696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0720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 b="1" spc="600" dirty="0">
                  <a:solidFill>
                    <a:srgbClr val="170D7D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WHO ARE AMERICA'S CAREGIVERS?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0160" y="1188720"/>
            <a:ext cx="14630400" cy="1005840"/>
            <a:chOff x="0" y="0"/>
            <a:chExt cx="19507200" cy="1341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dirty="0">
                  <a:solidFill>
                    <a:srgbClr val="170D7D"/>
                  </a:solidFill>
                  <a:latin typeface="Georgia"/>
                  <a:ea typeface="Georgia"/>
                  <a:cs typeface="Georgia"/>
                  <a:sym typeface="Georgia"/>
                </a:rPr>
                <a:t>A Diverse Community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160" y="2651760"/>
            <a:ext cx="5029200" cy="2834640"/>
            <a:chOff x="0" y="0"/>
            <a:chExt cx="6705600" cy="3779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0160" y="2651760"/>
            <a:ext cx="109728" cy="2834640"/>
            <a:chOff x="0" y="0"/>
            <a:chExt cx="146304" cy="37795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09344" y="2871216"/>
            <a:ext cx="4480560" cy="822960"/>
            <a:chOff x="0" y="0"/>
            <a:chExt cx="5974080" cy="1097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EB4C17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51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9344" y="3712464"/>
            <a:ext cx="4480560" cy="548640"/>
            <a:chOff x="0" y="0"/>
            <a:chExt cx="5974080" cy="7315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Average age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9344" y="4261104"/>
            <a:ext cx="4480560" cy="1005840"/>
            <a:chOff x="0" y="0"/>
            <a:chExt cx="5974080" cy="13411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Two in five caregivers are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under the age of 50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6560" y="2651760"/>
            <a:ext cx="5029200" cy="2834640"/>
            <a:chOff x="0" y="0"/>
            <a:chExt cx="6705600" cy="37795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66560" y="2651760"/>
            <a:ext cx="109728" cy="2834640"/>
            <a:chOff x="0" y="0"/>
            <a:chExt cx="146304" cy="37795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095744" y="2871216"/>
            <a:ext cx="4480560" cy="822960"/>
            <a:chOff x="0" y="0"/>
            <a:chExt cx="5974080" cy="10972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61%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95744" y="3712464"/>
            <a:ext cx="4480560" cy="548640"/>
            <a:chOff x="0" y="0"/>
            <a:chExt cx="5974080" cy="7315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Women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095744" y="4261104"/>
            <a:ext cx="4480560" cy="1005840"/>
            <a:chOff x="0" y="0"/>
            <a:chExt cx="5974080" cy="134112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38% men — gender gap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remains significant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252960" y="2651760"/>
            <a:ext cx="5029200" cy="2834640"/>
            <a:chOff x="0" y="0"/>
            <a:chExt cx="6705600" cy="377952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252960" y="2651760"/>
            <a:ext cx="109728" cy="2834640"/>
            <a:chOff x="0" y="0"/>
            <a:chExt cx="146304" cy="377952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582144" y="2871216"/>
            <a:ext cx="4480560" cy="822960"/>
            <a:chOff x="0" y="0"/>
            <a:chExt cx="5974080" cy="109728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89%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582144" y="3712464"/>
            <a:ext cx="4480560" cy="548640"/>
            <a:chOff x="0" y="0"/>
            <a:chExt cx="5974080" cy="73152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Care for relatives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582144" y="4261104"/>
            <a:ext cx="4480560" cy="1005840"/>
            <a:chOff x="0" y="0"/>
            <a:chExt cx="5974080" cy="134112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40% for parents,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15% for spouses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80160" y="5943600"/>
            <a:ext cx="5029200" cy="2834640"/>
            <a:chOff x="0" y="0"/>
            <a:chExt cx="6705600" cy="377952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280160" y="5943600"/>
            <a:ext cx="109728" cy="2834640"/>
            <a:chOff x="0" y="0"/>
            <a:chExt cx="146304" cy="377952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006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609344" y="6163056"/>
            <a:ext cx="4480560" cy="822960"/>
            <a:chOff x="0" y="0"/>
            <a:chExt cx="5974080" cy="109728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0069E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29%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609344" y="7004304"/>
            <a:ext cx="4480560" cy="548640"/>
            <a:chOff x="0" y="0"/>
            <a:chExt cx="5974080" cy="73152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Sandwich generation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609344" y="7552944"/>
            <a:ext cx="4480560" cy="1005840"/>
            <a:chOff x="0" y="0"/>
            <a:chExt cx="5974080" cy="134112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Caring for both children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and adults simultaneously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766560" y="5943600"/>
            <a:ext cx="5029200" cy="2834640"/>
            <a:chOff x="0" y="0"/>
            <a:chExt cx="6705600" cy="377952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766560" y="5943600"/>
            <a:ext cx="109728" cy="2834640"/>
            <a:chOff x="0" y="0"/>
            <a:chExt cx="146304" cy="377952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7095744" y="6163056"/>
            <a:ext cx="4480560" cy="822960"/>
            <a:chOff x="0" y="0"/>
            <a:chExt cx="5974080" cy="109728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EB4C17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 in 5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7095744" y="7004304"/>
            <a:ext cx="4480560" cy="548640"/>
            <a:chOff x="0" y="0"/>
            <a:chExt cx="5974080" cy="73152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Have a disability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7095744" y="7552944"/>
            <a:ext cx="4480560" cy="1005840"/>
            <a:chOff x="0" y="0"/>
            <a:chExt cx="5974080" cy="134112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Nearly one in five caregivers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live with a disability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2252960" y="5943600"/>
            <a:ext cx="5029200" cy="2834640"/>
            <a:chOff x="0" y="0"/>
            <a:chExt cx="6705600" cy="377952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705600" cy="3779520"/>
            </a:xfrm>
            <a:custGeom>
              <a:avLst/>
              <a:gdLst/>
              <a:ahLst/>
              <a:cxnLst/>
              <a:rect l="l" t="t" r="r" b="b"/>
              <a:pathLst>
                <a:path w="6705600" h="3779520">
                  <a:moveTo>
                    <a:pt x="0" y="0"/>
                  </a:moveTo>
                  <a:lnTo>
                    <a:pt x="6705600" y="0"/>
                  </a:lnTo>
                  <a:lnTo>
                    <a:pt x="6705600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2252960" y="5943600"/>
            <a:ext cx="109728" cy="2834640"/>
            <a:chOff x="0" y="0"/>
            <a:chExt cx="146304" cy="377952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146304" cy="3779520"/>
            </a:xfrm>
            <a:custGeom>
              <a:avLst/>
              <a:gdLst/>
              <a:ahLst/>
              <a:cxnLst/>
              <a:rect l="l" t="t" r="r" b="b"/>
              <a:pathLst>
                <a:path w="146304" h="3779520">
                  <a:moveTo>
                    <a:pt x="0" y="0"/>
                  </a:moveTo>
                  <a:lnTo>
                    <a:pt x="146304" y="0"/>
                  </a:lnTo>
                  <a:lnTo>
                    <a:pt x="146304" y="3779520"/>
                  </a:lnTo>
                  <a:lnTo>
                    <a:pt x="0" y="3779520"/>
                  </a:ln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2582144" y="6163056"/>
            <a:ext cx="4480560" cy="822960"/>
            <a:chOff x="0" y="0"/>
            <a:chExt cx="5974080" cy="109728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5974080" cy="1097280"/>
            </a:xfrm>
            <a:custGeom>
              <a:avLst/>
              <a:gdLst/>
              <a:ahLst/>
              <a:cxnLst/>
              <a:rect l="l" t="t" r="r" b="b"/>
              <a:pathLst>
                <a:path w="5974080" h="1097280">
                  <a:moveTo>
                    <a:pt x="0" y="0"/>
                  </a:moveTo>
                  <a:lnTo>
                    <a:pt x="5974080" y="0"/>
                  </a:lnTo>
                  <a:lnTo>
                    <a:pt x="59740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085" b="-56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9525"/>
              <a:ext cx="597408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 in 10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2582144" y="7004304"/>
            <a:ext cx="4480560" cy="548640"/>
            <a:chOff x="0" y="0"/>
            <a:chExt cx="5974080" cy="73152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5974080" cy="731520"/>
            </a:xfrm>
            <a:custGeom>
              <a:avLst/>
              <a:gdLst/>
              <a:ahLst/>
              <a:cxnLst/>
              <a:rect l="l" t="t" r="r" b="b"/>
              <a:pathLst>
                <a:path w="5974080" h="731520">
                  <a:moveTo>
                    <a:pt x="0" y="0"/>
                  </a:moveTo>
                  <a:lnTo>
                    <a:pt x="5974080" y="0"/>
                  </a:lnTo>
                  <a:lnTo>
                    <a:pt x="59740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912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47625"/>
              <a:ext cx="5974080" cy="7791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Identify as LGBTQ+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582144" y="7552944"/>
            <a:ext cx="4480560" cy="1005840"/>
            <a:chOff x="0" y="0"/>
            <a:chExt cx="5974080" cy="134112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5974080" cy="1341120"/>
            </a:xfrm>
            <a:custGeom>
              <a:avLst/>
              <a:gdLst/>
              <a:ahLst/>
              <a:cxnLst/>
              <a:rect l="l" t="t" r="r" b="b"/>
              <a:pathLst>
                <a:path w="5974080" h="1341120">
                  <a:moveTo>
                    <a:pt x="0" y="0"/>
                  </a:moveTo>
                  <a:lnTo>
                    <a:pt x="5974080" y="0"/>
                  </a:lnTo>
                  <a:lnTo>
                    <a:pt x="597408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796" b="-36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5974080" cy="1379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Caregiving spans every</a:t>
              </a:r>
            </a:p>
            <a:p>
              <a:pPr algn="l">
                <a:lnSpc>
                  <a:spcPts val="2280"/>
                </a:lnSpc>
              </a:pPr>
              <a:r>
                <a:rPr lang="en-US" sz="1900">
                  <a:solidFill>
                    <a:srgbClr val="6A6A6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community and identity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8A8A8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sp>
        <p:nvSpPr>
          <p:cNvPr id="89" name="Freeform 15">
            <a:extLst>
              <a:ext uri="{FF2B5EF4-FFF2-40B4-BE49-F238E27FC236}">
                <a16:creationId xmlns:a16="http://schemas.microsoft.com/office/drawing/2014/main" id="{D3147FAB-91DF-6A90-49F8-678016750BE3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9641" y="1257474"/>
            <a:ext cx="19050" cy="1002593"/>
            <a:chOff x="0" y="0"/>
            <a:chExt cx="25400" cy="1336791"/>
          </a:xfrm>
        </p:grpSpPr>
        <p:sp>
          <p:nvSpPr>
            <p:cNvPr id="3" name="Freeform 3"/>
            <p:cNvSpPr/>
            <p:nvPr/>
          </p:nvSpPr>
          <p:spPr>
            <a:xfrm>
              <a:off x="0" y="12700"/>
              <a:ext cx="25400" cy="1311402"/>
            </a:xfrm>
            <a:custGeom>
              <a:avLst/>
              <a:gdLst/>
              <a:ahLst/>
              <a:cxnLst/>
              <a:rect l="l" t="t" r="r" b="b"/>
              <a:pathLst>
                <a:path w="25400" h="1311402">
                  <a:moveTo>
                    <a:pt x="0" y="1311402"/>
                  </a:moveTo>
                  <a:lnTo>
                    <a:pt x="0" y="0"/>
                  </a:lnTo>
                  <a:lnTo>
                    <a:pt x="25400" y="0"/>
                  </a:lnTo>
                  <a:lnTo>
                    <a:pt x="25400" y="131140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6667" y="1385073"/>
            <a:ext cx="754724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33333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Key Insight</a:t>
            </a:r>
          </a:p>
        </p:txBody>
      </p:sp>
      <p:sp>
        <p:nvSpPr>
          <p:cNvPr id="5" name="Freeform 5"/>
          <p:cNvSpPr/>
          <p:nvPr/>
        </p:nvSpPr>
        <p:spPr>
          <a:xfrm>
            <a:off x="8952294" y="-137520"/>
            <a:ext cx="10082697" cy="10676625"/>
          </a:xfrm>
          <a:custGeom>
            <a:avLst/>
            <a:gdLst/>
            <a:ahLst/>
            <a:cxnLst/>
            <a:rect l="l" t="t" r="r" b="b"/>
            <a:pathLst>
              <a:path w="10082697" h="10676625">
                <a:moveTo>
                  <a:pt x="0" y="0"/>
                </a:moveTo>
                <a:lnTo>
                  <a:pt x="10082697" y="0"/>
                </a:lnTo>
                <a:lnTo>
                  <a:pt x="10082697" y="10676625"/>
                </a:lnTo>
                <a:lnTo>
                  <a:pt x="0" y="10676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0193" y="1028700"/>
            <a:ext cx="1133698" cy="1275610"/>
          </a:xfrm>
          <a:custGeom>
            <a:avLst/>
            <a:gdLst/>
            <a:ahLst/>
            <a:cxnLst/>
            <a:rect l="l" t="t" r="r" b="b"/>
            <a:pathLst>
              <a:path w="1133698" h="1275610">
                <a:moveTo>
                  <a:pt x="0" y="0"/>
                </a:moveTo>
                <a:lnTo>
                  <a:pt x="1133698" y="0"/>
                </a:lnTo>
                <a:lnTo>
                  <a:pt x="1133698" y="1275610"/>
                </a:lnTo>
                <a:lnTo>
                  <a:pt x="0" y="1275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81" r="-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61913" y="1648953"/>
            <a:ext cx="13684656" cy="9117402"/>
          </a:xfrm>
          <a:custGeom>
            <a:avLst/>
            <a:gdLst/>
            <a:ahLst/>
            <a:cxnLst/>
            <a:rect l="l" t="t" r="r" b="b"/>
            <a:pathLst>
              <a:path w="13684656" h="9117402">
                <a:moveTo>
                  <a:pt x="0" y="0"/>
                </a:moveTo>
                <a:lnTo>
                  <a:pt x="13684655" y="0"/>
                </a:lnTo>
                <a:lnTo>
                  <a:pt x="13684655" y="9117401"/>
                </a:lnTo>
                <a:lnTo>
                  <a:pt x="0" y="9117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54625" y="3516042"/>
            <a:ext cx="7324170" cy="5368936"/>
            <a:chOff x="0" y="-19049"/>
            <a:chExt cx="9765560" cy="7158581"/>
          </a:xfrm>
        </p:grpSpPr>
        <p:sp>
          <p:nvSpPr>
            <p:cNvPr id="9" name="TextBox 9"/>
            <p:cNvSpPr txBox="1"/>
            <p:nvPr/>
          </p:nvSpPr>
          <p:spPr>
            <a:xfrm>
              <a:off x="0" y="601123"/>
              <a:ext cx="9765560" cy="5368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23"/>
                </a:lnSpc>
              </a:pPr>
              <a:r>
                <a:rPr lang="en-US" sz="26435" b="1" i="1" spc="-1295">
                  <a:solidFill>
                    <a:srgbClr val="EB4C17"/>
                  </a:solidFill>
                  <a:latin typeface="Reckless Neue Semi-Bold Italics"/>
                  <a:ea typeface="Reckless Neue Semi-Bold Italics"/>
                  <a:cs typeface="Reckless Neue Semi-Bold Italics"/>
                  <a:sym typeface="Reckless Neue Semi-Bold Italics"/>
                </a:rPr>
                <a:t>57%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49"/>
              <a:ext cx="8917709" cy="755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52"/>
                </a:lnSpc>
              </a:pPr>
              <a:r>
                <a:rPr lang="en-US" sz="3877" b="1" dirty="0">
                  <a:latin typeface="Public Sans Bold"/>
                  <a:ea typeface="Public Sans Bold"/>
                  <a:cs typeface="Public Sans Bold"/>
                  <a:sym typeface="Public Sans Bold"/>
                </a:rPr>
                <a:t>Family Caregiving is </a:t>
              </a:r>
              <a:r>
                <a:rPr lang="en-US" sz="3877" b="1" dirty="0">
                  <a:solidFill>
                    <a:srgbClr val="EB4C17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Intense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67930"/>
              <a:ext cx="8568505" cy="1271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5"/>
                </a:lnSpc>
              </a:pPr>
              <a:r>
                <a:rPr lang="en-US" sz="2783">
                  <a:solidFill>
                    <a:srgbClr val="333333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Percentage of family caregivers in high-intensity caregiving situations</a:t>
              </a:r>
            </a:p>
          </p:txBody>
        </p:sp>
      </p:grpSp>
      <p:sp>
        <p:nvSpPr>
          <p:cNvPr id="14" name="Freeform 15">
            <a:extLst>
              <a:ext uri="{FF2B5EF4-FFF2-40B4-BE49-F238E27FC236}">
                <a16:creationId xmlns:a16="http://schemas.microsoft.com/office/drawing/2014/main" id="{A26250CC-D67F-DB87-C2A5-1BFC15BEF852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7600" y="5486400"/>
            <a:ext cx="9144000" cy="9144000"/>
            <a:chOff x="0" y="0"/>
            <a:chExt cx="12192000" cy="1219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2192000"/>
            </a:xfrm>
            <a:custGeom>
              <a:avLst/>
              <a:gdLst/>
              <a:ahLst/>
              <a:cxnLst/>
              <a:rect l="l" t="t" r="r" b="b"/>
              <a:pathLst>
                <a:path w="12192000" h="12192000">
                  <a:moveTo>
                    <a:pt x="0" y="6096000"/>
                  </a:moveTo>
                  <a:cubicBezTo>
                    <a:pt x="0" y="2729230"/>
                    <a:pt x="2729230" y="0"/>
                    <a:pt x="6096000" y="0"/>
                  </a:cubicBezTo>
                  <a:cubicBezTo>
                    <a:pt x="9462770" y="0"/>
                    <a:pt x="12192000" y="2729230"/>
                    <a:pt x="12192000" y="6096000"/>
                  </a:cubicBezTo>
                  <a:cubicBezTo>
                    <a:pt x="12192000" y="9462770"/>
                    <a:pt x="9462770" y="12192000"/>
                    <a:pt x="6096000" y="12192000"/>
                  </a:cubicBezTo>
                  <a:cubicBezTo>
                    <a:pt x="2729230" y="12192000"/>
                    <a:pt x="0" y="9462770"/>
                    <a:pt x="0" y="6096000"/>
                  </a:cubicBezTo>
                  <a:close/>
                </a:path>
              </a:pathLst>
            </a:custGeom>
            <a:solidFill>
              <a:srgbClr val="BDA3FA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0160" y="640080"/>
            <a:ext cx="14630400" cy="457200"/>
            <a:chOff x="0" y="0"/>
            <a:chExt cx="19507200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73521" b="-5735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 b="1" spc="600" dirty="0">
                  <a:solidFill>
                    <a:srgbClr val="170D7D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HEALTH &amp; WELL-BEING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160" y="1280160"/>
            <a:ext cx="14630400" cy="1005840"/>
            <a:chOff x="0" y="0"/>
            <a:chExt cx="19507200" cy="13411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solidFill>
                    <a:srgbClr val="170D7D"/>
                  </a:solidFill>
                  <a:latin typeface="Georgia"/>
                  <a:ea typeface="Georgia"/>
                  <a:cs typeface="Georgia"/>
                  <a:sym typeface="Georgia"/>
                </a:rPr>
                <a:t>Emotional stress </a:t>
              </a:r>
              <a:r>
                <a:rPr lang="en-US" sz="5599" b="1" dirty="0">
                  <a:latin typeface="Georgia"/>
                  <a:ea typeface="Georgia"/>
                  <a:cs typeface="Georgia"/>
                  <a:sym typeface="Georgia"/>
                </a:rPr>
                <a:t>is widespread.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0160" y="2926080"/>
            <a:ext cx="4572000" cy="2194560"/>
            <a:chOff x="0" y="0"/>
            <a:chExt cx="6096000" cy="2926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0" cy="2926080"/>
            </a:xfrm>
            <a:custGeom>
              <a:avLst/>
              <a:gdLst/>
              <a:ahLst/>
              <a:cxnLst/>
              <a:rect l="l" t="t" r="r" b="b"/>
              <a:pathLst>
                <a:path w="6096000" h="2926080">
                  <a:moveTo>
                    <a:pt x="0" y="0"/>
                  </a:moveTo>
                  <a:lnTo>
                    <a:pt x="6096000" y="0"/>
                  </a:lnTo>
                  <a:lnTo>
                    <a:pt x="6096000" y="2926080"/>
                  </a:lnTo>
                  <a:lnTo>
                    <a:pt x="0" y="29260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585" r="-115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096000" cy="2935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0"/>
                </a:lnSpc>
              </a:pPr>
              <a:r>
                <a:rPr lang="en-US" sz="16000">
                  <a:solidFill>
                    <a:srgbClr val="170D7D"/>
                  </a:solidFill>
                  <a:latin typeface="Georgia"/>
                  <a:ea typeface="Georgia"/>
                  <a:cs typeface="Georgia"/>
                  <a:sym typeface="Georgia"/>
                </a:rPr>
                <a:t>64%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52160" y="3520440"/>
            <a:ext cx="7315200" cy="1097280"/>
            <a:chOff x="0" y="0"/>
            <a:chExt cx="9753600" cy="14630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53600" cy="1463040"/>
            </a:xfrm>
            <a:custGeom>
              <a:avLst/>
              <a:gdLst/>
              <a:ahLst/>
              <a:cxnLst/>
              <a:rect l="l" t="t" r="r" b="b"/>
              <a:pathLst>
                <a:path w="9753600" h="1463040">
                  <a:moveTo>
                    <a:pt x="0" y="0"/>
                  </a:moveTo>
                  <a:lnTo>
                    <a:pt x="9753600" y="0"/>
                  </a:lnTo>
                  <a:lnTo>
                    <a:pt x="97536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9900" b="-79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9753600" cy="15297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face moderate to high</a:t>
              </a:r>
            </a:p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emotional stress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80160" y="5852160"/>
            <a:ext cx="4754880" cy="2743200"/>
            <a:chOff x="0" y="0"/>
            <a:chExt cx="6339840" cy="3657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0160" y="5852160"/>
            <a:ext cx="4754880" cy="109728"/>
            <a:chOff x="0" y="0"/>
            <a:chExt cx="6339840" cy="1463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4480" y="6126480"/>
            <a:ext cx="4206240" cy="822960"/>
            <a:chOff x="0" y="0"/>
            <a:chExt cx="5608320" cy="10972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21% </a:t>
              </a:r>
              <a:r>
                <a:rPr lang="en-US" sz="4000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(13m)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54480" y="7040880"/>
            <a:ext cx="4206240" cy="1280160"/>
            <a:chOff x="0" y="0"/>
            <a:chExt cx="5608320" cy="17068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rate their own health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as fair or poor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3680" y="5852160"/>
            <a:ext cx="4754880" cy="2743200"/>
            <a:chOff x="0" y="0"/>
            <a:chExt cx="6339840" cy="36576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583680" y="5852160"/>
            <a:ext cx="4754880" cy="109728"/>
            <a:chOff x="0" y="0"/>
            <a:chExt cx="6339840" cy="14630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858000" y="6126480"/>
            <a:ext cx="4206240" cy="822960"/>
            <a:chOff x="0" y="0"/>
            <a:chExt cx="5608320" cy="109728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45% </a:t>
              </a:r>
              <a:r>
                <a:rPr lang="en-US" sz="4000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(28m)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858000" y="7040880"/>
            <a:ext cx="4206240" cy="1280160"/>
            <a:chOff x="0" y="0"/>
            <a:chExt cx="5608320" cy="17068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experience physical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strain from caregiving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887200" y="5852160"/>
            <a:ext cx="4754880" cy="2743200"/>
            <a:chOff x="0" y="0"/>
            <a:chExt cx="6339840" cy="36576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87200" y="5852160"/>
            <a:ext cx="4754880" cy="109728"/>
            <a:chOff x="0" y="0"/>
            <a:chExt cx="6339840" cy="14630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170D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161520" y="6126480"/>
            <a:ext cx="4206240" cy="822960"/>
            <a:chOff x="0" y="0"/>
            <a:chExt cx="5608320" cy="109728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24% </a:t>
              </a:r>
              <a:r>
                <a:rPr lang="en-US" sz="4000" b="1" dirty="0">
                  <a:solidFill>
                    <a:srgbClr val="170D7D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(15m)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161520" y="7040880"/>
            <a:ext cx="4206240" cy="1280160"/>
            <a:chOff x="0" y="0"/>
            <a:chExt cx="5608320" cy="170688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report feeling alone —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an increase since 2020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8A8A8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sp>
        <p:nvSpPr>
          <p:cNvPr id="49" name="Freeform 15">
            <a:extLst>
              <a:ext uri="{FF2B5EF4-FFF2-40B4-BE49-F238E27FC236}">
                <a16:creationId xmlns:a16="http://schemas.microsoft.com/office/drawing/2014/main" id="{2AF81B5F-B313-10B1-7814-30D4CE890E00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D6F77-9EC8-3AB9-7DB7-EE6E23C3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2ABE2E6-C603-A99A-D642-0705F545DC11}"/>
              </a:ext>
            </a:extLst>
          </p:cNvPr>
          <p:cNvGrpSpPr/>
          <p:nvPr/>
        </p:nvGrpSpPr>
        <p:grpSpPr>
          <a:xfrm>
            <a:off x="12801600" y="6400800"/>
            <a:ext cx="9144000" cy="9144000"/>
            <a:chOff x="0" y="0"/>
            <a:chExt cx="12192000" cy="1219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A6EC331-DC09-823A-F329-5ADD8AF2C8E9}"/>
                </a:ext>
              </a:extLst>
            </p:cNvPr>
            <p:cNvSpPr/>
            <p:nvPr/>
          </p:nvSpPr>
          <p:spPr>
            <a:xfrm>
              <a:off x="0" y="0"/>
              <a:ext cx="12192000" cy="12192000"/>
            </a:xfrm>
            <a:custGeom>
              <a:avLst/>
              <a:gdLst/>
              <a:ahLst/>
              <a:cxnLst/>
              <a:rect l="l" t="t" r="r" b="b"/>
              <a:pathLst>
                <a:path w="12192000" h="12192000">
                  <a:moveTo>
                    <a:pt x="0" y="6096000"/>
                  </a:moveTo>
                  <a:cubicBezTo>
                    <a:pt x="0" y="2729230"/>
                    <a:pt x="2729230" y="0"/>
                    <a:pt x="6096000" y="0"/>
                  </a:cubicBezTo>
                  <a:cubicBezTo>
                    <a:pt x="9462770" y="0"/>
                    <a:pt x="12192000" y="2729230"/>
                    <a:pt x="12192000" y="6096000"/>
                  </a:cubicBezTo>
                  <a:cubicBezTo>
                    <a:pt x="12192000" y="9462770"/>
                    <a:pt x="9462770" y="12192000"/>
                    <a:pt x="6096000" y="12192000"/>
                  </a:cubicBezTo>
                  <a:cubicBezTo>
                    <a:pt x="2729230" y="12192000"/>
                    <a:pt x="0" y="9462770"/>
                    <a:pt x="0" y="6096000"/>
                  </a:cubicBezTo>
                  <a:close/>
                </a:path>
              </a:pathLst>
            </a:custGeom>
            <a:solidFill>
              <a:srgbClr val="EDD16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DDA09C19-26C9-C501-0902-8CF32E078A04}"/>
              </a:ext>
            </a:extLst>
          </p:cNvPr>
          <p:cNvGrpSpPr/>
          <p:nvPr/>
        </p:nvGrpSpPr>
        <p:grpSpPr>
          <a:xfrm>
            <a:off x="1280160" y="640080"/>
            <a:ext cx="14630400" cy="457200"/>
            <a:chOff x="0" y="0"/>
            <a:chExt cx="19507200" cy="6096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6CF8558-0AA6-78BE-5E6B-E9EA928F08C7}"/>
                </a:ext>
              </a:extLst>
            </p:cNvPr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73521" b="-57352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C7BC172-D2D0-15A0-E482-761AD02F916C}"/>
                </a:ext>
              </a:extLst>
            </p:cNvPr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60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ill Sans Bold"/>
                  <a:ea typeface="Gill Sans Bold"/>
                  <a:cs typeface="Gill Sans Bold"/>
                  <a:sym typeface="Gill Sans Bold"/>
                </a:rPr>
                <a:t>FINANCIAL HEALTH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27D0E63-8862-786C-ECE0-2CF4D3CE1D5B}"/>
              </a:ext>
            </a:extLst>
          </p:cNvPr>
          <p:cNvGrpSpPr/>
          <p:nvPr/>
        </p:nvGrpSpPr>
        <p:grpSpPr>
          <a:xfrm>
            <a:off x="1280160" y="1280160"/>
            <a:ext cx="14630400" cy="1005840"/>
            <a:chOff x="0" y="0"/>
            <a:chExt cx="19507200" cy="134112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45D4612-C8A4-5838-83A9-9657DFBBE93C}"/>
                </a:ext>
              </a:extLst>
            </p:cNvPr>
            <p:cNvSpPr/>
            <p:nvPr/>
          </p:nvSpPr>
          <p:spPr>
            <a:xfrm>
              <a:off x="0" y="0"/>
              <a:ext cx="19507200" cy="1341120"/>
            </a:xfrm>
            <a:custGeom>
              <a:avLst/>
              <a:gdLst/>
              <a:ahLst/>
              <a:cxnLst/>
              <a:rect l="l" t="t" r="r" b="b"/>
              <a:pathLst>
                <a:path w="19507200" h="1341120">
                  <a:moveTo>
                    <a:pt x="0" y="0"/>
                  </a:moveTo>
                  <a:lnTo>
                    <a:pt x="19507200" y="0"/>
                  </a:lnTo>
                  <a:lnTo>
                    <a:pt x="19507200" y="1341120"/>
                  </a:lnTo>
                  <a:lnTo>
                    <a:pt x="0" y="13411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3418" b="-23341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4F6CA75-B80D-E237-D999-0CB0ADEC783E}"/>
                </a:ext>
              </a:extLst>
            </p:cNvPr>
            <p:cNvSpPr txBox="1"/>
            <p:nvPr/>
          </p:nvSpPr>
          <p:spPr>
            <a:xfrm>
              <a:off x="0" y="-9525"/>
              <a:ext cx="19507200" cy="13506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7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The</a:t>
              </a: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financial impacts</a:t>
              </a: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are extensive.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621AAA0-B4AB-88F8-E523-CBDDC02F6A64}"/>
              </a:ext>
            </a:extLst>
          </p:cNvPr>
          <p:cNvGrpSpPr/>
          <p:nvPr/>
        </p:nvGrpSpPr>
        <p:grpSpPr>
          <a:xfrm>
            <a:off x="1280160" y="2926080"/>
            <a:ext cx="4572000" cy="2194560"/>
            <a:chOff x="0" y="0"/>
            <a:chExt cx="6096000" cy="292608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AACBF2C-C945-7709-F3C8-FED43EF7C78C}"/>
                </a:ext>
              </a:extLst>
            </p:cNvPr>
            <p:cNvSpPr/>
            <p:nvPr/>
          </p:nvSpPr>
          <p:spPr>
            <a:xfrm>
              <a:off x="0" y="0"/>
              <a:ext cx="6096000" cy="2926080"/>
            </a:xfrm>
            <a:custGeom>
              <a:avLst/>
              <a:gdLst/>
              <a:ahLst/>
              <a:cxnLst/>
              <a:rect l="l" t="t" r="r" b="b"/>
              <a:pathLst>
                <a:path w="6096000" h="2926080">
                  <a:moveTo>
                    <a:pt x="0" y="0"/>
                  </a:moveTo>
                  <a:lnTo>
                    <a:pt x="6096000" y="0"/>
                  </a:lnTo>
                  <a:lnTo>
                    <a:pt x="6096000" y="2926080"/>
                  </a:lnTo>
                  <a:lnTo>
                    <a:pt x="0" y="29260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585" r="-1158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63E1367-5E8D-8549-91A1-87E7B84F92ED}"/>
                </a:ext>
              </a:extLst>
            </p:cNvPr>
            <p:cNvSpPr txBox="1"/>
            <p:nvPr/>
          </p:nvSpPr>
          <p:spPr>
            <a:xfrm>
              <a:off x="0" y="-9525"/>
              <a:ext cx="6096000" cy="2935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9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0" b="0" i="0" u="none" strike="noStrike" kern="1200" cap="none" spc="0" normalizeH="0" baseline="0" noProof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"/>
                  <a:ea typeface="Georgia"/>
                  <a:cs typeface="Georgia"/>
                  <a:sym typeface="Georgia"/>
                </a:rPr>
                <a:t>47%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AEB1982-F05C-CC35-4FC4-15C0874DD591}"/>
              </a:ext>
            </a:extLst>
          </p:cNvPr>
          <p:cNvGrpSpPr/>
          <p:nvPr/>
        </p:nvGrpSpPr>
        <p:grpSpPr>
          <a:xfrm>
            <a:off x="5486400" y="3678555"/>
            <a:ext cx="6172200" cy="1097280"/>
            <a:chOff x="0" y="0"/>
            <a:chExt cx="9753600" cy="146304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61EB5B1-35EC-A0E8-F627-701DA906C895}"/>
                </a:ext>
              </a:extLst>
            </p:cNvPr>
            <p:cNvSpPr/>
            <p:nvPr/>
          </p:nvSpPr>
          <p:spPr>
            <a:xfrm>
              <a:off x="0" y="0"/>
              <a:ext cx="9753600" cy="1463040"/>
            </a:xfrm>
            <a:custGeom>
              <a:avLst/>
              <a:gdLst/>
              <a:ahLst/>
              <a:cxnLst/>
              <a:rect l="l" t="t" r="r" b="b"/>
              <a:pathLst>
                <a:path w="9753600" h="1463040">
                  <a:moveTo>
                    <a:pt x="0" y="0"/>
                  </a:moveTo>
                  <a:lnTo>
                    <a:pt x="9753600" y="0"/>
                  </a:lnTo>
                  <a:lnTo>
                    <a:pt x="975360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9900" b="-7990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C5AF510-0A6B-D06E-AFBE-18BD0A9F82FF}"/>
                </a:ext>
              </a:extLst>
            </p:cNvPr>
            <p:cNvSpPr txBox="1"/>
            <p:nvPr/>
          </p:nvSpPr>
          <p:spPr>
            <a:xfrm>
              <a:off x="0" y="-66675"/>
              <a:ext cx="9753600" cy="15297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38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Bold"/>
                  <a:ea typeface="Gill Sans Bold"/>
                  <a:cs typeface="Gill Sans Bold"/>
                  <a:sym typeface="Gill Sans Bold"/>
                </a:rPr>
                <a:t>of family caregivers experience</a:t>
              </a:r>
            </a:p>
            <a:p>
              <a:pPr marL="0" marR="0" lvl="0" indent="0" algn="l" defTabSz="914400" rtl="0" eaLnBrk="1" fontAlgn="auto" latinLnBrk="0" hangingPunct="1">
                <a:lnSpc>
                  <a:spcPts val="38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Bold"/>
                  <a:ea typeface="Gill Sans Bold"/>
                  <a:cs typeface="Gill Sans Bold"/>
                  <a:sym typeface="Gill Sans Bold"/>
                </a:rPr>
                <a:t>a negative financial impact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B29F781-8F94-A9D5-BB8D-E02DAA646582}"/>
              </a:ext>
            </a:extLst>
          </p:cNvPr>
          <p:cNvGrpSpPr/>
          <p:nvPr/>
        </p:nvGrpSpPr>
        <p:grpSpPr>
          <a:xfrm>
            <a:off x="1280160" y="5852160"/>
            <a:ext cx="4754880" cy="2743200"/>
            <a:chOff x="0" y="0"/>
            <a:chExt cx="6339840" cy="36576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0347548-5603-CCAF-B324-E6CA85C0EC08}"/>
                </a:ext>
              </a:extLst>
            </p:cNvPr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523630D-F1CB-FBC3-78E2-7E00CC9ED16C}"/>
              </a:ext>
            </a:extLst>
          </p:cNvPr>
          <p:cNvGrpSpPr/>
          <p:nvPr/>
        </p:nvGrpSpPr>
        <p:grpSpPr>
          <a:xfrm>
            <a:off x="1280160" y="5852160"/>
            <a:ext cx="4754880" cy="109728"/>
            <a:chOff x="0" y="0"/>
            <a:chExt cx="6339840" cy="146304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75A1B39-6988-49B8-DB6C-AF4DF7BBFA60}"/>
                </a:ext>
              </a:extLst>
            </p:cNvPr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71C76A7-B296-D418-B67D-D70E7D59E760}"/>
              </a:ext>
            </a:extLst>
          </p:cNvPr>
          <p:cNvGrpSpPr/>
          <p:nvPr/>
        </p:nvGrpSpPr>
        <p:grpSpPr>
          <a:xfrm>
            <a:off x="1554480" y="6126480"/>
            <a:ext cx="4206240" cy="822960"/>
            <a:chOff x="0" y="0"/>
            <a:chExt cx="5608320" cy="109728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DAF651A-387D-B447-85A8-BCF3284D223A}"/>
                </a:ext>
              </a:extLst>
            </p:cNvPr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34C0524-2DED-C629-6729-B17665B6B52D}"/>
                </a:ext>
              </a:extLst>
            </p:cNvPr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7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31%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+mn-ea"/>
                  <a:cs typeface="+mn-cs"/>
                  <a:sym typeface="Georgia Bold"/>
                </a:rPr>
                <a:t>(19m)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0DD54AA-68C4-80DA-E3FB-83E7EC4C8C9F}"/>
              </a:ext>
            </a:extLst>
          </p:cNvPr>
          <p:cNvGrpSpPr/>
          <p:nvPr/>
        </p:nvGrpSpPr>
        <p:grpSpPr>
          <a:xfrm>
            <a:off x="1554480" y="7040880"/>
            <a:ext cx="4206240" cy="1280160"/>
            <a:chOff x="0" y="0"/>
            <a:chExt cx="5608320" cy="170688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E3C83A6-60BA-185C-F31B-BC240288601D}"/>
                </a:ext>
              </a:extLst>
            </p:cNvPr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38C0B6F-97E4-E9DB-9EA1-C1ED632577A1}"/>
                </a:ext>
              </a:extLst>
            </p:cNvPr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Light"/>
                  <a:ea typeface="Gill Sans Light"/>
                  <a:cs typeface="Gill Sans Light"/>
                  <a:sym typeface="Gill Sans Light"/>
                </a:rPr>
                <a:t>have stopped saving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211F1A"/>
                  </a:solidFill>
                  <a:effectLst/>
                  <a:uLnTx/>
                  <a:uFillTx/>
                  <a:latin typeface="Gill Sans Light"/>
                  <a:ea typeface="Gill Sans Light"/>
                  <a:cs typeface="Gill Sans Light"/>
                  <a:sym typeface="Gill Sans Light"/>
                </a:rPr>
                <a:t>due to caregiving costs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990D526-88F6-3C61-6376-06E7E9E62A44}"/>
              </a:ext>
            </a:extLst>
          </p:cNvPr>
          <p:cNvGrpSpPr/>
          <p:nvPr/>
        </p:nvGrpSpPr>
        <p:grpSpPr>
          <a:xfrm>
            <a:off x="6583680" y="5852160"/>
            <a:ext cx="4754880" cy="2743200"/>
            <a:chOff x="0" y="0"/>
            <a:chExt cx="6339840" cy="36576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DE67898-B536-BDA0-7F8F-4B796F4A51CE}"/>
                </a:ext>
              </a:extLst>
            </p:cNvPr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DC1A12C-455B-B544-127F-D9D51339B5C3}"/>
              </a:ext>
            </a:extLst>
          </p:cNvPr>
          <p:cNvGrpSpPr/>
          <p:nvPr/>
        </p:nvGrpSpPr>
        <p:grpSpPr>
          <a:xfrm>
            <a:off x="6583680" y="5852160"/>
            <a:ext cx="4754880" cy="109728"/>
            <a:chOff x="0" y="0"/>
            <a:chExt cx="6339840" cy="146304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C626DAC2-1895-5267-23BD-5D52C7770586}"/>
                </a:ext>
              </a:extLst>
            </p:cNvPr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2F0CF9FA-155C-E2DA-6F9E-8AC2C7560E05}"/>
              </a:ext>
            </a:extLst>
          </p:cNvPr>
          <p:cNvGrpSpPr/>
          <p:nvPr/>
        </p:nvGrpSpPr>
        <p:grpSpPr>
          <a:xfrm>
            <a:off x="6858000" y="6126480"/>
            <a:ext cx="4206240" cy="822960"/>
            <a:chOff x="0" y="0"/>
            <a:chExt cx="5608320" cy="1097280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33E7BC1-7856-256D-BA30-6A2DE3EF0DAA}"/>
                </a:ext>
              </a:extLst>
            </p:cNvPr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657F8E30-2526-D008-9A81-1FF46CA2B296}"/>
                </a:ext>
              </a:extLst>
            </p:cNvPr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7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28%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+mn-ea"/>
                  <a:cs typeface="+mn-cs"/>
                  <a:sym typeface="Georgia Bold"/>
                </a:rPr>
                <a:t>(18m)</a:t>
              </a:r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27A5EAEB-E151-518B-0A91-475F73345961}"/>
              </a:ext>
            </a:extLst>
          </p:cNvPr>
          <p:cNvGrpSpPr/>
          <p:nvPr/>
        </p:nvGrpSpPr>
        <p:grpSpPr>
          <a:xfrm>
            <a:off x="6858000" y="7040880"/>
            <a:ext cx="4206240" cy="1503283"/>
            <a:chOff x="0" y="0"/>
            <a:chExt cx="5608320" cy="2004377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588A2D6-4019-084E-2324-2EE26487B521}"/>
                </a:ext>
              </a:extLst>
            </p:cNvPr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1670933E-1716-947F-7C14-F8A86D20E47D}"/>
                </a:ext>
              </a:extLst>
            </p:cNvPr>
            <p:cNvSpPr txBox="1"/>
            <p:nvPr/>
          </p:nvSpPr>
          <p:spPr>
            <a:xfrm>
              <a:off x="0" y="249872"/>
              <a:ext cx="406400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ts val="2640"/>
                </a:lnSpc>
                <a:defRPr/>
              </a:pPr>
              <a:r>
                <a:rPr lang="en-US" sz="2200" dirty="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family caregivers have difficulty finding affordable services</a:t>
              </a:r>
            </a:p>
            <a:p>
              <a:pPr lvl="0">
                <a:lnSpc>
                  <a:spcPts val="2640"/>
                </a:lnSpc>
                <a:defRPr/>
              </a:pPr>
              <a:endParaRPr lang="en-US" sz="2200" dirty="0">
                <a:solidFill>
                  <a:srgbClr val="211F1A"/>
                </a:solidFill>
                <a:latin typeface="Gill Sans Light"/>
                <a:ea typeface="Gill Sans Light"/>
                <a:cs typeface="Gill Sans Light"/>
                <a:sym typeface="Gill Sans Light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6D49FD72-2592-F611-2D6E-2B95C4AAD2B8}"/>
              </a:ext>
            </a:extLst>
          </p:cNvPr>
          <p:cNvGrpSpPr/>
          <p:nvPr/>
        </p:nvGrpSpPr>
        <p:grpSpPr>
          <a:xfrm>
            <a:off x="11887200" y="5852160"/>
            <a:ext cx="4754880" cy="2743200"/>
            <a:chOff x="0" y="0"/>
            <a:chExt cx="6339840" cy="36576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F862EA5-E916-4063-C856-C62A5975154B}"/>
                </a:ext>
              </a:extLst>
            </p:cNvPr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29B58854-613B-5DC6-BC2E-713AB83994B4}"/>
              </a:ext>
            </a:extLst>
          </p:cNvPr>
          <p:cNvGrpSpPr/>
          <p:nvPr/>
        </p:nvGrpSpPr>
        <p:grpSpPr>
          <a:xfrm>
            <a:off x="11887200" y="5852160"/>
            <a:ext cx="4754880" cy="109728"/>
            <a:chOff x="0" y="0"/>
            <a:chExt cx="6339840" cy="146304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1E340A7-041C-9FF2-2BD8-F67E6730558B}"/>
                </a:ext>
              </a:extLst>
            </p:cNvPr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EB4C1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CA6D0E0A-AC02-6408-AB5A-AB367C86F64A}"/>
              </a:ext>
            </a:extLst>
          </p:cNvPr>
          <p:cNvGrpSpPr/>
          <p:nvPr/>
        </p:nvGrpSpPr>
        <p:grpSpPr>
          <a:xfrm>
            <a:off x="12161520" y="6126480"/>
            <a:ext cx="4206240" cy="822960"/>
            <a:chOff x="0" y="0"/>
            <a:chExt cx="5608320" cy="1097280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F152A7D8-03F4-6D19-30CB-20DC44EEDFEA}"/>
                </a:ext>
              </a:extLst>
            </p:cNvPr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FA7430C-8465-44AE-8D28-712704A9BD99}"/>
                </a:ext>
              </a:extLst>
            </p:cNvPr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67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99" b="1" dirty="0">
                  <a:solidFill>
                    <a:srgbClr val="EB4C17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1</a:t>
              </a:r>
              <a:r>
                <a:rPr kumimoji="0" lang="en-US" sz="5599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Georgia Bold"/>
                  <a:cs typeface="Georgia Bold"/>
                  <a:sym typeface="Georgia Bold"/>
                </a:rPr>
                <a:t>4%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B4C17"/>
                  </a:solidFill>
                  <a:effectLst/>
                  <a:uLnTx/>
                  <a:uFillTx/>
                  <a:latin typeface="Georgia Bold"/>
                  <a:ea typeface="+mn-ea"/>
                  <a:cs typeface="+mn-cs"/>
                  <a:sym typeface="Georgia Bold"/>
                </a:rPr>
                <a:t>(9m)</a:t>
              </a:r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776ACA4-135F-5AD9-527E-1D8C57927009}"/>
              </a:ext>
            </a:extLst>
          </p:cNvPr>
          <p:cNvGrpSpPr/>
          <p:nvPr/>
        </p:nvGrpSpPr>
        <p:grpSpPr>
          <a:xfrm>
            <a:off x="12161520" y="7005161"/>
            <a:ext cx="4206240" cy="1315879"/>
            <a:chOff x="0" y="-47625"/>
            <a:chExt cx="5608320" cy="1754505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33D97910-0CBF-89FE-6B3D-040D9B5FE96E}"/>
                </a:ext>
              </a:extLst>
            </p:cNvPr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2FE4E6A9-CF98-2323-D66D-03348EFE2E9F}"/>
                </a:ext>
              </a:extLst>
            </p:cNvPr>
            <p:cNvSpPr txBox="1"/>
            <p:nvPr/>
          </p:nvSpPr>
          <p:spPr>
            <a:xfrm>
              <a:off x="0" y="-47625"/>
              <a:ext cx="430784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>
                <a:lnSpc>
                  <a:spcPts val="2640"/>
                </a:lnSpc>
                <a:defRPr/>
              </a:pPr>
              <a:r>
                <a:rPr lang="en-US" sz="2200" dirty="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cannot afford basic expenses like food due to caregiving</a:t>
              </a: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850C12CE-896A-3208-2EA1-2527B07D26F8}"/>
              </a:ext>
            </a:extLst>
          </p:cNvPr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960472B3-5404-A570-2492-B205E6E670AA}"/>
                </a:ext>
              </a:extLst>
            </p:cNvPr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0B0378D4-199D-1FBE-0CC6-09BB109CFDB2}"/>
                </a:ext>
              </a:extLst>
            </p:cNvPr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8A8A8A"/>
                  </a:solidFill>
                  <a:effectLst/>
                  <a:uLnTx/>
                  <a:uFillTx/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sp>
        <p:nvSpPr>
          <p:cNvPr id="49" name="Freeform 15">
            <a:extLst>
              <a:ext uri="{FF2B5EF4-FFF2-40B4-BE49-F238E27FC236}">
                <a16:creationId xmlns:a16="http://schemas.microsoft.com/office/drawing/2014/main" id="{7C93E6C1-510B-4B48-A3BC-6389D9DA4634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6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60" y="640080"/>
            <a:ext cx="14630400" cy="457200"/>
            <a:chOff x="0" y="0"/>
            <a:chExt cx="195072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07200" cy="609600"/>
            </a:xfrm>
            <a:custGeom>
              <a:avLst/>
              <a:gdLst/>
              <a:ahLst/>
              <a:cxnLst/>
              <a:rect l="l" t="t" r="r" b="b"/>
              <a:pathLst>
                <a:path w="19507200" h="609600">
                  <a:moveTo>
                    <a:pt x="0" y="0"/>
                  </a:moveTo>
                  <a:lnTo>
                    <a:pt x="19507200" y="0"/>
                  </a:lnTo>
                  <a:lnTo>
                    <a:pt x="1950720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73521" b="-5735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0720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 b="1" spc="600" dirty="0">
                  <a:solidFill>
                    <a:srgbClr val="26A3A3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WORKING WHILE CAREGIVING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0160" y="1280160"/>
            <a:ext cx="14630400" cy="1371600"/>
            <a:chOff x="0" y="0"/>
            <a:chExt cx="19507200" cy="1828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07200" cy="1828800"/>
            </a:xfrm>
            <a:custGeom>
              <a:avLst/>
              <a:gdLst/>
              <a:ahLst/>
              <a:cxnLst/>
              <a:rect l="l" t="t" r="r" b="b"/>
              <a:pathLst>
                <a:path w="19507200" h="1828800">
                  <a:moveTo>
                    <a:pt x="0" y="0"/>
                  </a:moveTo>
                  <a:lnTo>
                    <a:pt x="19507200" y="0"/>
                  </a:lnTo>
                  <a:lnTo>
                    <a:pt x="195072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7840" b="-1578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9507200" cy="18383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latin typeface="Georgia"/>
                  <a:ea typeface="Georgia"/>
                  <a:cs typeface="Georgia"/>
                  <a:sym typeface="Georgia"/>
                </a:rPr>
                <a:t>Most balance </a:t>
              </a:r>
              <a:r>
                <a:rPr lang="en-US" sz="5599" b="1" dirty="0">
                  <a:solidFill>
                    <a:srgbClr val="26A3A3"/>
                  </a:solidFill>
                  <a:latin typeface="Georgia"/>
                  <a:ea typeface="Georgia"/>
                  <a:cs typeface="Georgia"/>
                  <a:sym typeface="Georgia"/>
                </a:rPr>
                <a:t>care &amp; work.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0160" y="3108960"/>
            <a:ext cx="4572000" cy="2194560"/>
            <a:chOff x="0" y="0"/>
            <a:chExt cx="6096000" cy="2926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0" cy="2926080"/>
            </a:xfrm>
            <a:custGeom>
              <a:avLst/>
              <a:gdLst/>
              <a:ahLst/>
              <a:cxnLst/>
              <a:rect l="l" t="t" r="r" b="b"/>
              <a:pathLst>
                <a:path w="6096000" h="2926080">
                  <a:moveTo>
                    <a:pt x="0" y="0"/>
                  </a:moveTo>
                  <a:lnTo>
                    <a:pt x="6096000" y="0"/>
                  </a:lnTo>
                  <a:lnTo>
                    <a:pt x="6096000" y="2926080"/>
                  </a:lnTo>
                  <a:lnTo>
                    <a:pt x="0" y="29260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585" r="-115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6096000" cy="2935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0"/>
                </a:lnSpc>
              </a:pPr>
              <a:r>
                <a:rPr lang="en-US" sz="16000" b="1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61%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35040" y="3270580"/>
            <a:ext cx="7863840" cy="1962760"/>
            <a:chOff x="0" y="0"/>
            <a:chExt cx="10485120" cy="26170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485120" cy="2617013"/>
            </a:xfrm>
            <a:custGeom>
              <a:avLst/>
              <a:gdLst/>
              <a:ahLst/>
              <a:cxnLst/>
              <a:rect l="l" t="t" r="r" b="b"/>
              <a:pathLst>
                <a:path w="10485120" h="2617013">
                  <a:moveTo>
                    <a:pt x="0" y="0"/>
                  </a:moveTo>
                  <a:lnTo>
                    <a:pt x="10485120" y="0"/>
                  </a:lnTo>
                  <a:lnTo>
                    <a:pt x="10485120" y="2617013"/>
                  </a:lnTo>
                  <a:lnTo>
                    <a:pt x="0" y="261701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691" r="6976" b="-145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485120" cy="268368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840"/>
                </a:lnSpc>
              </a:pPr>
              <a:r>
                <a:rPr lang="en-US" sz="3200" b="1" dirty="0">
                  <a:solidFill>
                    <a:srgbClr val="211F1A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of caregivers work while providing care</a:t>
              </a:r>
            </a:p>
            <a:p>
              <a:pPr algn="l">
                <a:lnSpc>
                  <a:spcPts val="1800"/>
                </a:lnSpc>
              </a:pPr>
              <a:endParaRPr lang="en-US" sz="3200" b="1" dirty="0">
                <a:solidFill>
                  <a:srgbClr val="211F1A"/>
                </a:solidFill>
                <a:latin typeface="Gill Sans Bold"/>
                <a:ea typeface="Gill Sans Bold"/>
                <a:cs typeface="Gill Sans Bold"/>
                <a:sym typeface="Gill Sans Bold"/>
              </a:endParaRPr>
            </a:p>
            <a:p>
              <a:pPr algn="l">
                <a:lnSpc>
                  <a:spcPts val="3120"/>
                </a:lnSpc>
              </a:pPr>
              <a:r>
                <a:rPr lang="en-US" sz="2600" b="1" dirty="0">
                  <a:solidFill>
                    <a:srgbClr val="F45829"/>
                  </a:solidFill>
                  <a:latin typeface="Gill Sans Bold"/>
                  <a:ea typeface="Gill Sans Bold"/>
                  <a:cs typeface="Gill Sans Bold"/>
                  <a:sym typeface="Gill Sans Bold"/>
                </a:rPr>
                <a:t>70% of those age 18-64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0160" y="5852160"/>
            <a:ext cx="4754880" cy="2743200"/>
            <a:chOff x="0" y="0"/>
            <a:chExt cx="6339840" cy="365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80160" y="5852160"/>
            <a:ext cx="4754880" cy="109728"/>
            <a:chOff x="0" y="0"/>
            <a:chExt cx="6339840" cy="1463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4480" y="6126480"/>
            <a:ext cx="4206240" cy="822960"/>
            <a:chOff x="0" y="0"/>
            <a:chExt cx="5608320" cy="10972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719"/>
                </a:lnSpc>
              </a:pPr>
              <a:r>
                <a:rPr lang="en-US" sz="5599" b="1" dirty="0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58% </a:t>
              </a:r>
              <a:r>
                <a:rPr lang="en-US" sz="4000" b="1" dirty="0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(36m)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4480" y="7040880"/>
            <a:ext cx="4206240" cy="1280160"/>
            <a:chOff x="0" y="0"/>
            <a:chExt cx="5608320" cy="17068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go in late, leave early,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or take time off to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provide care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583680" y="5852160"/>
            <a:ext cx="4754880" cy="2743200"/>
            <a:chOff x="0" y="0"/>
            <a:chExt cx="6339840" cy="36576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83680" y="5852160"/>
            <a:ext cx="4754880" cy="109728"/>
            <a:chOff x="0" y="0"/>
            <a:chExt cx="6339840" cy="14630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858000" y="6126480"/>
            <a:ext cx="4206240" cy="822960"/>
            <a:chOff x="0" y="0"/>
            <a:chExt cx="5608320" cy="109728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6719"/>
                </a:lnSpc>
              </a:pPr>
              <a:r>
                <a:rPr lang="en-US" sz="5599" b="1" dirty="0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53% </a:t>
              </a:r>
              <a:r>
                <a:rPr lang="en-US" sz="4000" b="1" dirty="0">
                  <a:solidFill>
                    <a:srgbClr val="26A3A3"/>
                  </a:solidFill>
                  <a:latin typeface="Georgia Bold"/>
                  <a:sym typeface="Georgia Bold"/>
                </a:rPr>
                <a:t>(33m)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858000" y="7040880"/>
            <a:ext cx="4206240" cy="1280160"/>
            <a:chOff x="0" y="0"/>
            <a:chExt cx="5608320" cy="17068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are paid hourly rather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than salaried — limiting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flexibility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887200" y="5852160"/>
            <a:ext cx="4754880" cy="2743200"/>
            <a:chOff x="0" y="0"/>
            <a:chExt cx="6339840" cy="36576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39840" cy="3657600"/>
            </a:xfrm>
            <a:custGeom>
              <a:avLst/>
              <a:gdLst/>
              <a:ahLst/>
              <a:cxnLst/>
              <a:rect l="l" t="t" r="r" b="b"/>
              <a:pathLst>
                <a:path w="6339840" h="3657600">
                  <a:moveTo>
                    <a:pt x="0" y="0"/>
                  </a:moveTo>
                  <a:lnTo>
                    <a:pt x="6339840" y="0"/>
                  </a:lnTo>
                  <a:lnTo>
                    <a:pt x="633984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887200" y="5852160"/>
            <a:ext cx="4754880" cy="109728"/>
            <a:chOff x="0" y="0"/>
            <a:chExt cx="6339840" cy="14630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39840" cy="146304"/>
            </a:xfrm>
            <a:custGeom>
              <a:avLst/>
              <a:gdLst/>
              <a:ahLst/>
              <a:cxnLst/>
              <a:rect l="l" t="t" r="r" b="b"/>
              <a:pathLst>
                <a:path w="6339840" h="146304">
                  <a:moveTo>
                    <a:pt x="0" y="0"/>
                  </a:moveTo>
                  <a:lnTo>
                    <a:pt x="6339840" y="0"/>
                  </a:lnTo>
                  <a:lnTo>
                    <a:pt x="633984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26A3A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161520" y="6126480"/>
            <a:ext cx="4206240" cy="822960"/>
            <a:chOff x="0" y="0"/>
            <a:chExt cx="5608320" cy="109728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608320" cy="1097280"/>
            </a:xfrm>
            <a:custGeom>
              <a:avLst/>
              <a:gdLst/>
              <a:ahLst/>
              <a:cxnLst/>
              <a:rect l="l" t="t" r="r" b="b"/>
              <a:pathLst>
                <a:path w="5608320" h="1097280">
                  <a:moveTo>
                    <a:pt x="0" y="0"/>
                  </a:moveTo>
                  <a:lnTo>
                    <a:pt x="5608320" y="0"/>
                  </a:lnTo>
                  <a:lnTo>
                    <a:pt x="560832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590" b="-495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5608320" cy="11068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6719"/>
                </a:lnSpc>
              </a:pPr>
              <a:r>
                <a:rPr lang="en-US" sz="5599" b="1" dirty="0">
                  <a:solidFill>
                    <a:srgbClr val="26A3A3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27% </a:t>
              </a:r>
              <a:r>
                <a:rPr lang="en-US" sz="4000" b="1" dirty="0">
                  <a:solidFill>
                    <a:srgbClr val="26A3A3"/>
                  </a:solidFill>
                  <a:latin typeface="Georgia Bold"/>
                  <a:sym typeface="Georgia Bold"/>
                </a:rPr>
                <a:t>(17m)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161520" y="7040880"/>
            <a:ext cx="4206240" cy="1280160"/>
            <a:chOff x="0" y="0"/>
            <a:chExt cx="5608320" cy="170688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608320" cy="1706880"/>
            </a:xfrm>
            <a:custGeom>
              <a:avLst/>
              <a:gdLst/>
              <a:ahLst/>
              <a:cxnLst/>
              <a:rect l="l" t="t" r="r" b="b"/>
              <a:pathLst>
                <a:path w="5608320" h="1706880">
                  <a:moveTo>
                    <a:pt x="0" y="0"/>
                  </a:moveTo>
                  <a:lnTo>
                    <a:pt x="5608320" y="0"/>
                  </a:lnTo>
                  <a:lnTo>
                    <a:pt x="5608320" y="1706880"/>
                  </a:lnTo>
                  <a:lnTo>
                    <a:pt x="0" y="17068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4022" b="-140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5608320" cy="17545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take on debt vs. 20%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of non-working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11F1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caregivers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80160" y="9692640"/>
            <a:ext cx="16459200" cy="365760"/>
            <a:chOff x="0" y="0"/>
            <a:chExt cx="21945600" cy="48768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1945600" cy="487680"/>
            </a:xfrm>
            <a:custGeom>
              <a:avLst/>
              <a:gdLst/>
              <a:ahLst/>
              <a:cxnLst/>
              <a:rect l="l" t="t" r="r" b="b"/>
              <a:pathLst>
                <a:path w="21945600" h="487680">
                  <a:moveTo>
                    <a:pt x="0" y="0"/>
                  </a:moveTo>
                  <a:lnTo>
                    <a:pt x="21945600" y="0"/>
                  </a:lnTo>
                  <a:lnTo>
                    <a:pt x="21945600" y="487680"/>
                  </a:lnTo>
                  <a:lnTo>
                    <a:pt x="0" y="4876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6826" b="-8268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21945600" cy="5257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8A8A8A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Source: Caregiving in the US 2025, NAC &amp; AARP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5122976" y="-5294806"/>
            <a:ext cx="8229600" cy="8229600"/>
            <a:chOff x="0" y="0"/>
            <a:chExt cx="10972800" cy="1097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ABEBE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Freeform 15">
            <a:extLst>
              <a:ext uri="{FF2B5EF4-FFF2-40B4-BE49-F238E27FC236}">
                <a16:creationId xmlns:a16="http://schemas.microsoft.com/office/drawing/2014/main" id="{87179D88-C563-9D51-A465-EB5D36A817D0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Shape 15">
          <a:extLst>
            <a:ext uri="{FF2B5EF4-FFF2-40B4-BE49-F238E27FC236}">
              <a16:creationId xmlns:a16="http://schemas.microsoft.com/office/drawing/2014/main" id="{61DAA376-3969-F32F-B45F-9735542B5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">
            <a:extLst>
              <a:ext uri="{FF2B5EF4-FFF2-40B4-BE49-F238E27FC236}">
                <a16:creationId xmlns:a16="http://schemas.microsoft.com/office/drawing/2014/main" id="{65B0C448-9D87-BE6F-732D-A04E328A7553}"/>
              </a:ext>
            </a:extLst>
          </p:cNvPr>
          <p:cNvSpPr/>
          <p:nvPr/>
        </p:nvSpPr>
        <p:spPr>
          <a:xfrm>
            <a:off x="1234440" y="2263140"/>
            <a:ext cx="6583680" cy="6583680"/>
          </a:xfrm>
          <a:prstGeom prst="ellipse">
            <a:avLst/>
          </a:prstGeom>
          <a:solidFill>
            <a:srgbClr val="E8461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1">
            <a:extLst>
              <a:ext uri="{FF2B5EF4-FFF2-40B4-BE49-F238E27FC236}">
                <a16:creationId xmlns:a16="http://schemas.microsoft.com/office/drawing/2014/main" id="{92F8E74B-762C-BA2A-365B-673FBB28FE43}"/>
              </a:ext>
            </a:extLst>
          </p:cNvPr>
          <p:cNvSpPr/>
          <p:nvPr/>
        </p:nvSpPr>
        <p:spPr>
          <a:xfrm>
            <a:off x="1333646" y="3291840"/>
            <a:ext cx="65835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Tx/>
              <a:buNone/>
              <a:tabLst/>
              <a:defRPr/>
            </a:pPr>
            <a:r>
              <a:rPr kumimoji="0" lang="en-US" sz="1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$1.1</a:t>
            </a:r>
            <a:endParaRPr kumimoji="0" sz="1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B8"/>
              </a:buClr>
              <a:buSzPts val="3200"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CDB8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Trillion</a:t>
            </a:r>
            <a:endParaRPr kumimoji="0" sz="1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>
            <a:extLst>
              <a:ext uri="{FF2B5EF4-FFF2-40B4-BE49-F238E27FC236}">
                <a16:creationId xmlns:a16="http://schemas.microsoft.com/office/drawing/2014/main" id="{7938AB0A-C0B5-7214-36EB-E63841F6C2F1}"/>
              </a:ext>
            </a:extLst>
          </p:cNvPr>
          <p:cNvSpPr/>
          <p:nvPr/>
        </p:nvSpPr>
        <p:spPr>
          <a:xfrm>
            <a:off x="1076003" y="6789210"/>
            <a:ext cx="65835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estimated value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371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provided by family caregivers in 2025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>
            <a:extLst>
              <a:ext uri="{FF2B5EF4-FFF2-40B4-BE49-F238E27FC236}">
                <a16:creationId xmlns:a16="http://schemas.microsoft.com/office/drawing/2014/main" id="{59D4C368-F829-B3A5-3ED8-8EE5A2D5A096}"/>
              </a:ext>
            </a:extLst>
          </p:cNvPr>
          <p:cNvSpPr/>
          <p:nvPr/>
        </p:nvSpPr>
        <p:spPr>
          <a:xfrm>
            <a:off x="8778240" y="2205990"/>
            <a:ext cx="82296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464"/>
              </a:buClr>
              <a:buSzPts val="1500"/>
              <a:buFontTx/>
              <a:buNone/>
              <a:tabLst/>
              <a:defRPr/>
            </a:pPr>
            <a:r>
              <a:rPr kumimoji="0" lang="en-US" sz="2250" b="0" i="1" u="none" strike="noStrike" kern="0" cap="none" spc="0" normalizeH="0" baseline="0" noProof="0" dirty="0">
                <a:ln>
                  <a:noFill/>
                </a:ln>
                <a:solidFill>
                  <a:srgbClr val="1A1464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To put that in perspective...</a:t>
            </a:r>
            <a:endParaRPr kumimoji="0" sz="22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>
            <a:extLst>
              <a:ext uri="{FF2B5EF4-FFF2-40B4-BE49-F238E27FC236}">
                <a16:creationId xmlns:a16="http://schemas.microsoft.com/office/drawing/2014/main" id="{52AD41B8-3A3F-DEA9-F044-1E8D17E574DC}"/>
              </a:ext>
            </a:extLst>
          </p:cNvPr>
          <p:cNvSpPr/>
          <p:nvPr/>
        </p:nvSpPr>
        <p:spPr>
          <a:xfrm>
            <a:off x="8778240" y="281178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464"/>
              </a:buClr>
              <a:buSzPts val="11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A14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Economic Value of family caregiving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">
            <a:extLst>
              <a:ext uri="{FF2B5EF4-FFF2-40B4-BE49-F238E27FC236}">
                <a16:creationId xmlns:a16="http://schemas.microsoft.com/office/drawing/2014/main" id="{3E651961-99F0-B935-291C-06CD72588751}"/>
              </a:ext>
            </a:extLst>
          </p:cNvPr>
          <p:cNvSpPr/>
          <p:nvPr/>
        </p:nvSpPr>
        <p:spPr>
          <a:xfrm>
            <a:off x="8778240" y="3223260"/>
            <a:ext cx="8503920" cy="891540"/>
          </a:xfrm>
          <a:prstGeom prst="rect">
            <a:avLst/>
          </a:prstGeom>
          <a:solidFill>
            <a:srgbClr val="E8461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1">
            <a:extLst>
              <a:ext uri="{FF2B5EF4-FFF2-40B4-BE49-F238E27FC236}">
                <a16:creationId xmlns:a16="http://schemas.microsoft.com/office/drawing/2014/main" id="{9C6F040E-34B3-4D11-717B-BDE337762DA5}"/>
              </a:ext>
            </a:extLst>
          </p:cNvPr>
          <p:cNvSpPr/>
          <p:nvPr/>
        </p:nvSpPr>
        <p:spPr>
          <a:xfrm>
            <a:off x="8983980" y="3223260"/>
            <a:ext cx="8092440" cy="89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$1.1 trillion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">
            <a:extLst>
              <a:ext uri="{FF2B5EF4-FFF2-40B4-BE49-F238E27FC236}">
                <a16:creationId xmlns:a16="http://schemas.microsoft.com/office/drawing/2014/main" id="{8C0B4B57-8A87-9B7D-EC37-36FB24F21E76}"/>
              </a:ext>
            </a:extLst>
          </p:cNvPr>
          <p:cNvSpPr/>
          <p:nvPr/>
        </p:nvSpPr>
        <p:spPr>
          <a:xfrm>
            <a:off x="8778240" y="445770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defTabSz="1371600">
              <a:buClr>
                <a:srgbClr val="666666"/>
              </a:buClr>
              <a:buSzPts val="1100"/>
              <a:defRPr/>
            </a:pPr>
            <a:r>
              <a:rPr lang="en-US" sz="20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All Health Care Spending by Private Businesses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">
            <a:extLst>
              <a:ext uri="{FF2B5EF4-FFF2-40B4-BE49-F238E27FC236}">
                <a16:creationId xmlns:a16="http://schemas.microsoft.com/office/drawing/2014/main" id="{8CE775D3-8938-28FA-E2BC-02F8002D365C}"/>
              </a:ext>
            </a:extLst>
          </p:cNvPr>
          <p:cNvSpPr/>
          <p:nvPr/>
        </p:nvSpPr>
        <p:spPr>
          <a:xfrm>
            <a:off x="8778240" y="4869180"/>
            <a:ext cx="7680960" cy="891540"/>
          </a:xfrm>
          <a:prstGeom prst="rect">
            <a:avLst/>
          </a:prstGeom>
          <a:solidFill>
            <a:srgbClr val="2E7D6B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1">
            <a:extLst>
              <a:ext uri="{FF2B5EF4-FFF2-40B4-BE49-F238E27FC236}">
                <a16:creationId xmlns:a16="http://schemas.microsoft.com/office/drawing/2014/main" id="{B90DFF45-6889-3013-1C49-B71D69BA7E68}"/>
              </a:ext>
            </a:extLst>
          </p:cNvPr>
          <p:cNvSpPr/>
          <p:nvPr/>
        </p:nvSpPr>
        <p:spPr>
          <a:xfrm>
            <a:off x="10820400" y="4869180"/>
            <a:ext cx="5371185" cy="89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$968 billion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">
            <a:extLst>
              <a:ext uri="{FF2B5EF4-FFF2-40B4-BE49-F238E27FC236}">
                <a16:creationId xmlns:a16="http://schemas.microsoft.com/office/drawing/2014/main" id="{193BF412-790B-FBEF-1043-BCD050A488A9}"/>
              </a:ext>
            </a:extLst>
          </p:cNvPr>
          <p:cNvSpPr/>
          <p:nvPr/>
        </p:nvSpPr>
        <p:spPr>
          <a:xfrm>
            <a:off x="8778240" y="610362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defTabSz="1371600">
              <a:buClr>
                <a:srgbClr val="666666"/>
              </a:buClr>
              <a:buSzPts val="1100"/>
              <a:defRPr/>
            </a:pPr>
            <a:r>
              <a:rPr lang="en-US" sz="20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All Federal, State, and Local Medicaid Spending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">
            <a:extLst>
              <a:ext uri="{FF2B5EF4-FFF2-40B4-BE49-F238E27FC236}">
                <a16:creationId xmlns:a16="http://schemas.microsoft.com/office/drawing/2014/main" id="{0D04EB1D-66D6-7DE4-179A-688848256FD5}"/>
              </a:ext>
            </a:extLst>
          </p:cNvPr>
          <p:cNvSpPr/>
          <p:nvPr/>
        </p:nvSpPr>
        <p:spPr>
          <a:xfrm>
            <a:off x="8778241" y="6515100"/>
            <a:ext cx="6995159" cy="891540"/>
          </a:xfrm>
          <a:prstGeom prst="rect">
            <a:avLst/>
          </a:prstGeom>
          <a:solidFill>
            <a:srgbClr val="3A7DB8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1">
            <a:extLst>
              <a:ext uri="{FF2B5EF4-FFF2-40B4-BE49-F238E27FC236}">
                <a16:creationId xmlns:a16="http://schemas.microsoft.com/office/drawing/2014/main" id="{1706854E-F66D-C143-6EA9-38CEE631FE60}"/>
              </a:ext>
            </a:extLst>
          </p:cNvPr>
          <p:cNvSpPr/>
          <p:nvPr/>
        </p:nvSpPr>
        <p:spPr>
          <a:xfrm>
            <a:off x="12344400" y="6515100"/>
            <a:ext cx="3216860" cy="89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$</a:t>
            </a:r>
            <a:r>
              <a:rPr lang="en-US" sz="2400" b="1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932 billion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">
            <a:extLst>
              <a:ext uri="{FF2B5EF4-FFF2-40B4-BE49-F238E27FC236}">
                <a16:creationId xmlns:a16="http://schemas.microsoft.com/office/drawing/2014/main" id="{BC40CF11-1857-615C-2DD7-39561238C4C7}"/>
              </a:ext>
            </a:extLst>
          </p:cNvPr>
          <p:cNvSpPr/>
          <p:nvPr/>
        </p:nvSpPr>
        <p:spPr>
          <a:xfrm>
            <a:off x="8778240" y="774954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defTabSz="1371600">
              <a:buClr>
                <a:srgbClr val="666666"/>
              </a:buClr>
              <a:buSzPts val="1100"/>
              <a:defRPr/>
            </a:pPr>
            <a:r>
              <a:rPr lang="en-US" sz="20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All Out-of-Pocket Health Spending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">
            <a:extLst>
              <a:ext uri="{FF2B5EF4-FFF2-40B4-BE49-F238E27FC236}">
                <a16:creationId xmlns:a16="http://schemas.microsoft.com/office/drawing/2014/main" id="{5FB30304-6F38-C2E9-A3BC-6B6EB3158CB7}"/>
              </a:ext>
            </a:extLst>
          </p:cNvPr>
          <p:cNvSpPr/>
          <p:nvPr/>
        </p:nvSpPr>
        <p:spPr>
          <a:xfrm>
            <a:off x="8778240" y="8161020"/>
            <a:ext cx="3566160" cy="891540"/>
          </a:xfrm>
          <a:prstGeom prst="rect">
            <a:avLst/>
          </a:prstGeom>
          <a:solidFill>
            <a:srgbClr val="7A5A9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1">
            <a:extLst>
              <a:ext uri="{FF2B5EF4-FFF2-40B4-BE49-F238E27FC236}">
                <a16:creationId xmlns:a16="http://schemas.microsoft.com/office/drawing/2014/main" id="{9342F1EE-CD96-52BE-DD79-FFAE87810AF1}"/>
              </a:ext>
            </a:extLst>
          </p:cNvPr>
          <p:cNvSpPr/>
          <p:nvPr/>
        </p:nvSpPr>
        <p:spPr>
          <a:xfrm>
            <a:off x="9349740" y="8195310"/>
            <a:ext cx="2423160" cy="89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$557 billion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">
            <a:extLst>
              <a:ext uri="{FF2B5EF4-FFF2-40B4-BE49-F238E27FC236}">
                <a16:creationId xmlns:a16="http://schemas.microsoft.com/office/drawing/2014/main" id="{A4222D70-6D93-A12E-3197-3520B6438DD6}"/>
              </a:ext>
            </a:extLst>
          </p:cNvPr>
          <p:cNvSpPr/>
          <p:nvPr/>
        </p:nvSpPr>
        <p:spPr>
          <a:xfrm>
            <a:off x="960120" y="9738360"/>
            <a:ext cx="1371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8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Source: Valuing the Invaluable, AARP Public Policy Institute, 2026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BDC4D8B-36F8-10E4-70EB-80130E6D0171}"/>
              </a:ext>
            </a:extLst>
          </p:cNvPr>
          <p:cNvSpPr/>
          <p:nvPr/>
        </p:nvSpPr>
        <p:spPr>
          <a:xfrm>
            <a:off x="702074" y="720075"/>
            <a:ext cx="12251925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The </a:t>
            </a:r>
            <a:r>
              <a:rPr kumimoji="0" lang="en-US" sz="5599" b="1" i="0" u="none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economic value 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170D7D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of unpaid care</a:t>
            </a: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47E14D54-4996-E97D-B5A3-7AB0D309D4F1}"/>
              </a:ext>
            </a:extLst>
          </p:cNvPr>
          <p:cNvSpPr/>
          <p:nvPr/>
        </p:nvSpPr>
        <p:spPr>
          <a:xfrm>
            <a:off x="17160240" y="9268566"/>
            <a:ext cx="646517" cy="536382"/>
          </a:xfrm>
          <a:custGeom>
            <a:avLst/>
            <a:gdLst/>
            <a:ahLst/>
            <a:cxnLst/>
            <a:rect l="l" t="t" r="r" b="b"/>
            <a:pathLst>
              <a:path w="646517" h="536382">
                <a:moveTo>
                  <a:pt x="0" y="0"/>
                </a:moveTo>
                <a:lnTo>
                  <a:pt x="646517" y="0"/>
                </a:lnTo>
                <a:lnTo>
                  <a:pt x="646517" y="536382"/>
                </a:lnTo>
                <a:lnTo>
                  <a:pt x="0" y="53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0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951</Words>
  <Application>Microsoft Macintosh PowerPoint</Application>
  <PresentationFormat>Custom</PresentationFormat>
  <Paragraphs>217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Georgia</vt:lpstr>
      <vt:lpstr>Gill Sans</vt:lpstr>
      <vt:lpstr>Reckless Neue Italics</vt:lpstr>
      <vt:lpstr>Arial Bold</vt:lpstr>
      <vt:lpstr>Public Sans Bold</vt:lpstr>
      <vt:lpstr>Gill Sans Light</vt:lpstr>
      <vt:lpstr>Reckless Neue Semi-Bold Italics</vt:lpstr>
      <vt:lpstr>Haas Grot Text Bold</vt:lpstr>
      <vt:lpstr>Geo</vt:lpstr>
      <vt:lpstr>Public Sans</vt:lpstr>
      <vt:lpstr>Georgia Bold Italics</vt:lpstr>
      <vt:lpstr>Arial</vt:lpstr>
      <vt:lpstr>Gill Sans Bold</vt:lpstr>
      <vt:lpstr>Calibri</vt:lpstr>
      <vt:lpstr>Georgia Bold</vt:lpstr>
      <vt:lpstr>Gill Sans SemiBold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idaho_expanded_deck.pptx</dc:title>
  <cp:lastModifiedBy>Jason Resendez</cp:lastModifiedBy>
  <cp:revision>15</cp:revision>
  <dcterms:created xsi:type="dcterms:W3CDTF">2006-08-16T00:00:00Z</dcterms:created>
  <dcterms:modified xsi:type="dcterms:W3CDTF">2026-04-24T12:37:20Z</dcterms:modified>
  <dc:identifier>DAHBCtz0POg</dc:identifier>
</cp:coreProperties>
</file>