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5"/>
  </p:sldMasterIdLst>
  <p:notesMasterIdLst>
    <p:notesMasterId r:id="rId19"/>
  </p:notesMasterIdLst>
  <p:sldIdLst>
    <p:sldId id="259" r:id="rId6"/>
    <p:sldId id="463" r:id="rId7"/>
    <p:sldId id="438" r:id="rId8"/>
    <p:sldId id="409" r:id="rId9"/>
    <p:sldId id="370" r:id="rId10"/>
    <p:sldId id="372" r:id="rId11"/>
    <p:sldId id="497" r:id="rId12"/>
    <p:sldId id="433" r:id="rId13"/>
    <p:sldId id="435" r:id="rId14"/>
    <p:sldId id="474" r:id="rId15"/>
    <p:sldId id="452" r:id="rId16"/>
    <p:sldId id="464" r:id="rId17"/>
    <p:sldId id="424" r:id="rId1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00AD02-4714-2D18-5EE5-E7CC712C4EFF}" name="Mabel Yu" initials="MY" userId="S::myu@pewtrusts.org::ea45ddcd-0126-4349-af17-c67d96d64770" providerId="AD"/>
  <p188:author id="{4AE38E2C-37EE-29A5-5190-F5D19652E967}" name="Ryan Canavan" initials="RC" userId="S::rcanavan@pewtrusts.org::99a77198-19bf-4b9d-9705-8f8daed0f068" providerId="AD"/>
  <p188:author id="{AC3FF132-6885-E955-F421-4F76F989DF04}" name="Emma Gilpin Jacobs" initials="EJ" userId="S::egilpinjacobs@pewtrusts.org::387591e5-e0ad-4492-82e1-308135b735a5" providerId="AD"/>
  <p188:author id="{68ABE04B-E562-4669-609F-260C0A56AFF0}" name="Omar Martinez" initials="OM" userId="S::omartinez@pewtrusts.org::79244051-fa11-4352-a515-bcde8c9233e7" providerId="AD"/>
  <p188:author id="{F38AF155-D1FC-182E-7CF2-7251C84B1486}" name="Keith Miller" initials="KM" userId="S::kemiller@pewtrusts.org::7ad55d36-ba52-4b0c-8232-6df78871c1a3" providerId="AD"/>
  <p188:author id="{1630C879-C42C-EC7A-F6D7-2C6A10EBA71B}" name="Alex Horowitz" initials="AH" userId="S::ahorowitz@pewtrusts.org::9264c557-95e3-46ca-9381-6d47e56e22a4" providerId="AD"/>
  <p188:author id="{1BD27781-84A2-DB05-07E6-21090FBBBD54}" name="Gabriel Kravitz" initials="GK" userId="S::gkravitz@pewtrusts.org::39d3db92-a0e6-442e-b3e6-768001a6dc24" providerId="AD"/>
  <p188:author id="{9F9310B6-70DA-8FE0-6AEB-94F1240ACB97}" name="Priya Bery" initials="PB" userId="S::pbery@pewtrusts.org::eb4fb1b9-67e4-4709-8c96-d7b418c7fe84" providerId="AD"/>
  <p188:author id="{5DD384CD-0781-1AD2-7542-62F563AC6B38}" name="Keith Miller" initials="KM" userId="S::kmiller2@pewtrusts.org::7ad55d36-ba52-4b0c-8232-6df78871c1a3" providerId="AD"/>
  <p188:author id="{C9F7BAD2-6AE4-5E61-C8A6-86971A0B67ED}" name="Jennifer Doctors" initials="JD" userId="S::jdoctors@pewtrusts.org::d26bca56-7b3b-440f-ad94-85bdeda22f8f" providerId="AD"/>
  <p188:author id="{F5F177D6-B21D-4C21-A374-EE34072EFA95}" name="Tara Roche" initials="TR" userId="S::troche@pewtrusts.org::ef560756-6690-46e2-96c1-8fb8a19b8a47" providerId="AD"/>
  <p188:author id="{0220C3FF-5F5E-4DF8-8CA9-EEAB134A381C}" name="Linlin Liang" initials="LL" userId="S::lliang@pewtrusts.org::bd5cf276-2d3a-40ad-a75f-f097f510d11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zy Haymaker" initials="LH" lastIdx="9" clrIdx="0">
    <p:extLst>
      <p:ext uri="{19B8F6BF-5375-455C-9EA6-DF929625EA0E}">
        <p15:presenceInfo xmlns:p15="http://schemas.microsoft.com/office/powerpoint/2012/main" userId="S::ehaymaker@pewtrusts.org::a6e21d50-44ca-47b8-8b81-406c9967f25b" providerId="AD"/>
      </p:ext>
    </p:extLst>
  </p:cmAuthor>
  <p:cmAuthor id="2" name="Priya Bery" initials="PB" lastIdx="5" clrIdx="1">
    <p:extLst>
      <p:ext uri="{19B8F6BF-5375-455C-9EA6-DF929625EA0E}">
        <p15:presenceInfo xmlns:p15="http://schemas.microsoft.com/office/powerpoint/2012/main" userId="S::pbery@pewtrusts.org::eb4fb1b9-67e4-4709-8c96-d7b418c7fe84" providerId="AD"/>
      </p:ext>
    </p:extLst>
  </p:cmAuthor>
  <p:cmAuthor id="3" name="Tara Roche" initials="TR" lastIdx="4" clrIdx="2">
    <p:extLst>
      <p:ext uri="{19B8F6BF-5375-455C-9EA6-DF929625EA0E}">
        <p15:presenceInfo xmlns:p15="http://schemas.microsoft.com/office/powerpoint/2012/main" userId="S::troche@pewtrusts.org::ef560756-6690-46e2-96c1-8fb8a19b8a47" providerId="AD"/>
      </p:ext>
    </p:extLst>
  </p:cmAuthor>
  <p:cmAuthor id="4" name="Ryan Canavan" initials="RC" lastIdx="5" clrIdx="3">
    <p:extLst>
      <p:ext uri="{19B8F6BF-5375-455C-9EA6-DF929625EA0E}">
        <p15:presenceInfo xmlns:p15="http://schemas.microsoft.com/office/powerpoint/2012/main" userId="S::rcanavan@pewtrusts.org::99a77198-19bf-4b9d-9705-8f8daed0f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5AC7BE"/>
    <a:srgbClr val="02835E"/>
    <a:srgbClr val="600DAE"/>
    <a:srgbClr val="D85555"/>
    <a:srgbClr val="2A6EC3"/>
    <a:srgbClr val="6D9953"/>
    <a:srgbClr val="95B3D7"/>
    <a:srgbClr val="FF7F49"/>
    <a:srgbClr val="90C9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50918-13C1-C0F8-558A-5130AE2CD799}" v="2" dt="2026-04-13T13:27:27.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6" d="100"/>
          <a:sy n="66" d="100"/>
        </p:scale>
        <p:origin x="64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Martinez" userId="S::omartinez@pewtrusts.org::79244051-fa11-4352-a515-bcde8c9233e7" providerId="AD" clId="Web-{4C550918-13C1-C0F8-558A-5130AE2CD799}"/>
    <pc:docChg chg="mod">
      <pc:chgData name="Omar Martinez" userId="S::omartinez@pewtrusts.org::79244051-fa11-4352-a515-bcde8c9233e7" providerId="AD" clId="Web-{4C550918-13C1-C0F8-558A-5130AE2CD799}" dt="2026-04-13T13:27:27.338" v="0"/>
      <pc:docMkLst>
        <pc:docMk/>
      </pc:docMkLst>
    </pc:docChg>
  </pc:docChgLst>
  <pc:docChgLst>
    <pc:chgData name="Alex Horowitz" userId="9264c557-95e3-46ca-9381-6d47e56e22a4" providerId="ADAL" clId="{61089009-5216-4183-BE74-D3E150864B6B}"/>
    <pc:docChg chg="undo custSel addSld delSld modSld">
      <pc:chgData name="Alex Horowitz" userId="9264c557-95e3-46ca-9381-6d47e56e22a4" providerId="ADAL" clId="{61089009-5216-4183-BE74-D3E150864B6B}" dt="2026-04-13T15:00:30.890" v="405" actId="20577"/>
      <pc:docMkLst>
        <pc:docMk/>
      </pc:docMkLst>
      <pc:sldChg chg="modSp mod">
        <pc:chgData name="Alex Horowitz" userId="9264c557-95e3-46ca-9381-6d47e56e22a4" providerId="ADAL" clId="{61089009-5216-4183-BE74-D3E150864B6B}" dt="2026-04-10T19:30:23.140" v="62" actId="20577"/>
        <pc:sldMkLst>
          <pc:docMk/>
          <pc:sldMk cId="1819232392" sldId="259"/>
        </pc:sldMkLst>
        <pc:spChg chg="mod">
          <ac:chgData name="Alex Horowitz" userId="9264c557-95e3-46ca-9381-6d47e56e22a4" providerId="ADAL" clId="{61089009-5216-4183-BE74-D3E150864B6B}" dt="2026-04-10T19:30:23.140" v="62" actId="20577"/>
          <ac:spMkLst>
            <pc:docMk/>
            <pc:sldMk cId="1819232392" sldId="259"/>
            <ac:spMk id="4" creationId="{A965431E-DF0F-8AD5-2EE0-368CC814C9B4}"/>
          </ac:spMkLst>
        </pc:spChg>
        <pc:spChg chg="mod">
          <ac:chgData name="Alex Horowitz" userId="9264c557-95e3-46ca-9381-6d47e56e22a4" providerId="ADAL" clId="{61089009-5216-4183-BE74-D3E150864B6B}" dt="2026-04-10T19:29:51.928" v="22" actId="20577"/>
          <ac:spMkLst>
            <pc:docMk/>
            <pc:sldMk cId="1819232392" sldId="259"/>
            <ac:spMk id="9" creationId="{37B5810B-99CA-4C87-B33D-70DD94CE407A}"/>
          </ac:spMkLst>
        </pc:spChg>
      </pc:sldChg>
      <pc:sldChg chg="del">
        <pc:chgData name="Alex Horowitz" userId="9264c557-95e3-46ca-9381-6d47e56e22a4" providerId="ADAL" clId="{61089009-5216-4183-BE74-D3E150864B6B}" dt="2026-04-10T19:37:30.482" v="121" actId="47"/>
        <pc:sldMkLst>
          <pc:docMk/>
          <pc:sldMk cId="1962580183" sldId="281"/>
        </pc:sldMkLst>
      </pc:sldChg>
      <pc:sldChg chg="del">
        <pc:chgData name="Alex Horowitz" userId="9264c557-95e3-46ca-9381-6d47e56e22a4" providerId="ADAL" clId="{61089009-5216-4183-BE74-D3E150864B6B}" dt="2026-04-10T19:37:31.668" v="122" actId="47"/>
        <pc:sldMkLst>
          <pc:docMk/>
          <pc:sldMk cId="1128632685" sldId="321"/>
        </pc:sldMkLst>
      </pc:sldChg>
      <pc:sldChg chg="add">
        <pc:chgData name="Alex Horowitz" userId="9264c557-95e3-46ca-9381-6d47e56e22a4" providerId="ADAL" clId="{61089009-5216-4183-BE74-D3E150864B6B}" dt="2026-04-10T19:32:34.321" v="107"/>
        <pc:sldMkLst>
          <pc:docMk/>
          <pc:sldMk cId="1471260652" sldId="370"/>
        </pc:sldMkLst>
      </pc:sldChg>
      <pc:sldChg chg="modSp add mod">
        <pc:chgData name="Alex Horowitz" userId="9264c557-95e3-46ca-9381-6d47e56e22a4" providerId="ADAL" clId="{61089009-5216-4183-BE74-D3E150864B6B}" dt="2026-04-10T19:39:47.430" v="149" actId="14100"/>
        <pc:sldMkLst>
          <pc:docMk/>
          <pc:sldMk cId="3892776719" sldId="372"/>
        </pc:sldMkLst>
        <pc:spChg chg="mod">
          <ac:chgData name="Alex Horowitz" userId="9264c557-95e3-46ca-9381-6d47e56e22a4" providerId="ADAL" clId="{61089009-5216-4183-BE74-D3E150864B6B}" dt="2026-04-10T19:39:47.430" v="149" actId="14100"/>
          <ac:spMkLst>
            <pc:docMk/>
            <pc:sldMk cId="3892776719" sldId="372"/>
            <ac:spMk id="13" creationId="{24DFC3DA-E7D2-EB03-AD6F-9567755664FC}"/>
          </ac:spMkLst>
        </pc:spChg>
        <pc:picChg chg="mod">
          <ac:chgData name="Alex Horowitz" userId="9264c557-95e3-46ca-9381-6d47e56e22a4" providerId="ADAL" clId="{61089009-5216-4183-BE74-D3E150864B6B}" dt="2026-04-10T19:38:33.198" v="125" actId="14100"/>
          <ac:picMkLst>
            <pc:docMk/>
            <pc:sldMk cId="3892776719" sldId="372"/>
            <ac:picMk id="12" creationId="{0E6E5C84-D6BC-34FF-4196-9BF1150BC1B7}"/>
          </ac:picMkLst>
        </pc:picChg>
      </pc:sldChg>
      <pc:sldChg chg="del">
        <pc:chgData name="Alex Horowitz" userId="9264c557-95e3-46ca-9381-6d47e56e22a4" providerId="ADAL" clId="{61089009-5216-4183-BE74-D3E150864B6B}" dt="2026-04-10T19:37:23.517" v="112" actId="47"/>
        <pc:sldMkLst>
          <pc:docMk/>
          <pc:sldMk cId="2301862708" sldId="421"/>
        </pc:sldMkLst>
      </pc:sldChg>
      <pc:sldChg chg="modSp mod">
        <pc:chgData name="Alex Horowitz" userId="9264c557-95e3-46ca-9381-6d47e56e22a4" providerId="ADAL" clId="{61089009-5216-4183-BE74-D3E150864B6B}" dt="2026-04-10T19:46:39.389" v="289" actId="6549"/>
        <pc:sldMkLst>
          <pc:docMk/>
          <pc:sldMk cId="137704803" sldId="424"/>
        </pc:sldMkLst>
        <pc:spChg chg="mod">
          <ac:chgData name="Alex Horowitz" userId="9264c557-95e3-46ca-9381-6d47e56e22a4" providerId="ADAL" clId="{61089009-5216-4183-BE74-D3E150864B6B}" dt="2026-04-10T19:46:39.389" v="289" actId="6549"/>
          <ac:spMkLst>
            <pc:docMk/>
            <pc:sldMk cId="137704803" sldId="424"/>
            <ac:spMk id="9" creationId="{37B5810B-99CA-4C87-B33D-70DD94CE407A}"/>
          </ac:spMkLst>
        </pc:spChg>
        <pc:picChg chg="mod">
          <ac:chgData name="Alex Horowitz" userId="9264c557-95e3-46ca-9381-6d47e56e22a4" providerId="ADAL" clId="{61089009-5216-4183-BE74-D3E150864B6B}" dt="2026-04-10T19:46:25.649" v="284" actId="1035"/>
          <ac:picMkLst>
            <pc:docMk/>
            <pc:sldMk cId="137704803" sldId="424"/>
            <ac:picMk id="6" creationId="{5567A85F-C331-500D-A897-9D9E47386534}"/>
          </ac:picMkLst>
        </pc:picChg>
      </pc:sldChg>
      <pc:sldChg chg="add">
        <pc:chgData name="Alex Horowitz" userId="9264c557-95e3-46ca-9381-6d47e56e22a4" providerId="ADAL" clId="{61089009-5216-4183-BE74-D3E150864B6B}" dt="2026-04-10T19:31:50.475" v="63"/>
        <pc:sldMkLst>
          <pc:docMk/>
          <pc:sldMk cId="16139941" sldId="438"/>
        </pc:sldMkLst>
      </pc:sldChg>
      <pc:sldChg chg="del">
        <pc:chgData name="Alex Horowitz" userId="9264c557-95e3-46ca-9381-6d47e56e22a4" providerId="ADAL" clId="{61089009-5216-4183-BE74-D3E150864B6B}" dt="2026-04-10T19:37:24.988" v="114" actId="47"/>
        <pc:sldMkLst>
          <pc:docMk/>
          <pc:sldMk cId="3048261250" sldId="440"/>
        </pc:sldMkLst>
      </pc:sldChg>
      <pc:sldChg chg="add">
        <pc:chgData name="Alex Horowitz" userId="9264c557-95e3-46ca-9381-6d47e56e22a4" providerId="ADAL" clId="{61089009-5216-4183-BE74-D3E150864B6B}" dt="2026-04-10T19:36:53.700" v="109"/>
        <pc:sldMkLst>
          <pc:docMk/>
          <pc:sldMk cId="1751076710" sldId="452"/>
        </pc:sldMkLst>
      </pc:sldChg>
      <pc:sldChg chg="del">
        <pc:chgData name="Alex Horowitz" userId="9264c557-95e3-46ca-9381-6d47e56e22a4" providerId="ADAL" clId="{61089009-5216-4183-BE74-D3E150864B6B}" dt="2026-04-10T19:37:32.579" v="123" actId="47"/>
        <pc:sldMkLst>
          <pc:docMk/>
          <pc:sldMk cId="1037911872" sldId="457"/>
        </pc:sldMkLst>
      </pc:sldChg>
      <pc:sldChg chg="modSp add mod">
        <pc:chgData name="Alex Horowitz" userId="9264c557-95e3-46ca-9381-6d47e56e22a4" providerId="ADAL" clId="{61089009-5216-4183-BE74-D3E150864B6B}" dt="2026-04-13T15:00:30.890" v="405" actId="20577"/>
        <pc:sldMkLst>
          <pc:docMk/>
          <pc:sldMk cId="800368793" sldId="463"/>
        </pc:sldMkLst>
        <pc:spChg chg="mod">
          <ac:chgData name="Alex Horowitz" userId="9264c557-95e3-46ca-9381-6d47e56e22a4" providerId="ADAL" clId="{61089009-5216-4183-BE74-D3E150864B6B}" dt="2026-04-10T19:32:01.813" v="106" actId="20577"/>
          <ac:spMkLst>
            <pc:docMk/>
            <pc:sldMk cId="800368793" sldId="463"/>
            <ac:spMk id="2" creationId="{E2E66B1A-BC3C-FE34-BBAF-B40314CC4928}"/>
          </ac:spMkLst>
        </pc:spChg>
        <pc:spChg chg="mod">
          <ac:chgData name="Alex Horowitz" userId="9264c557-95e3-46ca-9381-6d47e56e22a4" providerId="ADAL" clId="{61089009-5216-4183-BE74-D3E150864B6B}" dt="2026-04-13T15:00:30.890" v="405" actId="20577"/>
          <ac:spMkLst>
            <pc:docMk/>
            <pc:sldMk cId="800368793" sldId="463"/>
            <ac:spMk id="3" creationId="{EC080047-6C0C-1DE1-1FE0-742903118A36}"/>
          </ac:spMkLst>
        </pc:spChg>
      </pc:sldChg>
      <pc:sldChg chg="modSp add mod">
        <pc:chgData name="Alex Horowitz" userId="9264c557-95e3-46ca-9381-6d47e56e22a4" providerId="ADAL" clId="{61089009-5216-4183-BE74-D3E150864B6B}" dt="2026-04-10T19:45:41.634" v="211" actId="20577"/>
        <pc:sldMkLst>
          <pc:docMk/>
          <pc:sldMk cId="2942983904" sldId="464"/>
        </pc:sldMkLst>
        <pc:spChg chg="mod">
          <ac:chgData name="Alex Horowitz" userId="9264c557-95e3-46ca-9381-6d47e56e22a4" providerId="ADAL" clId="{61089009-5216-4183-BE74-D3E150864B6B}" dt="2026-04-10T19:45:41.634" v="211" actId="20577"/>
          <ac:spMkLst>
            <pc:docMk/>
            <pc:sldMk cId="2942983904" sldId="464"/>
            <ac:spMk id="9" creationId="{842481C7-D30B-D455-5B27-808E8B336D2A}"/>
          </ac:spMkLst>
        </pc:spChg>
      </pc:sldChg>
      <pc:sldChg chg="del">
        <pc:chgData name="Alex Horowitz" userId="9264c557-95e3-46ca-9381-6d47e56e22a4" providerId="ADAL" clId="{61089009-5216-4183-BE74-D3E150864B6B}" dt="2026-04-10T19:37:27.562" v="117" actId="47"/>
        <pc:sldMkLst>
          <pc:docMk/>
          <pc:sldMk cId="2522059391" sldId="465"/>
        </pc:sldMkLst>
      </pc:sldChg>
      <pc:sldChg chg="del">
        <pc:chgData name="Alex Horowitz" userId="9264c557-95e3-46ca-9381-6d47e56e22a4" providerId="ADAL" clId="{61089009-5216-4183-BE74-D3E150864B6B}" dt="2026-04-10T19:37:24.205" v="113" actId="47"/>
        <pc:sldMkLst>
          <pc:docMk/>
          <pc:sldMk cId="2712289143" sldId="471"/>
        </pc:sldMkLst>
      </pc:sldChg>
      <pc:sldChg chg="del">
        <pc:chgData name="Alex Horowitz" userId="9264c557-95e3-46ca-9381-6d47e56e22a4" providerId="ADAL" clId="{61089009-5216-4183-BE74-D3E150864B6B}" dt="2026-04-10T19:37:28.506" v="118" actId="47"/>
        <pc:sldMkLst>
          <pc:docMk/>
          <pc:sldMk cId="2131805494" sldId="476"/>
        </pc:sldMkLst>
      </pc:sldChg>
      <pc:sldChg chg="del">
        <pc:chgData name="Alex Horowitz" userId="9264c557-95e3-46ca-9381-6d47e56e22a4" providerId="ADAL" clId="{61089009-5216-4183-BE74-D3E150864B6B}" dt="2026-04-10T19:37:29.076" v="119" actId="47"/>
        <pc:sldMkLst>
          <pc:docMk/>
          <pc:sldMk cId="1622003745" sldId="485"/>
        </pc:sldMkLst>
      </pc:sldChg>
      <pc:sldChg chg="del">
        <pc:chgData name="Alex Horowitz" userId="9264c557-95e3-46ca-9381-6d47e56e22a4" providerId="ADAL" clId="{61089009-5216-4183-BE74-D3E150864B6B}" dt="2026-04-10T19:37:20.413" v="111" actId="47"/>
        <pc:sldMkLst>
          <pc:docMk/>
          <pc:sldMk cId="1179783910" sldId="488"/>
        </pc:sldMkLst>
      </pc:sldChg>
      <pc:sldChg chg="del">
        <pc:chgData name="Alex Horowitz" userId="9264c557-95e3-46ca-9381-6d47e56e22a4" providerId="ADAL" clId="{61089009-5216-4183-BE74-D3E150864B6B}" dt="2026-04-10T19:37:26.441" v="116" actId="47"/>
        <pc:sldMkLst>
          <pc:docMk/>
          <pc:sldMk cId="2570172938" sldId="492"/>
        </pc:sldMkLst>
      </pc:sldChg>
      <pc:sldChg chg="del">
        <pc:chgData name="Alex Horowitz" userId="9264c557-95e3-46ca-9381-6d47e56e22a4" providerId="ADAL" clId="{61089009-5216-4183-BE74-D3E150864B6B}" dt="2026-04-10T19:37:25.741" v="115" actId="47"/>
        <pc:sldMkLst>
          <pc:docMk/>
          <pc:sldMk cId="26582055" sldId="495"/>
        </pc:sldMkLst>
      </pc:sldChg>
      <pc:sldChg chg="modSp add mod">
        <pc:chgData name="Alex Horowitz" userId="9264c557-95e3-46ca-9381-6d47e56e22a4" providerId="ADAL" clId="{61089009-5216-4183-BE74-D3E150864B6B}" dt="2026-04-10T19:44:47.634" v="210" actId="20577"/>
        <pc:sldMkLst>
          <pc:docMk/>
          <pc:sldMk cId="2688999810" sldId="497"/>
        </pc:sldMkLst>
        <pc:spChg chg="mod">
          <ac:chgData name="Alex Horowitz" userId="9264c557-95e3-46ca-9381-6d47e56e22a4" providerId="ADAL" clId="{61089009-5216-4183-BE74-D3E150864B6B}" dt="2026-04-10T19:44:47.634" v="210" actId="20577"/>
          <ac:spMkLst>
            <pc:docMk/>
            <pc:sldMk cId="2688999810" sldId="497"/>
            <ac:spMk id="2" creationId="{E1B6DCB3-64EE-064C-34C2-89E86CE17B81}"/>
          </ac:spMkLst>
        </pc:spChg>
      </pc:sldChg>
      <pc:sldChg chg="del">
        <pc:chgData name="Alex Horowitz" userId="9264c557-95e3-46ca-9381-6d47e56e22a4" providerId="ADAL" clId="{61089009-5216-4183-BE74-D3E150864B6B}" dt="2026-04-10T19:37:33.469" v="124" actId="47"/>
        <pc:sldMkLst>
          <pc:docMk/>
          <pc:sldMk cId="306850114" sldId="505"/>
        </pc:sldMkLst>
      </pc:sldChg>
      <pc:sldChg chg="del">
        <pc:chgData name="Alex Horowitz" userId="9264c557-95e3-46ca-9381-6d47e56e22a4" providerId="ADAL" clId="{61089009-5216-4183-BE74-D3E150864B6B}" dt="2026-04-10T19:37:29.770" v="120" actId="47"/>
        <pc:sldMkLst>
          <pc:docMk/>
          <pc:sldMk cId="1573353127" sldId="506"/>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dsu\Downloads\tabh1-al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u\Downloads\tabh1-all.xls"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pew.sharepoint.com/sites/PROJ_PCT_Consumer_and_Home_Financing/Shared%20Documents/HA/Rent%20growth%20analysis%20piece.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https://pew-my.sharepoint.com/personal/dsu_pewtrusts_org/Documents/Houston_Boston%20Slides%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Lato" panose="020F0502020204030203" pitchFamily="34" charset="0"/>
              </a:rPr>
              <a:t>Share</a:t>
            </a:r>
            <a:r>
              <a:rPr lang="en-US" sz="1600" b="1" baseline="0">
                <a:latin typeface="Lato" panose="020F0502020204030203" pitchFamily="34" charset="0"/>
              </a:rPr>
              <a:t> of US Homes</a:t>
            </a:r>
            <a:endParaRPr lang="en-US" sz="1600" b="1">
              <a:latin typeface="Lato" panose="020F0502020204030203" pitchFamily="34" charset="0"/>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wrap="square" lIns="38100" tIns="19050" rIns="38100" bIns="19050" anchor="ctr">
                <a:spAutoFit/>
              </a:bodyPr>
              <a:lstStyle/>
              <a:p>
                <a:pPr>
                  <a:defRPr sz="1600">
                    <a:latin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US!$N$12:$N$14</c:f>
              <c:strCache>
                <c:ptCount val="3"/>
                <c:pt idx="0">
                  <c:v>Townhouse or Duplex</c:v>
                </c:pt>
                <c:pt idx="1">
                  <c:v>Multifamily</c:v>
                </c:pt>
                <c:pt idx="2">
                  <c:v>Single Detached</c:v>
                </c:pt>
              </c:strCache>
            </c:strRef>
          </c:cat>
          <c:val>
            <c:numRef>
              <c:f>US!$O$12:$O$14</c:f>
              <c:numCache>
                <c:formatCode>0%</c:formatCode>
                <c:ptCount val="3"/>
                <c:pt idx="0">
                  <c:v>9.6000000000000002E-2</c:v>
                </c:pt>
                <c:pt idx="1">
                  <c:v>0.22799999999999998</c:v>
                </c:pt>
                <c:pt idx="2">
                  <c:v>0.67600000000000005</c:v>
                </c:pt>
              </c:numCache>
            </c:numRef>
          </c:val>
          <c:extLst>
            <c:ext xmlns:c16="http://schemas.microsoft.com/office/drawing/2014/chart" uri="{C3380CC4-5D6E-409C-BE32-E72D297353CC}">
              <c16:uniqueId val="{00000000-EAE6-475E-9C69-6C84B498B4CF}"/>
            </c:ext>
          </c:extLst>
        </c:ser>
        <c:dLbls>
          <c:showLegendKey val="0"/>
          <c:showVal val="0"/>
          <c:showCatName val="0"/>
          <c:showSerName val="0"/>
          <c:showPercent val="0"/>
          <c:showBubbleSize val="0"/>
        </c:dLbls>
        <c:gapWidth val="219"/>
        <c:overlap val="-27"/>
        <c:axId val="1692745455"/>
        <c:axId val="1"/>
      </c:barChart>
      <c:catAx>
        <c:axId val="1692745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1692745455"/>
        <c:crosses val="autoZero"/>
        <c:crossBetween val="between"/>
        <c:majorUnit val="0.2"/>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latin typeface="Lato" panose="020F0502020204030203" pitchFamily="34" charset="0"/>
              </a:rPr>
              <a:t>Share</a:t>
            </a:r>
            <a:r>
              <a:rPr lang="en-US" sz="1600" b="1" baseline="0">
                <a:latin typeface="Lato" panose="020F0502020204030203" pitchFamily="34" charset="0"/>
              </a:rPr>
              <a:t> of US Households by Household Size</a:t>
            </a:r>
            <a:endParaRPr lang="en-US" sz="1600" b="1">
              <a:latin typeface="Lato" panose="020F0502020204030203" pitchFamily="34" charset="0"/>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dLbl>
              <c:idx val="0"/>
              <c:tx>
                <c:rich>
                  <a:bodyPr/>
                  <a:lstStyle/>
                  <a:p>
                    <a:r>
                      <a:rPr lang="en-US" sz="1600"/>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B22-4E1B-AC9B-237FBA273621}"/>
                </c:ext>
              </c:extLst>
            </c:dLbl>
            <c:dLbl>
              <c:idx val="1"/>
              <c:tx>
                <c:rich>
                  <a:bodyPr/>
                  <a:lstStyle/>
                  <a:p>
                    <a:r>
                      <a:rPr lang="en-US" sz="1600"/>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B22-4E1B-AC9B-237FBA273621}"/>
                </c:ext>
              </c:extLst>
            </c:dLbl>
            <c:spPr>
              <a:noFill/>
              <a:ln>
                <a:noFill/>
              </a:ln>
              <a:effectLst/>
            </c:spPr>
            <c:txPr>
              <a:bodyPr wrap="square" lIns="38100" tIns="19050" rIns="38100" bIns="19050" anchor="ctr">
                <a:spAutoFit/>
              </a:bodyPr>
              <a:lstStyle/>
              <a:p>
                <a:pPr>
                  <a:defRPr sz="1600">
                    <a:latin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'h1-all'!$M$10:$M$12</c:f>
              <c:strCache>
                <c:ptCount val="3"/>
                <c:pt idx="0">
                  <c:v>1-2 People</c:v>
                </c:pt>
                <c:pt idx="1">
                  <c:v>3-4 People</c:v>
                </c:pt>
                <c:pt idx="2">
                  <c:v>5+ People</c:v>
                </c:pt>
              </c:strCache>
            </c:strRef>
          </c:cat>
          <c:val>
            <c:numRef>
              <c:f>'h1-all'!$O$10:$O$12</c:f>
              <c:numCache>
                <c:formatCode>0%</c:formatCode>
                <c:ptCount val="3"/>
                <c:pt idx="0">
                  <c:v>0.6395349721911544</c:v>
                </c:pt>
                <c:pt idx="1">
                  <c:v>0.27245060220796907</c:v>
                </c:pt>
                <c:pt idx="2">
                  <c:v>8.8014425600876495E-2</c:v>
                </c:pt>
              </c:numCache>
            </c:numRef>
          </c:val>
          <c:extLst>
            <c:ext xmlns:c16="http://schemas.microsoft.com/office/drawing/2014/chart" uri="{C3380CC4-5D6E-409C-BE32-E72D297353CC}">
              <c16:uniqueId val="{00000000-4960-4A32-BECE-985947EDAD43}"/>
            </c:ext>
          </c:extLst>
        </c:ser>
        <c:dLbls>
          <c:showLegendKey val="0"/>
          <c:showVal val="0"/>
          <c:showCatName val="0"/>
          <c:showSerName val="0"/>
          <c:showPercent val="0"/>
          <c:showBubbleSize val="0"/>
        </c:dLbls>
        <c:gapWidth val="219"/>
        <c:overlap val="-27"/>
        <c:axId val="1697279263"/>
        <c:axId val="1"/>
      </c:barChart>
      <c:catAx>
        <c:axId val="1697279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1697279263"/>
        <c:crosses val="autoZero"/>
        <c:crossBetween val="between"/>
        <c:majorUnit val="0.2"/>
      </c:valAx>
      <c:spPr>
        <a:noFill/>
        <a:ln w="25400">
          <a:noFill/>
        </a:ln>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 1'!$E$4</c:f>
              <c:strCache>
                <c:ptCount val="1"/>
                <c:pt idx="0">
                  <c:v>Increase in homes, 2017-21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1'!$D$5:$D$9</c:f>
              <c:strCache>
                <c:ptCount val="5"/>
                <c:pt idx="0">
                  <c:v>Minneapolis, MN</c:v>
                </c:pt>
                <c:pt idx="1">
                  <c:v>New Rochelle, NY</c:v>
                </c:pt>
                <c:pt idx="2">
                  <c:v>Portland, OR</c:v>
                </c:pt>
                <c:pt idx="3">
                  <c:v>Tysons, VA</c:v>
                </c:pt>
                <c:pt idx="4">
                  <c:v>United States overall</c:v>
                </c:pt>
              </c:strCache>
            </c:strRef>
          </c:cat>
          <c:val>
            <c:numRef>
              <c:f>'Figure 1'!$E$5:$E$9</c:f>
              <c:numCache>
                <c:formatCode>0%</c:formatCode>
                <c:ptCount val="5"/>
                <c:pt idx="0">
                  <c:v>0.08</c:v>
                </c:pt>
                <c:pt idx="1">
                  <c:v>0.12</c:v>
                </c:pt>
                <c:pt idx="2">
                  <c:v>7.0000000000000007E-2</c:v>
                </c:pt>
                <c:pt idx="3">
                  <c:v>0.23</c:v>
                </c:pt>
                <c:pt idx="4">
                  <c:v>0.03</c:v>
                </c:pt>
              </c:numCache>
            </c:numRef>
          </c:val>
          <c:extLst>
            <c:ext xmlns:c16="http://schemas.microsoft.com/office/drawing/2014/chart" uri="{C3380CC4-5D6E-409C-BE32-E72D297353CC}">
              <c16:uniqueId val="{00000000-927F-46B6-87DF-4658C6F98009}"/>
            </c:ext>
          </c:extLst>
        </c:ser>
        <c:ser>
          <c:idx val="1"/>
          <c:order val="1"/>
          <c:tx>
            <c:strRef>
              <c:f>'Figure 1'!$F$4</c:f>
              <c:strCache>
                <c:ptCount val="1"/>
                <c:pt idx="0">
                  <c:v>Rent growth, 2017-23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1'!$D$5:$D$9</c:f>
              <c:strCache>
                <c:ptCount val="5"/>
                <c:pt idx="0">
                  <c:v>Minneapolis, MN</c:v>
                </c:pt>
                <c:pt idx="1">
                  <c:v>New Rochelle, NY</c:v>
                </c:pt>
                <c:pt idx="2">
                  <c:v>Portland, OR</c:v>
                </c:pt>
                <c:pt idx="3">
                  <c:v>Tysons, VA</c:v>
                </c:pt>
                <c:pt idx="4">
                  <c:v>United States overall</c:v>
                </c:pt>
              </c:strCache>
            </c:strRef>
          </c:cat>
          <c:val>
            <c:numRef>
              <c:f>'Figure 1'!$F$5:$F$9</c:f>
              <c:numCache>
                <c:formatCode>0%</c:formatCode>
                <c:ptCount val="5"/>
                <c:pt idx="0">
                  <c:v>4.6685340802987861E-3</c:v>
                </c:pt>
                <c:pt idx="1">
                  <c:v>4.5428407130534788E-2</c:v>
                </c:pt>
                <c:pt idx="2">
                  <c:v>2.4444444444444446E-2</c:v>
                </c:pt>
                <c:pt idx="3">
                  <c:v>1.0682768230376219E-2</c:v>
                </c:pt>
                <c:pt idx="4">
                  <c:v>0.30252918287937741</c:v>
                </c:pt>
              </c:numCache>
            </c:numRef>
          </c:val>
          <c:extLst>
            <c:ext xmlns:c16="http://schemas.microsoft.com/office/drawing/2014/chart" uri="{C3380CC4-5D6E-409C-BE32-E72D297353CC}">
              <c16:uniqueId val="{00000001-927F-46B6-87DF-4658C6F98009}"/>
            </c:ext>
          </c:extLst>
        </c:ser>
        <c:dLbls>
          <c:showLegendKey val="0"/>
          <c:showVal val="0"/>
          <c:showCatName val="0"/>
          <c:showSerName val="0"/>
          <c:showPercent val="0"/>
          <c:showBubbleSize val="0"/>
        </c:dLbls>
        <c:gapWidth val="182"/>
        <c:axId val="1814177807"/>
        <c:axId val="1814178639"/>
      </c:barChart>
      <c:catAx>
        <c:axId val="1814177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crossAx val="1814178639"/>
        <c:crosses val="autoZero"/>
        <c:auto val="1"/>
        <c:lblAlgn val="ctr"/>
        <c:lblOffset val="100"/>
        <c:noMultiLvlLbl val="0"/>
      </c:catAx>
      <c:valAx>
        <c:axId val="1814178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crossAx val="181417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400">
          <a:solidFill>
            <a:sysClr val="windowText" lastClr="000000"/>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Shared of Austin's Median Household Income Needed to Afford Median Rent</c:v>
                </c:pt>
              </c:strCache>
            </c:strRef>
          </c:tx>
          <c:spPr>
            <a:solidFill>
              <a:schemeClr val="accent1"/>
            </a:solidFill>
            <a:ln>
              <a:noFill/>
            </a:ln>
            <a:effectLst/>
          </c:spPr>
          <c:invertIfNegative val="0"/>
          <c:dLbls>
            <c:dLbl>
              <c:idx val="0"/>
              <c:tx>
                <c:rich>
                  <a:bodyPr/>
                  <a:lstStyle/>
                  <a:p>
                    <a:r>
                      <a:rPr lang="en-US"/>
                      <a:t> 83% AMI</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2E-4BD6-8F2A-0E1A7D572FA1}"/>
                </c:ext>
              </c:extLst>
            </c:dLbl>
            <c:dLbl>
              <c:idx val="1"/>
              <c:tx>
                <c:rich>
                  <a:bodyPr/>
                  <a:lstStyle/>
                  <a:p>
                    <a:fld id="{2B26210E-FDBD-4085-8877-8AE6F749D798}" type="VALUE">
                      <a:rPr lang="en-US" smtClean="0"/>
                      <a:pPr/>
                      <a:t>[VALUE]</a:t>
                    </a:fld>
                    <a:r>
                      <a:rPr lang="en-US"/>
                      <a:t> AMI</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2E-4BD6-8F2A-0E1A7D572FA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Sheet2!$B$1:$C$1</c:f>
              <c:numCache>
                <c:formatCode>General</c:formatCode>
                <c:ptCount val="2"/>
                <c:pt idx="0">
                  <c:v>2017</c:v>
                </c:pt>
                <c:pt idx="1">
                  <c:v>2024</c:v>
                </c:pt>
              </c:numCache>
            </c:numRef>
          </c:cat>
          <c:val>
            <c:numRef>
              <c:f>Sheet2!$B$2:$C$2</c:f>
              <c:numCache>
                <c:formatCode>0%</c:formatCode>
                <c:ptCount val="2"/>
                <c:pt idx="0">
                  <c:v>0.83</c:v>
                </c:pt>
                <c:pt idx="1">
                  <c:v>0.65</c:v>
                </c:pt>
              </c:numCache>
            </c:numRef>
          </c:val>
          <c:extLst>
            <c:ext xmlns:c16="http://schemas.microsoft.com/office/drawing/2014/chart" uri="{C3380CC4-5D6E-409C-BE32-E72D297353CC}">
              <c16:uniqueId val="{00000000-3A83-4582-BB18-90E3E0BB0872}"/>
            </c:ext>
          </c:extLst>
        </c:ser>
        <c:dLbls>
          <c:showLegendKey val="0"/>
          <c:showVal val="0"/>
          <c:showCatName val="0"/>
          <c:showSerName val="0"/>
          <c:showPercent val="0"/>
          <c:showBubbleSize val="0"/>
        </c:dLbls>
        <c:gapWidth val="219"/>
        <c:overlap val="-27"/>
        <c:axId val="1998185407"/>
        <c:axId val="1998183967"/>
      </c:barChart>
      <c:catAx>
        <c:axId val="1998185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8183967"/>
        <c:crosses val="autoZero"/>
        <c:auto val="1"/>
        <c:lblAlgn val="ctr"/>
        <c:lblOffset val="100"/>
        <c:noMultiLvlLbl val="0"/>
      </c:catAx>
      <c:valAx>
        <c:axId val="199818396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98185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latin typeface="Lato" panose="020F0502020204030203" pitchFamily="34" charset="0"/>
              </a:rPr>
              <a:t>Homelessness</a:t>
            </a:r>
            <a:r>
              <a:rPr lang="en-US" b="1" baseline="0">
                <a:latin typeface="Lato" panose="020F0502020204030203" pitchFamily="34" charset="0"/>
              </a:rPr>
              <a:t> per 10k Residents</a:t>
            </a:r>
            <a:endParaRPr lang="en-US" b="1">
              <a:latin typeface="Lato" panose="020F0502020204030203" pitchFamily="34" charset="0"/>
            </a:endParaRPr>
          </a:p>
        </c:rich>
      </c:tx>
      <c:layout>
        <c:manualLayout>
          <c:xMode val="edge"/>
          <c:yMode val="edge"/>
          <c:x val="9.4316382657605863E-2"/>
          <c:y val="2.292976939203354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582360160"/>
        <c:axId val="582359200"/>
      </c:barChart>
      <c:catAx>
        <c:axId val="58236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82359200"/>
        <c:crosses val="autoZero"/>
        <c:auto val="1"/>
        <c:lblAlgn val="ctr"/>
        <c:lblOffset val="100"/>
        <c:noMultiLvlLbl val="0"/>
      </c:catAx>
      <c:valAx>
        <c:axId val="582359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82360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AB174D7-2CBD-45C8-86B9-7FB3BBF5A10C}" type="datetimeFigureOut">
              <a:rPr lang="en-US" smtClean="0"/>
              <a:t>4/13/2026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245B780-3E92-478E-86A5-114A72EECE0C}" type="slidenum">
              <a:rPr lang="en-US" smtClean="0"/>
              <a:t>‹#›</a:t>
            </a:fld>
            <a:endParaRPr lang="en-US"/>
          </a:p>
        </p:txBody>
      </p:sp>
    </p:spTree>
    <p:extLst>
      <p:ext uri="{BB962C8B-B14F-4D97-AF65-F5344CB8AC3E}">
        <p14:creationId xmlns:p14="http://schemas.microsoft.com/office/powerpoint/2010/main" val="2805125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20842-9FFC-41B0-B273-F0F10E2B6A51}" type="slidenum">
              <a:rPr lang="en-US" smtClean="0"/>
              <a:t>1</a:t>
            </a:fld>
            <a:endParaRPr lang="en-US"/>
          </a:p>
        </p:txBody>
      </p:sp>
    </p:spTree>
    <p:extLst>
      <p:ext uri="{BB962C8B-B14F-4D97-AF65-F5344CB8AC3E}">
        <p14:creationId xmlns:p14="http://schemas.microsoft.com/office/powerpoint/2010/main" val="228786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2</a:t>
            </a:fld>
            <a:endParaRPr lang="en-US"/>
          </a:p>
        </p:txBody>
      </p:sp>
    </p:spTree>
    <p:extLst>
      <p:ext uri="{BB962C8B-B14F-4D97-AF65-F5344CB8AC3E}">
        <p14:creationId xmlns:p14="http://schemas.microsoft.com/office/powerpoint/2010/main" val="39779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45B780-3E92-478E-86A5-114A72EECE0C}" type="slidenum">
              <a:rPr lang="en-US" smtClean="0"/>
              <a:t>5</a:t>
            </a:fld>
            <a:endParaRPr lang="en-US"/>
          </a:p>
        </p:txBody>
      </p:sp>
    </p:spTree>
    <p:extLst>
      <p:ext uri="{BB962C8B-B14F-4D97-AF65-F5344CB8AC3E}">
        <p14:creationId xmlns:p14="http://schemas.microsoft.com/office/powerpoint/2010/main" val="30145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5B780-3E92-478E-86A5-114A72EECE0C}" type="slidenum">
              <a:rPr lang="en-US" smtClean="0"/>
              <a:t>6</a:t>
            </a:fld>
            <a:endParaRPr lang="en-US"/>
          </a:p>
        </p:txBody>
      </p:sp>
    </p:spTree>
    <p:extLst>
      <p:ext uri="{BB962C8B-B14F-4D97-AF65-F5344CB8AC3E}">
        <p14:creationId xmlns:p14="http://schemas.microsoft.com/office/powerpoint/2010/main" val="397797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7D70-9C29-EF7F-4B40-84F02C909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ABDCCA-4C93-64FD-2546-C5676396E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25CFF-715C-066F-CC55-FA2169C236A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4B1BE8-0D0A-8A73-8C26-6801AF8F58DE}"/>
              </a:ext>
            </a:extLst>
          </p:cNvPr>
          <p:cNvSpPr>
            <a:spLocks noGrp="1"/>
          </p:cNvSpPr>
          <p:nvPr>
            <p:ph type="sldNum" sz="quarter" idx="5"/>
          </p:nvPr>
        </p:nvSpPr>
        <p:spPr/>
        <p:txBody>
          <a:bodyPr/>
          <a:lstStyle/>
          <a:p>
            <a:fld id="{2245B780-3E92-478E-86A5-114A72EECE0C}" type="slidenum">
              <a:rPr lang="en-US" smtClean="0"/>
              <a:t>7</a:t>
            </a:fld>
            <a:endParaRPr lang="en-US"/>
          </a:p>
        </p:txBody>
      </p:sp>
    </p:spTree>
    <p:extLst>
      <p:ext uri="{BB962C8B-B14F-4D97-AF65-F5344CB8AC3E}">
        <p14:creationId xmlns:p14="http://schemas.microsoft.com/office/powerpoint/2010/main" val="82390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5B780-3E92-478E-86A5-114A72EECE0C}" type="slidenum">
              <a:rPr lang="en-US" smtClean="0"/>
              <a:t>8</a:t>
            </a:fld>
            <a:endParaRPr lang="en-US"/>
          </a:p>
        </p:txBody>
      </p:sp>
    </p:spTree>
    <p:extLst>
      <p:ext uri="{BB962C8B-B14F-4D97-AF65-F5344CB8AC3E}">
        <p14:creationId xmlns:p14="http://schemas.microsoft.com/office/powerpoint/2010/main" val="301632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E20842-9FFC-41B0-B273-F0F10E2B6A51}" type="slidenum">
              <a:rPr lang="en-US" smtClean="0"/>
              <a:t>13</a:t>
            </a:fld>
            <a:endParaRPr lang="en-US"/>
          </a:p>
        </p:txBody>
      </p:sp>
    </p:spTree>
    <p:extLst>
      <p:ext uri="{BB962C8B-B14F-4D97-AF65-F5344CB8AC3E}">
        <p14:creationId xmlns:p14="http://schemas.microsoft.com/office/powerpoint/2010/main" val="3451525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B33DA2-077B-1E30-E0C9-3F73AB4DC442}"/>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82547A3-3B5D-D6AA-6EF2-2669D47F8F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9" name="Text Placeholder 8">
            <a:extLst>
              <a:ext uri="{FF2B5EF4-FFF2-40B4-BE49-F238E27FC236}">
                <a16:creationId xmlns:a16="http://schemas.microsoft.com/office/drawing/2014/main" id="{BED59750-3505-BF92-3896-D9D9204B4290}"/>
              </a:ext>
            </a:extLst>
          </p:cNvPr>
          <p:cNvSpPr>
            <a:spLocks noGrp="1"/>
          </p:cNvSpPr>
          <p:nvPr>
            <p:ph type="body" sz="quarter" idx="10"/>
          </p:nvPr>
        </p:nvSpPr>
        <p:spPr>
          <a:xfrm>
            <a:off x="329707" y="2437534"/>
            <a:ext cx="8739043" cy="738538"/>
          </a:xfrm>
          <a:prstGeom prst="rect">
            <a:avLst/>
          </a:prstGeom>
        </p:spPr>
        <p:txBody>
          <a:bodyPr/>
          <a:lstStyle>
            <a:lvl1pPr marL="0" indent="0">
              <a:buFontTx/>
              <a:buNone/>
              <a:defRPr lang="en-US" sz="4800" b="1" kern="1200" spc="-150" baseline="0" dirty="0" smtClean="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4" name="Text Placeholder 8">
            <a:extLst>
              <a:ext uri="{FF2B5EF4-FFF2-40B4-BE49-F238E27FC236}">
                <a16:creationId xmlns:a16="http://schemas.microsoft.com/office/drawing/2014/main" id="{84F022C6-8FAA-3BD0-5852-3B73D9FDC53B}"/>
              </a:ext>
            </a:extLst>
          </p:cNvPr>
          <p:cNvSpPr>
            <a:spLocks noGrp="1"/>
          </p:cNvSpPr>
          <p:nvPr>
            <p:ph type="body" sz="quarter" idx="11"/>
          </p:nvPr>
        </p:nvSpPr>
        <p:spPr>
          <a:xfrm>
            <a:off x="329709" y="3176071"/>
            <a:ext cx="8739042" cy="1050059"/>
          </a:xfrm>
          <a:prstGeom prst="rect">
            <a:avLst/>
          </a:prstGeom>
        </p:spPr>
        <p:txBody>
          <a:bodyPr/>
          <a:lstStyle>
            <a:lvl1pPr marL="0" indent="0">
              <a:buFontTx/>
              <a:buNone/>
              <a:defRPr lang="en-US" sz="3600" b="0" kern="1200" spc="-150" baseline="0" dirty="0" smtClean="0">
                <a:solidFill>
                  <a:srgbClr val="2A6EC3"/>
                </a:solidFill>
                <a:latin typeface="Lato" panose="020F0502020204030203" pitchFamily="34" charset="0"/>
                <a:ea typeface="Lato" panose="020F0502020204030203" pitchFamily="34" charset="0"/>
                <a:cs typeface="Lato" panose="020F050202020403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17" name="Footer Placeholder 4">
            <a:extLst>
              <a:ext uri="{FF2B5EF4-FFF2-40B4-BE49-F238E27FC236}">
                <a16:creationId xmlns:a16="http://schemas.microsoft.com/office/drawing/2014/main" id="{2F049F21-CA1E-5BE5-42F4-D966A2D7349C}"/>
              </a:ext>
            </a:extLst>
          </p:cNvPr>
          <p:cNvSpPr>
            <a:spLocks noGrp="1"/>
          </p:cNvSpPr>
          <p:nvPr>
            <p:ph type="ftr" sz="quarter" idx="3"/>
          </p:nvPr>
        </p:nvSpPr>
        <p:spPr>
          <a:xfrm>
            <a:off x="367856" y="6356350"/>
            <a:ext cx="8700894" cy="365125"/>
          </a:xfrm>
          <a:prstGeom prst="rect">
            <a:avLst/>
          </a:prstGeom>
        </p:spPr>
        <p:txBody>
          <a:bodyPr vert="horz" lIns="91440" tIns="45720" rIns="91440" bIns="45720" rtlCol="0" anchor="ctr"/>
          <a:lstStyle>
            <a:lvl1pPr marL="0" algn="l" defTabSz="914400" rtl="0" eaLnBrk="1" latinLnBrk="0" hangingPunct="1">
              <a:defRPr lang="en-US" sz="1200" b="1" kern="1200" dirty="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endParaRPr lang="en-US"/>
          </a:p>
        </p:txBody>
      </p:sp>
    </p:spTree>
    <p:extLst>
      <p:ext uri="{BB962C8B-B14F-4D97-AF65-F5344CB8AC3E}">
        <p14:creationId xmlns:p14="http://schemas.microsoft.com/office/powerpoint/2010/main" val="1441554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
        <p:nvSpPr>
          <p:cNvPr id="3" name="Date Placeholder 2">
            <a:extLst>
              <a:ext uri="{FF2B5EF4-FFF2-40B4-BE49-F238E27FC236}">
                <a16:creationId xmlns:a16="http://schemas.microsoft.com/office/drawing/2014/main" id="{C30541EC-1B31-859D-6558-949F3F22A719}"/>
              </a:ext>
            </a:extLst>
          </p:cNvPr>
          <p:cNvSpPr>
            <a:spLocks noGrp="1"/>
          </p:cNvSpPr>
          <p:nvPr>
            <p:ph type="dt" sz="half" idx="10"/>
          </p:nvPr>
        </p:nvSpPr>
        <p:spPr>
          <a:xfrm>
            <a:off x="354713" y="6408305"/>
            <a:ext cx="8255886" cy="365125"/>
          </a:xfrm>
          <a:prstGeom prst="rect">
            <a:avLst/>
          </a:prstGeom>
        </p:spPr>
        <p:txBody>
          <a:bodyPr/>
          <a:lstStyle/>
          <a:p>
            <a:r>
              <a:rPr lang="en-US" sz="1200" b="1">
                <a:solidFill>
                  <a:schemeClr val="bg1"/>
                </a:solidFill>
                <a:latin typeface="Lato Black" panose="020F0502020204030203" pitchFamily="34" charset="0"/>
                <a:ea typeface="Lato Black" panose="020F0502020204030203" pitchFamily="34" charset="0"/>
                <a:cs typeface="Lato Black" panose="020F0502020204030203" pitchFamily="34" charset="0"/>
              </a:rPr>
              <a:t>Title of Presentation Goes Here on All Slide Footers</a:t>
            </a:r>
          </a:p>
        </p:txBody>
      </p:sp>
      <p:sp>
        <p:nvSpPr>
          <p:cNvPr id="5" name="Slide Number Placeholder 4">
            <a:extLst>
              <a:ext uri="{FF2B5EF4-FFF2-40B4-BE49-F238E27FC236}">
                <a16:creationId xmlns:a16="http://schemas.microsoft.com/office/drawing/2014/main" id="{515F3091-8C06-E058-0F89-748BD73F147A}"/>
              </a:ext>
            </a:extLst>
          </p:cNvPr>
          <p:cNvSpPr>
            <a:spLocks noGrp="1"/>
          </p:cNvSpPr>
          <p:nvPr>
            <p:ph type="sldNum" sz="quarter" idx="12"/>
          </p:nvPr>
        </p:nvSpPr>
        <p:spPr>
          <a:xfrm>
            <a:off x="11233981" y="5900593"/>
            <a:ext cx="653219" cy="365125"/>
          </a:xfrm>
          <a:prstGeom prst="rect">
            <a:avLst/>
          </a:prstGeom>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r>
              <a:rPr kumimoji="0" lang="en-US" sz="1400" b="1" i="0" u="none" strike="noStrike" kern="1200" cap="none" spc="0" normalizeH="0" baseline="0" noProof="0">
                <a:ln>
                  <a:noFill/>
                </a:ln>
                <a:solidFill>
                  <a:srgbClr val="2A6EC3"/>
                </a:solidFill>
                <a:effectLst/>
                <a:uLnTx/>
                <a:uFillTx/>
                <a:latin typeface="Lato Black" panose="020F0502020204030203" pitchFamily="34" charset="0"/>
                <a:ea typeface="Lato Black" panose="020F0502020204030203" pitchFamily="34" charset="0"/>
                <a:cs typeface="Lato Black" panose="020F0502020204030203" pitchFamily="34" charset="0"/>
              </a:rPr>
              <a:t>&lt;#&gt;</a:t>
            </a:r>
          </a:p>
        </p:txBody>
      </p:sp>
      <p:sp>
        <p:nvSpPr>
          <p:cNvPr id="15" name="Text Placeholder 14">
            <a:extLst>
              <a:ext uri="{FF2B5EF4-FFF2-40B4-BE49-F238E27FC236}">
                <a16:creationId xmlns:a16="http://schemas.microsoft.com/office/drawing/2014/main" id="{FEF7236B-3153-21F5-FDE8-57C4F3BFA56B}"/>
              </a:ext>
            </a:extLst>
          </p:cNvPr>
          <p:cNvSpPr>
            <a:spLocks noGrp="1"/>
          </p:cNvSpPr>
          <p:nvPr>
            <p:ph type="body" sz="quarter" idx="13"/>
          </p:nvPr>
        </p:nvSpPr>
        <p:spPr>
          <a:xfrm>
            <a:off x="333931" y="1046451"/>
            <a:ext cx="8276667" cy="650240"/>
          </a:xfrm>
          <a:prstGeom prst="rect">
            <a:avLst/>
          </a:prstGeom>
        </p:spPr>
        <p:txBody>
          <a:bodyPr/>
          <a:lstStyle>
            <a:lvl1pPr marL="0" indent="0">
              <a:buFontTx/>
              <a:buNone/>
              <a:defRPr kumimoji="0" lang="en-US" sz="2800" b="0" i="0" u="none" strike="noStrike" kern="1200" cap="none" spc="-50" normalizeH="0" baseline="0" dirty="0" smtClean="0">
                <a:ln>
                  <a:noFill/>
                </a:ln>
                <a:solidFill>
                  <a:prstClr val="black"/>
                </a:solidFill>
                <a:effectLst/>
                <a:uLnTx/>
                <a:uFillTx/>
                <a:latin typeface="Lato Black"/>
                <a:ea typeface="Lato Black"/>
                <a:cs typeface="Lato Black"/>
              </a:defRPr>
            </a:lvl1pPr>
          </a:lstStyle>
          <a:p>
            <a:pPr lvl="0"/>
            <a:r>
              <a:rPr lang="en-US"/>
              <a:t>Click to edit Master text styles</a:t>
            </a:r>
          </a:p>
        </p:txBody>
      </p:sp>
      <p:sp>
        <p:nvSpPr>
          <p:cNvPr id="18" name="Text Placeholder 17">
            <a:extLst>
              <a:ext uri="{FF2B5EF4-FFF2-40B4-BE49-F238E27FC236}">
                <a16:creationId xmlns:a16="http://schemas.microsoft.com/office/drawing/2014/main" id="{CE93CD9B-D76B-3B46-A4BF-E3F984D37771}"/>
              </a:ext>
            </a:extLst>
          </p:cNvPr>
          <p:cNvSpPr>
            <a:spLocks noGrp="1"/>
          </p:cNvSpPr>
          <p:nvPr>
            <p:ph type="body" sz="quarter" idx="14"/>
          </p:nvPr>
        </p:nvSpPr>
        <p:spPr>
          <a:xfrm>
            <a:off x="354713" y="1856798"/>
            <a:ext cx="8255886" cy="4043795"/>
          </a:xfrm>
          <a:prstGeom prst="rect">
            <a:avLst/>
          </a:prstGeom>
        </p:spPr>
        <p:txBody>
          <a:bodyPr/>
          <a:lstStyle>
            <a:lvl1pPr marL="0" indent="0">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p:txBody>
      </p:sp>
    </p:spTree>
    <p:extLst>
      <p:ext uri="{BB962C8B-B14F-4D97-AF65-F5344CB8AC3E}">
        <p14:creationId xmlns:p14="http://schemas.microsoft.com/office/powerpoint/2010/main" val="101810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87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Royal Blue interior slide">
    <p:spTree>
      <p:nvGrpSpPr>
        <p:cNvPr id="1" name=""/>
        <p:cNvGrpSpPr/>
        <p:nvPr/>
      </p:nvGrpSpPr>
      <p:grpSpPr>
        <a:xfrm>
          <a:off x="0" y="0"/>
          <a:ext cx="0" cy="0"/>
          <a:chOff x="0" y="0"/>
          <a:chExt cx="0" cy="0"/>
        </a:xfrm>
      </p:grpSpPr>
      <p:sp>
        <p:nvSpPr>
          <p:cNvPr id="6" name="Google Shape;240;p34">
            <a:extLst>
              <a:ext uri="{FF2B5EF4-FFF2-40B4-BE49-F238E27FC236}">
                <a16:creationId xmlns:a16="http://schemas.microsoft.com/office/drawing/2014/main" id="{2AFD3153-640C-77EE-00A9-0C7A79075325}"/>
              </a:ext>
            </a:extLst>
          </p:cNvPr>
          <p:cNvSpPr/>
          <p:nvPr userDrawn="1"/>
        </p:nvSpPr>
        <p:spPr>
          <a:xfrm>
            <a:off x="427851" y="723227"/>
            <a:ext cx="392400" cy="60300"/>
          </a:xfrm>
          <a:prstGeom prst="rect">
            <a:avLst/>
          </a:prstGeom>
          <a:solidFill>
            <a:srgbClr val="2A6E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2F07ADB8-EB97-BA8E-43DD-5BCF61F2EEEA}"/>
              </a:ext>
            </a:extLst>
          </p:cNvPr>
          <p:cNvSpPr/>
          <p:nvPr userDrawn="1"/>
        </p:nvSpPr>
        <p:spPr>
          <a:xfrm>
            <a:off x="0" y="6296891"/>
            <a:ext cx="12192000" cy="561109"/>
          </a:xfrm>
          <a:prstGeom prst="rect">
            <a:avLst/>
          </a:prstGeom>
          <a:solidFill>
            <a:srgbClr val="2A6E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82E1144-DF98-276E-3E45-0BB414954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3982" y="6446661"/>
            <a:ext cx="653219" cy="269351"/>
          </a:xfrm>
          <a:prstGeom prst="rect">
            <a:avLst/>
          </a:prstGeom>
        </p:spPr>
      </p:pic>
    </p:spTree>
    <p:extLst>
      <p:ext uri="{BB962C8B-B14F-4D97-AF65-F5344CB8AC3E}">
        <p14:creationId xmlns:p14="http://schemas.microsoft.com/office/powerpoint/2010/main" val="4135766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42147"/>
      </p:ext>
    </p:extLst>
  </p:cSld>
  <p:clrMap bg1="lt1" tx1="dk1" bg2="lt2" tx2="dk2" accent1="accent1" accent2="accent2" accent3="accent3" accent4="accent4" accent5="accent5" accent6="accent6" hlink="hlink" folHlink="folHlink"/>
  <p:sldLayoutIdLst>
    <p:sldLayoutId id="2147483671" r:id="rId1"/>
    <p:sldLayoutId id="2147483680" r:id="rId2"/>
    <p:sldLayoutId id="2147483663" r:id="rId3"/>
    <p:sldLayoutId id="2147483681" r:id="rId4"/>
  </p:sldLayoutIdLst>
  <p:txStyles>
    <p:title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Users/richardfriend/Dropbox/PEW/Powerpoint%20Update%202023/pew-blue-background.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Users/richardfriend/Dropbox/PEW/Powerpoint%20Update%202023/pew-blue-background.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realpage.com/asset-optimization/market-analytics/" TargetMode="External"/><Relationship Id="rId2" Type="http://schemas.openxmlformats.org/officeDocument/2006/relationships/chart" Target="../charts/chart5.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567A85F-C331-500D-A897-9D9E4738653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109920"/>
            <a:ext cx="12192000" cy="6858000"/>
          </a:xfrm>
          <a:prstGeom prst="rect">
            <a:avLst/>
          </a:prstGeom>
        </p:spPr>
      </p:pic>
      <p:pic>
        <p:nvPicPr>
          <p:cNvPr id="8" name="Picture 7">
            <a:extLst>
              <a:ext uri="{FF2B5EF4-FFF2-40B4-BE49-F238E27FC236}">
                <a16:creationId xmlns:a16="http://schemas.microsoft.com/office/drawing/2014/main" id="{192A1C2B-FEA0-7A0D-0DC2-58C424BAD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480" y="5918791"/>
            <a:ext cx="1371883" cy="565689"/>
          </a:xfrm>
          <a:prstGeom prst="rect">
            <a:avLst/>
          </a:prstGeom>
        </p:spPr>
      </p:pic>
      <p:sp>
        <p:nvSpPr>
          <p:cNvPr id="9" name="Title 1">
            <a:extLst>
              <a:ext uri="{FF2B5EF4-FFF2-40B4-BE49-F238E27FC236}">
                <a16:creationId xmlns:a16="http://schemas.microsoft.com/office/drawing/2014/main" id="{37B5810B-99CA-4C87-B33D-70DD94CE407A}"/>
              </a:ext>
            </a:extLst>
          </p:cNvPr>
          <p:cNvSpPr txBox="1">
            <a:spLocks/>
          </p:cNvSpPr>
          <p:nvPr/>
        </p:nvSpPr>
        <p:spPr>
          <a:xfrm>
            <a:off x="360880" y="2387929"/>
            <a:ext cx="11735041" cy="1470025"/>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ts val="5400"/>
              </a:lnSpc>
              <a:spcBef>
                <a:spcPct val="0"/>
              </a:spcBef>
              <a:buNone/>
              <a:defRPr sz="2400" b="1" kern="1200" spc="-250" baseline="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en-US" sz="4000" spc="-150" dirty="0">
                <a:solidFill>
                  <a:schemeClr val="bg1"/>
                </a:solidFill>
                <a:latin typeface="Lato Black" panose="020F0502020204030203" pitchFamily="34" charset="0"/>
                <a:ea typeface="Lato Black" panose="020F0502020204030203" pitchFamily="34" charset="0"/>
                <a:cs typeface="Lato Black" panose="020F0502020204030203" pitchFamily="34" charset="0"/>
              </a:rPr>
              <a:t>The Housing Shortage: </a:t>
            </a:r>
          </a:p>
          <a:p>
            <a:pPr>
              <a:lnSpc>
                <a:spcPct val="100000"/>
              </a:lnSpc>
            </a:pPr>
            <a:r>
              <a:rPr lang="en-US" sz="4000" spc="-150" dirty="0">
                <a:solidFill>
                  <a:schemeClr val="bg1"/>
                </a:solidFill>
                <a:latin typeface="Lato Black" panose="020F0502020204030203" pitchFamily="34" charset="0"/>
                <a:ea typeface="Lato Black" panose="020F0502020204030203" pitchFamily="34" charset="0"/>
                <a:cs typeface="Lato Black" panose="020F0502020204030203" pitchFamily="34" charset="0"/>
              </a:rPr>
              <a:t>Policy Reforms &amp; Their Outcomes</a:t>
            </a:r>
            <a:endParaRPr lang="en-US" sz="4000" b="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A965431E-DF0F-8AD5-2EE0-368CC814C9B4}"/>
              </a:ext>
            </a:extLst>
          </p:cNvPr>
          <p:cNvSpPr txBox="1"/>
          <p:nvPr/>
        </p:nvSpPr>
        <p:spPr>
          <a:xfrm>
            <a:off x="360880" y="4903128"/>
            <a:ext cx="6344720" cy="707886"/>
          </a:xfrm>
          <a:prstGeom prst="rect">
            <a:avLst/>
          </a:prstGeom>
          <a:noFill/>
        </p:spPr>
        <p:txBody>
          <a:bodyPr wrap="square" rtlCol="0">
            <a:spAutoFit/>
          </a:bodyPr>
          <a:lstStyle/>
          <a:p>
            <a:r>
              <a:rPr lang="en-US" sz="2000" b="1" dirty="0">
                <a:solidFill>
                  <a:schemeClr val="bg1"/>
                </a:solidFill>
              </a:rPr>
              <a:t>April 2026 </a:t>
            </a:r>
          </a:p>
          <a:p>
            <a:r>
              <a:rPr lang="en-US" sz="2000" b="1" dirty="0">
                <a:solidFill>
                  <a:schemeClr val="bg1"/>
                </a:solidFill>
              </a:rPr>
              <a:t>Presentation at National Press Foundation</a:t>
            </a:r>
            <a:endParaRPr lang="en-US" sz="2000" dirty="0">
              <a:solidFill>
                <a:schemeClr val="bg1"/>
              </a:solidFill>
            </a:endParaRPr>
          </a:p>
        </p:txBody>
      </p:sp>
    </p:spTree>
    <p:extLst>
      <p:ext uri="{BB962C8B-B14F-4D97-AF65-F5344CB8AC3E}">
        <p14:creationId xmlns:p14="http://schemas.microsoft.com/office/powerpoint/2010/main" val="181923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AB96-B61C-D36B-14BD-80F651416A2A}"/>
            </a:ext>
          </a:extLst>
        </p:cNvPr>
        <p:cNvGrpSpPr/>
        <p:nvPr/>
      </p:nvGrpSpPr>
      <p:grpSpPr>
        <a:xfrm>
          <a:off x="0" y="0"/>
          <a:ext cx="0" cy="0"/>
          <a:chOff x="0" y="0"/>
          <a:chExt cx="0" cy="0"/>
        </a:xfrm>
      </p:grpSpPr>
      <p:sp>
        <p:nvSpPr>
          <p:cNvPr id="5" name="Google Shape;73;p16">
            <a:extLst>
              <a:ext uri="{FF2B5EF4-FFF2-40B4-BE49-F238E27FC236}">
                <a16:creationId xmlns:a16="http://schemas.microsoft.com/office/drawing/2014/main" id="{3E7587DA-3699-D54D-AA40-04795EAF316A}"/>
              </a:ext>
            </a:extLst>
          </p:cNvPr>
          <p:cNvSpPr txBox="1">
            <a:spLocks/>
          </p:cNvSpPr>
          <p:nvPr/>
        </p:nvSpPr>
        <p:spPr>
          <a:xfrm>
            <a:off x="415600" y="1295609"/>
            <a:ext cx="11360800" cy="4555200"/>
          </a:xfrm>
          <a:prstGeom prst="rect">
            <a:avLst/>
          </a:prstGeom>
          <a:noFill/>
          <a:ln>
            <a:noFill/>
          </a:ln>
        </p:spPr>
        <p:txBody>
          <a:bodyPr spcFirstLastPara="1" wrap="square" lIns="121900" tIns="121900" rIns="121900" bIns="121900" anchor="t" anchorCtr="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365" indent="-380365">
              <a:spcAft>
                <a:spcPts val="1600"/>
              </a:spcAft>
            </a:pPr>
            <a:endParaRPr lang="en-US" dirty="0">
              <a:cs typeface="Calibri"/>
            </a:endParaRPr>
          </a:p>
          <a:p>
            <a:pPr marL="380365" indent="-380365">
              <a:spcAft>
                <a:spcPts val="1600"/>
              </a:spcAft>
            </a:pPr>
            <a:r>
              <a:rPr lang="en-US" dirty="0">
                <a:latin typeface="Lato"/>
                <a:ea typeface="Lato"/>
                <a:cs typeface="Lato"/>
              </a:rPr>
              <a:t>2011-2016: 1</a:t>
            </a:r>
          </a:p>
          <a:p>
            <a:pPr marL="380365" indent="-380365">
              <a:spcAft>
                <a:spcPts val="1600"/>
              </a:spcAft>
            </a:pPr>
            <a:r>
              <a:rPr lang="en-US" dirty="0">
                <a:latin typeface="Lato"/>
                <a:ea typeface="Lato"/>
                <a:cs typeface="Lato"/>
              </a:rPr>
              <a:t>2017-2022: 18</a:t>
            </a:r>
          </a:p>
          <a:p>
            <a:pPr marL="380365" indent="-380365">
              <a:spcAft>
                <a:spcPts val="1600"/>
              </a:spcAft>
            </a:pPr>
            <a:r>
              <a:rPr lang="en-US" dirty="0">
                <a:latin typeface="Lato"/>
                <a:ea typeface="Lato"/>
                <a:cs typeface="Lato"/>
              </a:rPr>
              <a:t>2023-2024: 48</a:t>
            </a:r>
          </a:p>
          <a:p>
            <a:pPr marL="380365" indent="-380365">
              <a:spcAft>
                <a:spcPts val="1600"/>
              </a:spcAft>
            </a:pPr>
            <a:r>
              <a:rPr lang="en-US" dirty="0">
                <a:latin typeface="Lato"/>
                <a:ea typeface="Lato"/>
                <a:cs typeface="Lato"/>
              </a:rPr>
              <a:t>2025: 100+</a:t>
            </a:r>
          </a:p>
        </p:txBody>
      </p:sp>
      <p:sp>
        <p:nvSpPr>
          <p:cNvPr id="2" name="Text Placeholder 1">
            <a:extLst>
              <a:ext uri="{FF2B5EF4-FFF2-40B4-BE49-F238E27FC236}">
                <a16:creationId xmlns:a16="http://schemas.microsoft.com/office/drawing/2014/main" id="{8D2B45E8-1019-C671-54D3-389530F5FAE9}"/>
              </a:ext>
            </a:extLst>
          </p:cNvPr>
          <p:cNvSpPr txBox="1">
            <a:spLocks/>
          </p:cNvSpPr>
          <p:nvPr/>
        </p:nvSpPr>
        <p:spPr>
          <a:xfrm>
            <a:off x="329706" y="853576"/>
            <a:ext cx="11862294" cy="738538"/>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2800" spc="-50">
                <a:latin typeface="Lato Black"/>
                <a:cs typeface="Arial"/>
                <a:sym typeface="Lato Black"/>
              </a:rPr>
              <a:t>Action on Housing Has Moved from Localities to States</a:t>
            </a:r>
          </a:p>
          <a:p>
            <a:r>
              <a:rPr lang="en-US" sz="2600" i="1" spc="-50">
                <a:latin typeface="Lato Black"/>
                <a:cs typeface="Arial"/>
                <a:sym typeface="Lato Black"/>
              </a:rPr>
              <a:t>Avg. number of state laws passed annually to allow more homes, nationwide</a:t>
            </a:r>
            <a:endParaRPr lang="en-US" sz="2600" i="1">
              <a:latin typeface="Lato Black" panose="020F0A02020204030203" pitchFamily="34" charset="0"/>
              <a:cs typeface="Arial" panose="020B0604020202020204" pitchFamily="34" charset="0"/>
            </a:endParaRPr>
          </a:p>
          <a:p>
            <a:endParaRPr lang="en-US" sz="3600"/>
          </a:p>
        </p:txBody>
      </p:sp>
    </p:spTree>
    <p:extLst>
      <p:ext uri="{BB962C8B-B14F-4D97-AF65-F5344CB8AC3E}">
        <p14:creationId xmlns:p14="http://schemas.microsoft.com/office/powerpoint/2010/main" val="2675989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4BA04-0922-E692-0CAF-BBD749E6A11B}"/>
            </a:ext>
          </a:extLst>
        </p:cNvPr>
        <p:cNvGrpSpPr/>
        <p:nvPr/>
      </p:nvGrpSpPr>
      <p:grpSpPr>
        <a:xfrm>
          <a:off x="0" y="0"/>
          <a:ext cx="0" cy="0"/>
          <a:chOff x="0" y="0"/>
          <a:chExt cx="0" cy="0"/>
        </a:xfrm>
      </p:grpSpPr>
      <p:sp>
        <p:nvSpPr>
          <p:cNvPr id="5" name="Google Shape;73;p16">
            <a:extLst>
              <a:ext uri="{FF2B5EF4-FFF2-40B4-BE49-F238E27FC236}">
                <a16:creationId xmlns:a16="http://schemas.microsoft.com/office/drawing/2014/main" id="{223D093B-DDCB-AF0D-B872-6D923E0ECD0A}"/>
              </a:ext>
            </a:extLst>
          </p:cNvPr>
          <p:cNvSpPr txBox="1">
            <a:spLocks/>
          </p:cNvSpPr>
          <p:nvPr/>
        </p:nvSpPr>
        <p:spPr>
          <a:xfrm>
            <a:off x="415600" y="957407"/>
            <a:ext cx="11258658" cy="738538"/>
          </a:xfrm>
          <a:prstGeom prst="rect">
            <a:avLst/>
          </a:prstGeom>
          <a:noFill/>
          <a:ln>
            <a:noFill/>
          </a:ln>
        </p:spPr>
        <p:txBody>
          <a:bodyPr spcFirstLastPara="1" wrap="square" lIns="121900" tIns="121900" rIns="121900" bIns="12190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365" indent="-380365">
              <a:spcAft>
                <a:spcPts val="1600"/>
              </a:spcAft>
            </a:pPr>
            <a:endParaRPr lang="en-US" sz="2400">
              <a:latin typeface="Lato"/>
              <a:ea typeface="Lato"/>
              <a:cs typeface="Calibri"/>
            </a:endParaRPr>
          </a:p>
        </p:txBody>
      </p:sp>
      <p:sp>
        <p:nvSpPr>
          <p:cNvPr id="2" name="Text Placeholder 1">
            <a:extLst>
              <a:ext uri="{FF2B5EF4-FFF2-40B4-BE49-F238E27FC236}">
                <a16:creationId xmlns:a16="http://schemas.microsoft.com/office/drawing/2014/main" id="{DB221CA3-A589-8915-75A4-CAE600E58EAA}"/>
              </a:ext>
            </a:extLst>
          </p:cNvPr>
          <p:cNvSpPr txBox="1">
            <a:spLocks/>
          </p:cNvSpPr>
          <p:nvPr/>
        </p:nvSpPr>
        <p:spPr>
          <a:xfrm>
            <a:off x="329706" y="713078"/>
            <a:ext cx="11862294" cy="7385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pc="-50">
                <a:latin typeface="Lato Black" panose="020F0A02020204030203" pitchFamily="34" charset="0"/>
                <a:ea typeface="Lato Black"/>
                <a:cs typeface="Arial" panose="020B0604020202020204" pitchFamily="34" charset="0"/>
                <a:sym typeface="Lato Black"/>
              </a:rPr>
              <a:t>States Allowing Apartments On Commercial Corridors or Near Transit</a:t>
            </a:r>
          </a:p>
          <a:p>
            <a:r>
              <a:rPr lang="en-US" sz="2400" i="1" spc="-50" dirty="0">
                <a:latin typeface="Lato Black" panose="020F0A02020204030203" pitchFamily="34" charset="0"/>
                <a:cs typeface="Arial" panose="020B0604020202020204" pitchFamily="34" charset="0"/>
                <a:sym typeface="Lato Black"/>
              </a:rPr>
              <a:t>Replicates Most Effective Local Reform</a:t>
            </a:r>
            <a:endParaRPr lang="en-US" sz="2400" i="1" dirty="0">
              <a:latin typeface="Lato Black" panose="020F0A02020204030203" pitchFamily="34" charset="0"/>
              <a:cs typeface="Arial" panose="020B0604020202020204" pitchFamily="34" charset="0"/>
            </a:endParaRPr>
          </a:p>
          <a:p>
            <a:endParaRPr lang="en-US" sz="3600"/>
          </a:p>
        </p:txBody>
      </p:sp>
      <p:pic>
        <p:nvPicPr>
          <p:cNvPr id="2050" name="Picture 2" descr="A U.S. map showing the 14 states that have enacted laws to expand housing options near jobs or transit. Five states (California, Colorado, Florida, Massachusetts, Oregon) enacted laws to allow homes in commercial zones or near mass transit stations in 2024 or earlier, while nine (Arizona, Hawaii, Maine, Montana, Nevada, New Hampshire, Rhode Island, Texas, Washington) enacted laws in 2025 to expand permissions for homes in commercial zones or near mass transit stations or to newly allow them.">
            <a:extLst>
              <a:ext uri="{FF2B5EF4-FFF2-40B4-BE49-F238E27FC236}">
                <a16:creationId xmlns:a16="http://schemas.microsoft.com/office/drawing/2014/main" id="{CD8F49E7-62A8-9CFC-3CD1-FFD3B9EC6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7" t="12238" r="1" b="7032"/>
          <a:stretch>
            <a:fillRect/>
          </a:stretch>
        </p:blipFill>
        <p:spPr bwMode="auto">
          <a:xfrm>
            <a:off x="3173187" y="1578053"/>
            <a:ext cx="6175332" cy="462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07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842481C7-D30B-D455-5B27-808E8B336D2A}"/>
              </a:ext>
            </a:extLst>
          </p:cNvPr>
          <p:cNvSpPr txBox="1">
            <a:spLocks/>
          </p:cNvSpPr>
          <p:nvPr/>
        </p:nvSpPr>
        <p:spPr>
          <a:xfrm>
            <a:off x="304798" y="783175"/>
            <a:ext cx="10144124" cy="79057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spc="-50" dirty="0">
                <a:latin typeface="Lato Black" panose="020F0A02020204030203" pitchFamily="34" charset="0"/>
                <a:ea typeface="Lato Black"/>
                <a:cs typeface="Arial" panose="020B0604020202020204" pitchFamily="34" charset="0"/>
                <a:sym typeface="Lato Black"/>
              </a:rPr>
              <a:t>Pew Survey: Share of Americans Favoring Each Policy</a:t>
            </a:r>
            <a:endParaRPr lang="en-US" sz="2800" dirty="0">
              <a:latin typeface="Lato Black" panose="020F0A02020204030203" pitchFamily="34" charset="0"/>
              <a:cs typeface="Arial" panose="020B0604020202020204" pitchFamily="34" charset="0"/>
            </a:endParaRPr>
          </a:p>
          <a:p>
            <a:endParaRPr lang="en-US" sz="3800" dirty="0"/>
          </a:p>
        </p:txBody>
      </p:sp>
      <p:sp>
        <p:nvSpPr>
          <p:cNvPr id="2" name="TextBox 1">
            <a:extLst>
              <a:ext uri="{FF2B5EF4-FFF2-40B4-BE49-F238E27FC236}">
                <a16:creationId xmlns:a16="http://schemas.microsoft.com/office/drawing/2014/main" id="{64B57046-417B-7A2D-36D5-DBE24B62BE9F}"/>
              </a:ext>
            </a:extLst>
          </p:cNvPr>
          <p:cNvSpPr txBox="1"/>
          <p:nvPr/>
        </p:nvSpPr>
        <p:spPr>
          <a:xfrm>
            <a:off x="9568544" y="4876801"/>
            <a:ext cx="2400222" cy="861774"/>
          </a:xfrm>
          <a:prstGeom prst="rect">
            <a:avLst/>
          </a:prstGeom>
          <a:noFill/>
        </p:spPr>
        <p:txBody>
          <a:bodyPr wrap="square">
            <a:spAutoFit/>
          </a:bodyPr>
          <a:lstStyle/>
          <a:p>
            <a:pPr algn="just"/>
            <a:r>
              <a:rPr lang="en-US" sz="1000">
                <a:solidFill>
                  <a:schemeClr val="bg1">
                    <a:lumMod val="50000"/>
                  </a:schemeClr>
                </a:solidFill>
              </a:rPr>
              <a:t>Source: https://www.pewtrusts.org/en/research-and-analysis/articles/2024/05/29/strong-support-across-partisan-lines-for-policies-that-boost-housing</a:t>
            </a:r>
          </a:p>
        </p:txBody>
      </p:sp>
      <p:pic>
        <p:nvPicPr>
          <p:cNvPr id="1026" name="Picture 2">
            <a:extLst>
              <a:ext uri="{FF2B5EF4-FFF2-40B4-BE49-F238E27FC236}">
                <a16:creationId xmlns:a16="http://schemas.microsoft.com/office/drawing/2014/main" id="{82D82129-1AEE-7FEE-8120-DEBFD49059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159" r="1932" b="45079"/>
          <a:stretch/>
        </p:blipFill>
        <p:spPr bwMode="auto">
          <a:xfrm>
            <a:off x="65299" y="1382485"/>
            <a:ext cx="9532876" cy="46923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E8B5CC2-D725-1347-7E7C-7FA6AE9E4A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429" r="36979" b="12882"/>
          <a:stretch/>
        </p:blipFill>
        <p:spPr bwMode="auto">
          <a:xfrm>
            <a:off x="8430961" y="4068601"/>
            <a:ext cx="3668437" cy="45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98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 rectangle&#10;&#10;Description automatically generated">
            <a:extLst>
              <a:ext uri="{FF2B5EF4-FFF2-40B4-BE49-F238E27FC236}">
                <a16:creationId xmlns:a16="http://schemas.microsoft.com/office/drawing/2014/main" id="{5567A85F-C331-500D-A897-9D9E47386534}"/>
              </a:ext>
            </a:extLst>
          </p:cNvPr>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119545"/>
            <a:ext cx="12192000" cy="6858000"/>
          </a:xfrm>
          <a:prstGeom prst="rect">
            <a:avLst/>
          </a:prstGeom>
        </p:spPr>
      </p:pic>
      <p:pic>
        <p:nvPicPr>
          <p:cNvPr id="8" name="Picture 7">
            <a:extLst>
              <a:ext uri="{FF2B5EF4-FFF2-40B4-BE49-F238E27FC236}">
                <a16:creationId xmlns:a16="http://schemas.microsoft.com/office/drawing/2014/main" id="{192A1C2B-FEA0-7A0D-0DC2-58C424BAD1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3480" y="5918791"/>
            <a:ext cx="1371883" cy="565689"/>
          </a:xfrm>
          <a:prstGeom prst="rect">
            <a:avLst/>
          </a:prstGeom>
        </p:spPr>
      </p:pic>
      <p:sp>
        <p:nvSpPr>
          <p:cNvPr id="9" name="Title 1">
            <a:extLst>
              <a:ext uri="{FF2B5EF4-FFF2-40B4-BE49-F238E27FC236}">
                <a16:creationId xmlns:a16="http://schemas.microsoft.com/office/drawing/2014/main" id="{37B5810B-99CA-4C87-B33D-70DD94CE407A}"/>
              </a:ext>
            </a:extLst>
          </p:cNvPr>
          <p:cNvSpPr txBox="1">
            <a:spLocks/>
          </p:cNvSpPr>
          <p:nvPr/>
        </p:nvSpPr>
        <p:spPr>
          <a:xfrm>
            <a:off x="360880" y="2387929"/>
            <a:ext cx="11735041" cy="1470025"/>
          </a:xfrm>
          <a:prstGeom prst="rect">
            <a:avLst/>
          </a:prstGeom>
        </p:spPr>
        <p:txBody>
          <a:bodyPr vert="horz" lIns="91440" tIns="45720" rIns="91440" bIns="45720" rtlCol="0" anchor="ctr">
            <a:noAutofit/>
          </a:bodyPr>
          <a:lstStyle>
            <a:defPPr>
              <a:defRPr lang="en-US"/>
            </a:defPPr>
            <a:lvl1pPr marL="0" algn="l" defTabSz="609585" rtl="0" eaLnBrk="1" latinLnBrk="0" hangingPunct="1">
              <a:lnSpc>
                <a:spcPts val="5400"/>
              </a:lnSpc>
              <a:spcBef>
                <a:spcPct val="0"/>
              </a:spcBef>
              <a:buNone/>
              <a:defRPr sz="2400" b="1" kern="1200" spc="-250" baseline="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00000"/>
              </a:lnSpc>
            </a:pPr>
            <a:r>
              <a:rPr lang="en-US" sz="2800" b="0" spc="-150">
                <a:solidFill>
                  <a:schemeClr val="bg1"/>
                </a:solidFill>
                <a:latin typeface="Lato Black" panose="020F0502020204030203" pitchFamily="34" charset="0"/>
                <a:ea typeface="Lato" panose="020F0502020204030203" pitchFamily="34" charset="0"/>
                <a:cs typeface="Lato" panose="020F0502020204030203" pitchFamily="34" charset="0"/>
              </a:rPr>
              <a:t>Communications</a:t>
            </a:r>
            <a:r>
              <a:rPr lang="en-US" sz="2800" b="0" spc="-150" dirty="0">
                <a:solidFill>
                  <a:schemeClr val="bg1"/>
                </a:solidFill>
                <a:latin typeface="Lato Black" panose="020F0502020204030203" pitchFamily="34" charset="0"/>
                <a:ea typeface="Lato" panose="020F0502020204030203" pitchFamily="34" charset="0"/>
                <a:cs typeface="Lato" panose="020F0502020204030203" pitchFamily="34" charset="0"/>
              </a:rPr>
              <a:t>:</a:t>
            </a:r>
          </a:p>
          <a:p>
            <a:pPr>
              <a:lnSpc>
                <a:spcPct val="100000"/>
              </a:lnSpc>
            </a:pPr>
            <a:r>
              <a:rPr lang="en-US" sz="2800" b="0" spc="-150" dirty="0">
                <a:solidFill>
                  <a:schemeClr val="bg1"/>
                </a:solidFill>
                <a:latin typeface="Lato Black" panose="020F0502020204030203" pitchFamily="34" charset="0"/>
                <a:ea typeface="Lato" panose="020F0502020204030203" pitchFamily="34" charset="0"/>
                <a:cs typeface="Lato" panose="020F0502020204030203" pitchFamily="34" charset="0"/>
              </a:rPr>
              <a:t>Omar Martinez</a:t>
            </a:r>
          </a:p>
          <a:p>
            <a:pPr>
              <a:lnSpc>
                <a:spcPct val="100000"/>
              </a:lnSpc>
            </a:pPr>
            <a:r>
              <a:rPr lang="en-US" sz="2800" b="0" spc="-150" dirty="0">
                <a:solidFill>
                  <a:schemeClr val="bg1"/>
                </a:solidFill>
                <a:latin typeface="Lato Black" panose="020F0502020204030203" pitchFamily="34" charset="0"/>
                <a:ea typeface="Lato" panose="020F0502020204030203" pitchFamily="34" charset="0"/>
                <a:cs typeface="Lato" panose="020F0502020204030203" pitchFamily="34" charset="0"/>
              </a:rPr>
              <a:t>omartinez@pewtrusts.org </a:t>
            </a:r>
            <a:endParaRPr lang="en-US" sz="2800" b="0" spc="-15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A965431E-DF0F-8AD5-2EE0-368CC814C9B4}"/>
              </a:ext>
            </a:extLst>
          </p:cNvPr>
          <p:cNvSpPr txBox="1"/>
          <p:nvPr/>
        </p:nvSpPr>
        <p:spPr>
          <a:xfrm>
            <a:off x="360880" y="4887752"/>
            <a:ext cx="6344720" cy="1015663"/>
          </a:xfrm>
          <a:prstGeom prst="rect">
            <a:avLst/>
          </a:prstGeom>
          <a:noFill/>
        </p:spPr>
        <p:txBody>
          <a:bodyPr wrap="square" rtlCol="0">
            <a:spAutoFit/>
          </a:bodyPr>
          <a:lstStyle/>
          <a:p>
            <a:r>
              <a:rPr lang="en-US" sz="2000" b="1" dirty="0">
                <a:solidFill>
                  <a:schemeClr val="bg1"/>
                </a:solidFill>
              </a:rPr>
              <a:t>The Pew Charitable Trusts</a:t>
            </a:r>
          </a:p>
          <a:p>
            <a:r>
              <a:rPr lang="en-US" sz="2000" b="1" dirty="0">
                <a:solidFill>
                  <a:schemeClr val="bg1"/>
                </a:solidFill>
              </a:rPr>
              <a:t>Pew.org/</a:t>
            </a:r>
            <a:r>
              <a:rPr lang="en-US" sz="2000" b="1" dirty="0" err="1">
                <a:solidFill>
                  <a:schemeClr val="bg1"/>
                </a:solidFill>
              </a:rPr>
              <a:t>housingpolicy</a:t>
            </a:r>
            <a:endParaRPr lang="en-US" sz="2000" b="1" dirty="0">
              <a:solidFill>
                <a:schemeClr val="bg1"/>
              </a:solidFill>
            </a:endParaRPr>
          </a:p>
          <a:p>
            <a:endParaRPr lang="en-US" sz="2000" dirty="0">
              <a:solidFill>
                <a:schemeClr val="bg1"/>
              </a:solidFill>
            </a:endParaRPr>
          </a:p>
        </p:txBody>
      </p:sp>
    </p:spTree>
    <p:extLst>
      <p:ext uri="{BB962C8B-B14F-4D97-AF65-F5344CB8AC3E}">
        <p14:creationId xmlns:p14="http://schemas.microsoft.com/office/powerpoint/2010/main" val="13770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66B1A-BC3C-FE34-BBAF-B40314CC4928}"/>
              </a:ext>
            </a:extLst>
          </p:cNvPr>
          <p:cNvSpPr>
            <a:spLocks noGrp="1"/>
          </p:cNvSpPr>
          <p:nvPr>
            <p:ph type="body" sz="quarter" idx="13"/>
          </p:nvPr>
        </p:nvSpPr>
        <p:spPr>
          <a:xfrm>
            <a:off x="333931" y="979674"/>
            <a:ext cx="11035294" cy="718478"/>
          </a:xfrm>
        </p:spPr>
        <p:txBody>
          <a:bodyPr lIns="91440" tIns="45720" rIns="91440" bIns="45720" anchor="t"/>
          <a:lstStyle/>
          <a:p>
            <a:r>
              <a:rPr lang="en-US" sz="2400" dirty="0"/>
              <a:t>Housing Costs Are Much Higher Than Historical Norms</a:t>
            </a:r>
          </a:p>
          <a:p>
            <a:endParaRPr lang="en-US" dirty="0"/>
          </a:p>
        </p:txBody>
      </p:sp>
      <p:sp>
        <p:nvSpPr>
          <p:cNvPr id="3" name="Text Placeholder 2">
            <a:extLst>
              <a:ext uri="{FF2B5EF4-FFF2-40B4-BE49-F238E27FC236}">
                <a16:creationId xmlns:a16="http://schemas.microsoft.com/office/drawing/2014/main" id="{EC080047-6C0C-1DE1-1FE0-742903118A36}"/>
              </a:ext>
            </a:extLst>
          </p:cNvPr>
          <p:cNvSpPr>
            <a:spLocks noGrp="1"/>
          </p:cNvSpPr>
          <p:nvPr>
            <p:ph type="body" sz="quarter" idx="14"/>
          </p:nvPr>
        </p:nvSpPr>
        <p:spPr>
          <a:xfrm>
            <a:off x="331967" y="1662572"/>
            <a:ext cx="11045553" cy="4498083"/>
          </a:xfrm>
        </p:spPr>
        <p:txBody>
          <a:bodyPr lIns="91440" tIns="45720" rIns="91440" bIns="45720" anchor="t"/>
          <a:lstStyle/>
          <a:p>
            <a:pPr marL="285750" indent="-285750">
              <a:buFont typeface="Arial" panose="020B0604020202020204" pitchFamily="34" charset="0"/>
              <a:buChar char="•"/>
            </a:pPr>
            <a:r>
              <a:rPr lang="en-US" sz="2000" dirty="0">
                <a:latin typeface="Lato"/>
                <a:ea typeface="Lato"/>
                <a:cs typeface="Lato"/>
              </a:rPr>
              <a:t>Half of renters are spending more than 30% of their income on rent</a:t>
            </a:r>
          </a:p>
          <a:p>
            <a:endParaRPr lang="en-US" sz="2000" dirty="0"/>
          </a:p>
          <a:p>
            <a:pPr marL="285750" indent="-285750">
              <a:buFont typeface="Arial" panose="020B0604020202020204" pitchFamily="34" charset="0"/>
              <a:buChar char="•"/>
            </a:pPr>
            <a:r>
              <a:rPr lang="en-US" sz="2000" dirty="0">
                <a:latin typeface="Lato"/>
                <a:ea typeface="Lato"/>
                <a:cs typeface="Lato"/>
              </a:rPr>
              <a:t>One-quarter of renters are spending more than 50% of their income on rent</a:t>
            </a:r>
          </a:p>
          <a:p>
            <a:pPr marL="285750" indent="-285750">
              <a:buFont typeface="Arial" panose="020B0604020202020204" pitchFamily="34" charset="0"/>
              <a:buChar char="•"/>
            </a:pPr>
            <a:endParaRPr lang="en-US" sz="2000" dirty="0">
              <a:ea typeface="Calibri"/>
              <a:cs typeface="Calibri"/>
            </a:endParaRPr>
          </a:p>
          <a:p>
            <a:pPr marL="285750" indent="-285750">
              <a:buFont typeface="Arial" panose="020B0604020202020204" pitchFamily="34" charset="0"/>
              <a:buChar char="•"/>
            </a:pPr>
            <a:r>
              <a:rPr lang="en-US" sz="2000" dirty="0">
                <a:latin typeface="Lato"/>
                <a:ea typeface="Calibri"/>
                <a:cs typeface="Calibri"/>
              </a:rPr>
              <a:t>Median home price around 5x median income; historical average was roughly 3x</a:t>
            </a:r>
          </a:p>
          <a:p>
            <a:pPr marL="285750" indent="-285750">
              <a:buFont typeface="Arial" panose="020B0604020202020204" pitchFamily="34" charset="0"/>
              <a:buChar char="•"/>
            </a:pPr>
            <a:endParaRPr lang="en-US" sz="2000" dirty="0">
              <a:latin typeface="Lato"/>
              <a:ea typeface="Calibri"/>
              <a:cs typeface="Calibri"/>
            </a:endParaRPr>
          </a:p>
          <a:p>
            <a:pPr marL="285750" indent="-285750">
              <a:buFont typeface="Arial" panose="020B0604020202020204" pitchFamily="34" charset="0"/>
              <a:buChar char="•"/>
            </a:pPr>
            <a:r>
              <a:rPr lang="en-US" sz="2000" dirty="0">
                <a:latin typeface="Lato"/>
                <a:ea typeface="Calibri"/>
                <a:cs typeface="Calibri"/>
              </a:rPr>
              <a:t>U.S. housing shortage estimated at 4 to 7 million homes</a:t>
            </a:r>
          </a:p>
        </p:txBody>
      </p:sp>
    </p:spTree>
    <p:extLst>
      <p:ext uri="{BB962C8B-B14F-4D97-AF65-F5344CB8AC3E}">
        <p14:creationId xmlns:p14="http://schemas.microsoft.com/office/powerpoint/2010/main" val="80036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2EEB-4718-A373-130F-2320FBE08E24}"/>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DD722681-C2D6-9B60-F840-A66EE810E9A8}"/>
              </a:ext>
            </a:extLst>
          </p:cNvPr>
          <p:cNvSpPr txBox="1">
            <a:spLocks/>
          </p:cNvSpPr>
          <p:nvPr/>
        </p:nvSpPr>
        <p:spPr>
          <a:xfrm>
            <a:off x="344324" y="820388"/>
            <a:ext cx="938177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endParaRPr lang="en-US" sz="2000" kern="1200" spc="-50">
              <a:solidFill>
                <a:schemeClr val="tx1"/>
              </a:solidFill>
            </a:endParaRPr>
          </a:p>
        </p:txBody>
      </p:sp>
      <p:sp>
        <p:nvSpPr>
          <p:cNvPr id="7" name="TextBox 6">
            <a:extLst>
              <a:ext uri="{FF2B5EF4-FFF2-40B4-BE49-F238E27FC236}">
                <a16:creationId xmlns:a16="http://schemas.microsoft.com/office/drawing/2014/main" id="{FEF28472-7730-A157-DDD5-1D013F91A129}"/>
              </a:ext>
            </a:extLst>
          </p:cNvPr>
          <p:cNvSpPr txBox="1"/>
          <p:nvPr/>
        </p:nvSpPr>
        <p:spPr>
          <a:xfrm>
            <a:off x="325965" y="825503"/>
            <a:ext cx="11542385" cy="830997"/>
          </a:xfrm>
          <a:prstGeom prst="rect">
            <a:avLst/>
          </a:prstGeom>
          <a:noFill/>
        </p:spPr>
        <p:txBody>
          <a:bodyPr wrap="square" lIns="91440" tIns="45720" rIns="91440" bIns="45720" anchor="t">
            <a:spAutoFit/>
          </a:bodyPr>
          <a:lstStyle/>
          <a:p>
            <a:r>
              <a:rPr lang="en-US" sz="2400" b="1" spc="-50">
                <a:latin typeface="Lato Black"/>
                <a:ea typeface="Calibri" panose="020F0502020204030204" pitchFamily="34" charset="0"/>
                <a:cs typeface="Arial"/>
              </a:rPr>
              <a:t>63% of households have 1-2 people; just 23% of housing is multi-family</a:t>
            </a:r>
          </a:p>
          <a:p>
            <a:endParaRPr lang="en-US" sz="2400" spc="-50">
              <a:latin typeface="Lato Black"/>
              <a:cs typeface="Arial"/>
            </a:endParaRPr>
          </a:p>
        </p:txBody>
      </p:sp>
      <p:sp>
        <p:nvSpPr>
          <p:cNvPr id="8" name="Text Placeholder 2">
            <a:extLst>
              <a:ext uri="{FF2B5EF4-FFF2-40B4-BE49-F238E27FC236}">
                <a16:creationId xmlns:a16="http://schemas.microsoft.com/office/drawing/2014/main" id="{7FB34335-4117-1A22-D877-7FD8FCFB0724}"/>
              </a:ext>
            </a:extLst>
          </p:cNvPr>
          <p:cNvSpPr txBox="1">
            <a:spLocks/>
          </p:cNvSpPr>
          <p:nvPr/>
        </p:nvSpPr>
        <p:spPr>
          <a:xfrm>
            <a:off x="344817" y="1244611"/>
            <a:ext cx="8933125" cy="257031"/>
          </a:xfrm>
          <a:prstGeom prst="rect">
            <a:avLst/>
          </a:prstGeom>
        </p:spPr>
        <p:txBody>
          <a:bodyPr/>
          <a:lstStyle>
            <a:lvl1pPr marL="0" indent="0" algn="l" defTabSz="457200" rtl="0" eaLnBrk="1" latinLnBrk="0" hangingPunct="1">
              <a:spcBef>
                <a:spcPct val="20000"/>
              </a:spcBef>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lgn="l" defTabSz="457200" rtl="0" eaLnBrk="1" latinLnBrk="0" hangingPunct="1">
              <a:spcBef>
                <a:spcPct val="20000"/>
              </a:spcBef>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b="1"/>
          </a:p>
        </p:txBody>
      </p:sp>
      <p:graphicFrame>
        <p:nvGraphicFramePr>
          <p:cNvPr id="4" name="Chart 3">
            <a:extLst>
              <a:ext uri="{FF2B5EF4-FFF2-40B4-BE49-F238E27FC236}">
                <a16:creationId xmlns:a16="http://schemas.microsoft.com/office/drawing/2014/main" id="{B659B516-ED74-981F-464C-DE13DC64B8E8}"/>
              </a:ext>
            </a:extLst>
          </p:cNvPr>
          <p:cNvGraphicFramePr>
            <a:graphicFrameLocks/>
          </p:cNvGraphicFramePr>
          <p:nvPr/>
        </p:nvGraphicFramePr>
        <p:xfrm>
          <a:off x="349481" y="3832825"/>
          <a:ext cx="10442448" cy="2395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1FE85B0-D24F-5ED1-2DC4-E3377A780BCB}"/>
              </a:ext>
            </a:extLst>
          </p:cNvPr>
          <p:cNvGraphicFramePr>
            <a:graphicFrameLocks/>
          </p:cNvGraphicFramePr>
          <p:nvPr/>
        </p:nvGraphicFramePr>
        <p:xfrm>
          <a:off x="394973" y="1373126"/>
          <a:ext cx="10442448" cy="2395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3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66B1A-BC3C-FE34-BBAF-B40314CC4928}"/>
              </a:ext>
            </a:extLst>
          </p:cNvPr>
          <p:cNvSpPr>
            <a:spLocks noGrp="1"/>
          </p:cNvSpPr>
          <p:nvPr>
            <p:ph type="body" sz="quarter" idx="13"/>
          </p:nvPr>
        </p:nvSpPr>
        <p:spPr>
          <a:xfrm>
            <a:off x="333931" y="808326"/>
            <a:ext cx="8276667" cy="650240"/>
          </a:xfrm>
        </p:spPr>
        <p:txBody>
          <a:bodyPr/>
          <a:lstStyle/>
          <a:p>
            <a:r>
              <a:rPr lang="en-US"/>
              <a:t>Rents Rise Quickly When Shortages Occur </a:t>
            </a:r>
          </a:p>
          <a:p>
            <a:endParaRPr lang="en-US"/>
          </a:p>
        </p:txBody>
      </p:sp>
      <p:pic>
        <p:nvPicPr>
          <p:cNvPr id="8" name="Picture 7">
            <a:extLst>
              <a:ext uri="{FF2B5EF4-FFF2-40B4-BE49-F238E27FC236}">
                <a16:creationId xmlns:a16="http://schemas.microsoft.com/office/drawing/2014/main" id="{D574AE1D-F98F-DC02-6A6A-1507EBBEA42E}"/>
              </a:ext>
            </a:extLst>
          </p:cNvPr>
          <p:cNvPicPr>
            <a:picLocks noChangeAspect="1"/>
          </p:cNvPicPr>
          <p:nvPr/>
        </p:nvPicPr>
        <p:blipFill>
          <a:blip r:embed="rId2"/>
          <a:stretch>
            <a:fillRect/>
          </a:stretch>
        </p:blipFill>
        <p:spPr>
          <a:xfrm>
            <a:off x="464206" y="1298268"/>
            <a:ext cx="8369101" cy="4468249"/>
          </a:xfrm>
          <a:prstGeom prst="rect">
            <a:avLst/>
          </a:prstGeom>
        </p:spPr>
      </p:pic>
      <p:sp>
        <p:nvSpPr>
          <p:cNvPr id="3" name="TextBox 2">
            <a:extLst>
              <a:ext uri="{FF2B5EF4-FFF2-40B4-BE49-F238E27FC236}">
                <a16:creationId xmlns:a16="http://schemas.microsoft.com/office/drawing/2014/main" id="{BD291CA1-A6AD-9D90-A63C-9A5A1B95FEF7}"/>
              </a:ext>
            </a:extLst>
          </p:cNvPr>
          <p:cNvSpPr txBox="1"/>
          <p:nvPr/>
        </p:nvSpPr>
        <p:spPr>
          <a:xfrm>
            <a:off x="209792" y="5757122"/>
            <a:ext cx="8785684" cy="261610"/>
          </a:xfrm>
          <a:prstGeom prst="rect">
            <a:avLst/>
          </a:prstGeom>
          <a:noFill/>
        </p:spPr>
        <p:txBody>
          <a:bodyPr wrap="square">
            <a:spAutoFit/>
          </a:bodyPr>
          <a:lstStyle/>
          <a:p>
            <a:r>
              <a:rPr lang="en-US" sz="1100">
                <a:solidFill>
                  <a:schemeClr val="bg1">
                    <a:lumMod val="50000"/>
                  </a:schemeClr>
                </a:solidFill>
                <a:latin typeface="Lato" panose="020F0502020204030203" pitchFamily="34" charset="0"/>
              </a:rPr>
              <a:t>Source: Data from Apartment List</a:t>
            </a:r>
          </a:p>
        </p:txBody>
      </p:sp>
    </p:spTree>
    <p:extLst>
      <p:ext uri="{BB962C8B-B14F-4D97-AF65-F5344CB8AC3E}">
        <p14:creationId xmlns:p14="http://schemas.microsoft.com/office/powerpoint/2010/main" val="28503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B9EAE-9E24-217A-EA55-04BAF65C85B8}"/>
              </a:ext>
            </a:extLst>
          </p:cNvPr>
          <p:cNvSpPr>
            <a:spLocks noGrp="1"/>
          </p:cNvSpPr>
          <p:nvPr>
            <p:ph type="body" sz="quarter" idx="13"/>
          </p:nvPr>
        </p:nvSpPr>
        <p:spPr>
          <a:xfrm>
            <a:off x="333930" y="904935"/>
            <a:ext cx="11509203" cy="650240"/>
          </a:xfrm>
        </p:spPr>
        <p:txBody>
          <a:bodyPr/>
          <a:lstStyle/>
          <a:p>
            <a:r>
              <a:rPr lang="en-US" dirty="0"/>
              <a:t>Rent Growth Is Low Where Housing Has Been Added</a:t>
            </a:r>
          </a:p>
        </p:txBody>
      </p:sp>
      <p:sp>
        <p:nvSpPr>
          <p:cNvPr id="6" name="TextBox 5">
            <a:extLst>
              <a:ext uri="{FF2B5EF4-FFF2-40B4-BE49-F238E27FC236}">
                <a16:creationId xmlns:a16="http://schemas.microsoft.com/office/drawing/2014/main" id="{73C093CC-A95F-14F0-5B06-CB24910A2A26}"/>
              </a:ext>
            </a:extLst>
          </p:cNvPr>
          <p:cNvSpPr txBox="1"/>
          <p:nvPr/>
        </p:nvSpPr>
        <p:spPr>
          <a:xfrm>
            <a:off x="535289" y="5931122"/>
            <a:ext cx="9035131" cy="261610"/>
          </a:xfrm>
          <a:prstGeom prst="rect">
            <a:avLst/>
          </a:prstGeom>
          <a:noFill/>
        </p:spPr>
        <p:txBody>
          <a:bodyPr wrap="square" rtlCol="0">
            <a:spAutoFit/>
          </a:bodyPr>
          <a:lstStyle/>
          <a:p>
            <a:r>
              <a:rPr lang="en-US" sz="1100" dirty="0">
                <a:solidFill>
                  <a:schemeClr val="bg1">
                    <a:lumMod val="50000"/>
                  </a:schemeClr>
                </a:solidFill>
                <a:latin typeface="Lato" panose="020F0502020204030203" pitchFamily="34" charset="0"/>
                <a:ea typeface="Lato" panose="020F0502020204030203" pitchFamily="34" charset="0"/>
                <a:cs typeface="Lato" panose="020F0502020204030203" pitchFamily="34" charset="0"/>
              </a:rPr>
              <a:t>Source: Pew’s analysis of Apartment List rent estimate data (Jan. 2017-Jan. 2023) and U.S. Census data on housing units (2017-2021)</a:t>
            </a:r>
          </a:p>
        </p:txBody>
      </p:sp>
      <p:sp>
        <p:nvSpPr>
          <p:cNvPr id="7" name="Text Placeholder 2">
            <a:extLst>
              <a:ext uri="{FF2B5EF4-FFF2-40B4-BE49-F238E27FC236}">
                <a16:creationId xmlns:a16="http://schemas.microsoft.com/office/drawing/2014/main" id="{0CC82B3E-FE01-0398-CE34-646211D2A239}"/>
              </a:ext>
            </a:extLst>
          </p:cNvPr>
          <p:cNvSpPr>
            <a:spLocks noGrp="1"/>
          </p:cNvSpPr>
          <p:nvPr>
            <p:ph type="body" sz="quarter" idx="14"/>
          </p:nvPr>
        </p:nvSpPr>
        <p:spPr>
          <a:xfrm>
            <a:off x="9606455" y="2814851"/>
            <a:ext cx="2406715" cy="1747732"/>
          </a:xfrm>
        </p:spPr>
        <p:txBody>
          <a:bodyPr/>
          <a:lstStyle/>
          <a:p>
            <a:r>
              <a:rPr lang="en-US" dirty="0"/>
              <a:t>The four local jurisdictions shown added proportionally more households than the U.S. overall from 2017-21—indicating low demand was not the cause of their slow rent growth.</a:t>
            </a:r>
          </a:p>
        </p:txBody>
      </p:sp>
      <p:graphicFrame>
        <p:nvGraphicFramePr>
          <p:cNvPr id="4" name="Chart 3">
            <a:extLst>
              <a:ext uri="{FF2B5EF4-FFF2-40B4-BE49-F238E27FC236}">
                <a16:creationId xmlns:a16="http://schemas.microsoft.com/office/drawing/2014/main" id="{B763F089-E7B2-4F91-A515-A484780CD463}"/>
              </a:ext>
            </a:extLst>
          </p:cNvPr>
          <p:cNvGraphicFramePr>
            <a:graphicFrameLocks/>
          </p:cNvGraphicFramePr>
          <p:nvPr/>
        </p:nvGraphicFramePr>
        <p:xfrm>
          <a:off x="426427" y="1696690"/>
          <a:ext cx="9035130" cy="4105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260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E66B1A-BC3C-FE34-BBAF-B40314CC4928}"/>
              </a:ext>
            </a:extLst>
          </p:cNvPr>
          <p:cNvSpPr>
            <a:spLocks noGrp="1"/>
          </p:cNvSpPr>
          <p:nvPr>
            <p:ph type="body" sz="quarter" idx="13"/>
          </p:nvPr>
        </p:nvSpPr>
        <p:spPr>
          <a:xfrm>
            <a:off x="332949" y="739139"/>
            <a:ext cx="11526102" cy="718478"/>
          </a:xfrm>
        </p:spPr>
        <p:txBody>
          <a:bodyPr lIns="91440" tIns="45720" rIns="91440" bIns="45720" anchor="t"/>
          <a:lstStyle/>
          <a:p>
            <a:r>
              <a:rPr lang="en-US" sz="2400" dirty="0"/>
              <a:t>With Austin’s Reforms, Added Housing Has Pushed Down Rents</a:t>
            </a:r>
          </a:p>
          <a:p>
            <a:endParaRPr lang="en-US" dirty="0"/>
          </a:p>
        </p:txBody>
      </p:sp>
      <p:sp>
        <p:nvSpPr>
          <p:cNvPr id="9" name="AutoShape 8">
            <a:extLst>
              <a:ext uri="{FF2B5EF4-FFF2-40B4-BE49-F238E27FC236}">
                <a16:creationId xmlns:a16="http://schemas.microsoft.com/office/drawing/2014/main" id="{7832E95E-A5BA-B0C5-C713-5B41E26D78A5}"/>
              </a:ext>
            </a:extLst>
          </p:cNvPr>
          <p:cNvSpPr>
            <a:spLocks noChangeAspect="1" noChangeArrowheads="1"/>
          </p:cNvSpPr>
          <p:nvPr/>
        </p:nvSpPr>
        <p:spPr bwMode="auto">
          <a:xfrm>
            <a:off x="3635566" y="1783814"/>
            <a:ext cx="4440716" cy="44407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E6E5C84-D6BC-34FF-4196-9BF1150BC1B7}"/>
              </a:ext>
            </a:extLst>
          </p:cNvPr>
          <p:cNvPicPr>
            <a:picLocks noChangeAspect="1"/>
          </p:cNvPicPr>
          <p:nvPr/>
        </p:nvPicPr>
        <p:blipFill>
          <a:blip r:embed="rId3"/>
          <a:srcRect l="77" t="14297" r="-1" b="14538"/>
          <a:stretch>
            <a:fillRect/>
          </a:stretch>
        </p:blipFill>
        <p:spPr>
          <a:xfrm>
            <a:off x="672028" y="1253352"/>
            <a:ext cx="9193867" cy="4971183"/>
          </a:xfrm>
          <a:prstGeom prst="rect">
            <a:avLst/>
          </a:prstGeom>
        </p:spPr>
      </p:pic>
      <p:sp>
        <p:nvSpPr>
          <p:cNvPr id="13" name="TextBox 12">
            <a:extLst>
              <a:ext uri="{FF2B5EF4-FFF2-40B4-BE49-F238E27FC236}">
                <a16:creationId xmlns:a16="http://schemas.microsoft.com/office/drawing/2014/main" id="{24DFC3DA-E7D2-EB03-AD6F-9567755664FC}"/>
              </a:ext>
            </a:extLst>
          </p:cNvPr>
          <p:cNvSpPr txBox="1"/>
          <p:nvPr/>
        </p:nvSpPr>
        <p:spPr>
          <a:xfrm>
            <a:off x="9865895" y="1867301"/>
            <a:ext cx="2072106" cy="1631216"/>
          </a:xfrm>
          <a:prstGeom prst="rect">
            <a:avLst/>
          </a:prstGeom>
          <a:noFill/>
        </p:spPr>
        <p:txBody>
          <a:bodyPr wrap="square" rtlCol="0">
            <a:spAutoFit/>
          </a:bodyPr>
          <a:lstStyle/>
          <a:p>
            <a:r>
              <a:rPr lang="en-US" sz="2000" dirty="0"/>
              <a:t>Adjusted for inflation, Austin’s median rent declined 19% from 2021-2025</a:t>
            </a:r>
          </a:p>
        </p:txBody>
      </p:sp>
    </p:spTree>
    <p:extLst>
      <p:ext uri="{BB962C8B-B14F-4D97-AF65-F5344CB8AC3E}">
        <p14:creationId xmlns:p14="http://schemas.microsoft.com/office/powerpoint/2010/main" val="389277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8F7BA-FD53-2A6E-29C0-CBC2D4F3E6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B6DCB3-64EE-064C-34C2-89E86CE17B81}"/>
              </a:ext>
            </a:extLst>
          </p:cNvPr>
          <p:cNvSpPr>
            <a:spLocks noGrp="1"/>
          </p:cNvSpPr>
          <p:nvPr>
            <p:ph type="body" sz="quarter" idx="13"/>
          </p:nvPr>
        </p:nvSpPr>
        <p:spPr>
          <a:xfrm>
            <a:off x="332949" y="891539"/>
            <a:ext cx="11526102" cy="718478"/>
          </a:xfrm>
        </p:spPr>
        <p:txBody>
          <a:bodyPr lIns="91440" tIns="45720" rIns="91440" bIns="45720" anchor="t"/>
          <a:lstStyle/>
          <a:p>
            <a:r>
              <a:rPr lang="en-US" sz="2200" dirty="0"/>
              <a:t>Income Needed as Share of Household Median for Austin’s Median Rent to Be Affordable</a:t>
            </a:r>
          </a:p>
          <a:p>
            <a:endParaRPr lang="en-US" dirty="0"/>
          </a:p>
        </p:txBody>
      </p:sp>
      <p:sp>
        <p:nvSpPr>
          <p:cNvPr id="9" name="AutoShape 8">
            <a:extLst>
              <a:ext uri="{FF2B5EF4-FFF2-40B4-BE49-F238E27FC236}">
                <a16:creationId xmlns:a16="http://schemas.microsoft.com/office/drawing/2014/main" id="{00FA5710-C955-1F14-FA85-5BFC9C784934}"/>
              </a:ext>
            </a:extLst>
          </p:cNvPr>
          <p:cNvSpPr>
            <a:spLocks noChangeAspect="1" noChangeArrowheads="1"/>
          </p:cNvSpPr>
          <p:nvPr/>
        </p:nvSpPr>
        <p:spPr bwMode="auto">
          <a:xfrm>
            <a:off x="3635566" y="1783814"/>
            <a:ext cx="4440716" cy="44407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Chart 2">
            <a:extLst>
              <a:ext uri="{FF2B5EF4-FFF2-40B4-BE49-F238E27FC236}">
                <a16:creationId xmlns:a16="http://schemas.microsoft.com/office/drawing/2014/main" id="{7DC28D34-AE1B-B130-22EA-90D0214D0CF9}"/>
              </a:ext>
            </a:extLst>
          </p:cNvPr>
          <p:cNvGraphicFramePr>
            <a:graphicFrameLocks/>
          </p:cNvGraphicFramePr>
          <p:nvPr/>
        </p:nvGraphicFramePr>
        <p:xfrm>
          <a:off x="1219200" y="1358900"/>
          <a:ext cx="7823200" cy="486563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693DB42-6429-4BD7-5858-501002D21127}"/>
              </a:ext>
            </a:extLst>
          </p:cNvPr>
          <p:cNvSpPr txBox="1"/>
          <p:nvPr/>
        </p:nvSpPr>
        <p:spPr>
          <a:xfrm>
            <a:off x="9486901" y="5943600"/>
            <a:ext cx="2397550" cy="307777"/>
          </a:xfrm>
          <a:prstGeom prst="rect">
            <a:avLst/>
          </a:prstGeom>
          <a:noFill/>
        </p:spPr>
        <p:txBody>
          <a:bodyPr wrap="square" rtlCol="0">
            <a:spAutoFit/>
          </a:bodyPr>
          <a:lstStyle/>
          <a:p>
            <a:r>
              <a:rPr lang="en-US" sz="1400" dirty="0"/>
              <a:t>Sources: Apartment List; HUD</a:t>
            </a:r>
          </a:p>
        </p:txBody>
      </p:sp>
    </p:spTree>
    <p:extLst>
      <p:ext uri="{BB962C8B-B14F-4D97-AF65-F5344CB8AC3E}">
        <p14:creationId xmlns:p14="http://schemas.microsoft.com/office/powerpoint/2010/main" val="2688999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of a number of people&#10;&#10;Description automatically generated">
            <a:extLst>
              <a:ext uri="{FF2B5EF4-FFF2-40B4-BE49-F238E27FC236}">
                <a16:creationId xmlns:a16="http://schemas.microsoft.com/office/drawing/2014/main" id="{C928D178-DEA2-67DD-2E04-F738BF75EC7F}"/>
              </a:ext>
            </a:extLst>
          </p:cNvPr>
          <p:cNvPicPr>
            <a:picLocks noChangeAspect="1"/>
          </p:cNvPicPr>
          <p:nvPr/>
        </p:nvPicPr>
        <p:blipFill>
          <a:blip r:embed="rId3"/>
          <a:stretch>
            <a:fillRect/>
          </a:stretch>
        </p:blipFill>
        <p:spPr>
          <a:xfrm>
            <a:off x="403411" y="1566958"/>
            <a:ext cx="11641284" cy="4180699"/>
          </a:xfrm>
          <a:prstGeom prst="rect">
            <a:avLst/>
          </a:prstGeom>
        </p:spPr>
      </p:pic>
      <p:sp>
        <p:nvSpPr>
          <p:cNvPr id="11" name="TextBox 10">
            <a:extLst>
              <a:ext uri="{FF2B5EF4-FFF2-40B4-BE49-F238E27FC236}">
                <a16:creationId xmlns:a16="http://schemas.microsoft.com/office/drawing/2014/main" id="{6D8DD352-183F-B87F-5A30-AFADFD0FE3FF}"/>
              </a:ext>
            </a:extLst>
          </p:cNvPr>
          <p:cNvSpPr txBox="1"/>
          <p:nvPr/>
        </p:nvSpPr>
        <p:spPr>
          <a:xfrm>
            <a:off x="299280" y="6007185"/>
            <a:ext cx="10972800" cy="246221"/>
          </a:xfrm>
          <a:prstGeom prst="rect">
            <a:avLst/>
          </a:prstGeom>
          <a:noFill/>
        </p:spPr>
        <p:txBody>
          <a:bodyPr wrap="square">
            <a:spAutoFit/>
          </a:bodyPr>
          <a:lstStyle/>
          <a:p>
            <a:r>
              <a:rPr lang="en-US" sz="1000">
                <a:latin typeface="Lato" panose="020F0502020204030203" pitchFamily="34" charset="0"/>
              </a:rPr>
              <a:t>Sources: HUD, Census ACS, Apartment List; Homelessness data for CoC level (often county)</a:t>
            </a:r>
          </a:p>
        </p:txBody>
      </p:sp>
      <p:sp>
        <p:nvSpPr>
          <p:cNvPr id="2" name="Text Placeholder 1">
            <a:extLst>
              <a:ext uri="{FF2B5EF4-FFF2-40B4-BE49-F238E27FC236}">
                <a16:creationId xmlns:a16="http://schemas.microsoft.com/office/drawing/2014/main" id="{DC755124-4E72-10EA-D10B-385667FA05EF}"/>
              </a:ext>
            </a:extLst>
          </p:cNvPr>
          <p:cNvSpPr>
            <a:spLocks noGrp="1"/>
          </p:cNvSpPr>
          <p:nvPr>
            <p:ph type="body" sz="quarter" idx="13"/>
          </p:nvPr>
        </p:nvSpPr>
        <p:spPr>
          <a:xfrm>
            <a:off x="333931" y="810148"/>
            <a:ext cx="10938149" cy="650240"/>
          </a:xfrm>
        </p:spPr>
        <p:txBody>
          <a:bodyPr/>
          <a:lstStyle/>
          <a:p>
            <a:r>
              <a:rPr lang="en-US" sz="2800" b="0" spc="-50">
                <a:solidFill>
                  <a:schemeClr val="tx1"/>
                </a:solidFill>
                <a:latin typeface="Lato Black"/>
                <a:ea typeface="Lato Black"/>
                <a:cs typeface="Lato Black"/>
                <a:sym typeface="Lato Black"/>
              </a:rPr>
              <a:t>Homelessness Increased in Areas Where Rents Soared</a:t>
            </a:r>
            <a:endParaRPr lang="en-US" sz="2800" spc="-50">
              <a:solidFill>
                <a:schemeClr val="tx1"/>
              </a:solidFill>
            </a:endParaRPr>
          </a:p>
          <a:p>
            <a:endParaRPr lang="en-US"/>
          </a:p>
        </p:txBody>
      </p:sp>
      <p:sp>
        <p:nvSpPr>
          <p:cNvPr id="7" name="Text Placeholder 2">
            <a:extLst>
              <a:ext uri="{FF2B5EF4-FFF2-40B4-BE49-F238E27FC236}">
                <a16:creationId xmlns:a16="http://schemas.microsoft.com/office/drawing/2014/main" id="{0F06A0F9-708F-A593-AD8B-055B99FDA06C}"/>
              </a:ext>
            </a:extLst>
          </p:cNvPr>
          <p:cNvSpPr txBox="1">
            <a:spLocks/>
          </p:cNvSpPr>
          <p:nvPr/>
        </p:nvSpPr>
        <p:spPr>
          <a:xfrm>
            <a:off x="333931" y="1309927"/>
            <a:ext cx="8933125" cy="257031"/>
          </a:xfrm>
          <a:prstGeom prst="rect">
            <a:avLst/>
          </a:prstGeom>
        </p:spPr>
        <p:txBody>
          <a:bodyPr/>
          <a:lstStyle>
            <a:lvl1pPr marL="0" indent="0" algn="l" defTabSz="457200" rtl="0" eaLnBrk="1" latinLnBrk="0" hangingPunct="1">
              <a:spcBef>
                <a:spcPct val="20000"/>
              </a:spcBef>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lgn="l" defTabSz="457200" rtl="0" eaLnBrk="1" latinLnBrk="0" hangingPunct="1">
              <a:spcBef>
                <a:spcPct val="20000"/>
              </a:spcBef>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a:t>Percent change in homelessness per 10,000 residents, 2017-2022</a:t>
            </a:r>
          </a:p>
        </p:txBody>
      </p:sp>
      <p:pic>
        <p:nvPicPr>
          <p:cNvPr id="8" name="Picture 7">
            <a:extLst>
              <a:ext uri="{FF2B5EF4-FFF2-40B4-BE49-F238E27FC236}">
                <a16:creationId xmlns:a16="http://schemas.microsoft.com/office/drawing/2014/main" id="{2423ACC9-AC1B-B9C6-3C18-0612D4F9A602}"/>
              </a:ext>
            </a:extLst>
          </p:cNvPr>
          <p:cNvPicPr>
            <a:picLocks noChangeAspect="1"/>
          </p:cNvPicPr>
          <p:nvPr/>
        </p:nvPicPr>
        <p:blipFill>
          <a:blip r:embed="rId4"/>
          <a:stretch>
            <a:fillRect/>
          </a:stretch>
        </p:blipFill>
        <p:spPr>
          <a:xfrm>
            <a:off x="9342065" y="2009775"/>
            <a:ext cx="428625" cy="229721"/>
          </a:xfrm>
          <a:prstGeom prst="rect">
            <a:avLst/>
          </a:prstGeom>
        </p:spPr>
      </p:pic>
      <p:pic>
        <p:nvPicPr>
          <p:cNvPr id="9" name="Picture 8">
            <a:extLst>
              <a:ext uri="{FF2B5EF4-FFF2-40B4-BE49-F238E27FC236}">
                <a16:creationId xmlns:a16="http://schemas.microsoft.com/office/drawing/2014/main" id="{A102FA4D-5499-0795-1AAD-0F1F5BF9ABC5}"/>
              </a:ext>
            </a:extLst>
          </p:cNvPr>
          <p:cNvPicPr>
            <a:picLocks noChangeAspect="1"/>
          </p:cNvPicPr>
          <p:nvPr/>
        </p:nvPicPr>
        <p:blipFill>
          <a:blip r:embed="rId5"/>
          <a:stretch>
            <a:fillRect/>
          </a:stretch>
        </p:blipFill>
        <p:spPr>
          <a:xfrm>
            <a:off x="9351031" y="1721091"/>
            <a:ext cx="428625" cy="219636"/>
          </a:xfrm>
          <a:prstGeom prst="rect">
            <a:avLst/>
          </a:prstGeom>
        </p:spPr>
      </p:pic>
      <p:sp>
        <p:nvSpPr>
          <p:cNvPr id="10" name="TextBox 9">
            <a:extLst>
              <a:ext uri="{FF2B5EF4-FFF2-40B4-BE49-F238E27FC236}">
                <a16:creationId xmlns:a16="http://schemas.microsoft.com/office/drawing/2014/main" id="{CB55179E-207A-26B7-9DB8-8B88D87286AB}"/>
              </a:ext>
            </a:extLst>
          </p:cNvPr>
          <p:cNvSpPr txBox="1"/>
          <p:nvPr/>
        </p:nvSpPr>
        <p:spPr>
          <a:xfrm>
            <a:off x="9776011" y="1682989"/>
            <a:ext cx="149531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Lato"/>
                <a:ea typeface="Lato"/>
                <a:cs typeface="Lato"/>
              </a:rPr>
              <a:t>Rent Growth</a:t>
            </a:r>
          </a:p>
        </p:txBody>
      </p:sp>
      <p:sp>
        <p:nvSpPr>
          <p:cNvPr id="12" name="TextBox 11">
            <a:extLst>
              <a:ext uri="{FF2B5EF4-FFF2-40B4-BE49-F238E27FC236}">
                <a16:creationId xmlns:a16="http://schemas.microsoft.com/office/drawing/2014/main" id="{D8306635-2E6A-58E3-30F9-9F86F901A353}"/>
              </a:ext>
            </a:extLst>
          </p:cNvPr>
          <p:cNvSpPr txBox="1"/>
          <p:nvPr/>
        </p:nvSpPr>
        <p:spPr>
          <a:xfrm>
            <a:off x="9776011" y="2043952"/>
            <a:ext cx="214973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Lato"/>
                <a:ea typeface="Lato"/>
                <a:cs typeface="Lato"/>
              </a:rPr>
              <a:t>Homelessness Rate Growth</a:t>
            </a:r>
            <a:endParaRPr lang="en-US"/>
          </a:p>
        </p:txBody>
      </p:sp>
    </p:spTree>
    <p:extLst>
      <p:ext uri="{BB962C8B-B14F-4D97-AF65-F5344CB8AC3E}">
        <p14:creationId xmlns:p14="http://schemas.microsoft.com/office/powerpoint/2010/main" val="271550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52EEB-4718-A373-130F-2320FBE08E24}"/>
            </a:ext>
          </a:extLst>
        </p:cNvPr>
        <p:cNvGrpSpPr/>
        <p:nvPr/>
      </p:nvGrpSpPr>
      <p:grpSpPr>
        <a:xfrm>
          <a:off x="0" y="0"/>
          <a:ext cx="0" cy="0"/>
          <a:chOff x="0" y="0"/>
          <a:chExt cx="0" cy="0"/>
        </a:xfrm>
      </p:grpSpPr>
      <p:sp>
        <p:nvSpPr>
          <p:cNvPr id="3" name="Title">
            <a:extLst>
              <a:ext uri="{FF2B5EF4-FFF2-40B4-BE49-F238E27FC236}">
                <a16:creationId xmlns:a16="http://schemas.microsoft.com/office/drawing/2014/main" id="{DD722681-C2D6-9B60-F840-A66EE810E9A8}"/>
              </a:ext>
            </a:extLst>
          </p:cNvPr>
          <p:cNvSpPr txBox="1">
            <a:spLocks/>
          </p:cNvSpPr>
          <p:nvPr/>
        </p:nvSpPr>
        <p:spPr>
          <a:xfrm>
            <a:off x="344324" y="820388"/>
            <a:ext cx="9381770" cy="960871"/>
          </a:xfrm>
          <a:prstGeom prst="rect">
            <a:avLst/>
          </a:prstGeom>
          <a:noFill/>
          <a:ln>
            <a:noFill/>
          </a:ln>
        </p:spPr>
        <p:txBody>
          <a:bodyPr spcFirstLastPara="1" wrap="square" lIns="91425" tIns="91425" rIns="91425" bIns="91425" anchor="t" anchorCtr="0">
            <a:noAutofit/>
          </a:bodyPr>
          <a:lstStyle>
            <a:lvl1pPr algn="l" defTabSz="457200" rtl="0" eaLnBrk="1" latinLnBrk="0" hangingPunct="1">
              <a:lnSpc>
                <a:spcPts val="5400"/>
              </a:lnSpc>
              <a:spcBef>
                <a:spcPct val="0"/>
              </a:spcBef>
              <a:buNone/>
              <a:defRPr sz="6400" b="1" kern="700" spc="-250" baseline="0">
                <a:solidFill>
                  <a:schemeClr val="bg1"/>
                </a:solidFill>
                <a:latin typeface="Arial"/>
                <a:ea typeface="+mj-ea"/>
                <a:cs typeface="Arial"/>
              </a:defRPr>
            </a:lvl1pPr>
          </a:lstStyle>
          <a:p>
            <a:endParaRPr lang="en-US" sz="2000" kern="1200" spc="-50">
              <a:solidFill>
                <a:schemeClr val="tx1"/>
              </a:solidFill>
            </a:endParaRPr>
          </a:p>
        </p:txBody>
      </p:sp>
      <p:sp>
        <p:nvSpPr>
          <p:cNvPr id="7" name="TextBox 6">
            <a:extLst>
              <a:ext uri="{FF2B5EF4-FFF2-40B4-BE49-F238E27FC236}">
                <a16:creationId xmlns:a16="http://schemas.microsoft.com/office/drawing/2014/main" id="{FEF28472-7730-A157-DDD5-1D013F91A129}"/>
              </a:ext>
            </a:extLst>
          </p:cNvPr>
          <p:cNvSpPr txBox="1"/>
          <p:nvPr/>
        </p:nvSpPr>
        <p:spPr>
          <a:xfrm>
            <a:off x="325965" y="825503"/>
            <a:ext cx="11542385" cy="492443"/>
          </a:xfrm>
          <a:prstGeom prst="rect">
            <a:avLst/>
          </a:prstGeom>
          <a:noFill/>
        </p:spPr>
        <p:txBody>
          <a:bodyPr wrap="square" lIns="91440" tIns="45720" rIns="91440" bIns="45720" anchor="t">
            <a:spAutoFit/>
          </a:bodyPr>
          <a:lstStyle/>
          <a:p>
            <a:r>
              <a:rPr lang="en-US" sz="2600" b="1" spc="-50">
                <a:latin typeface="Lato Black" panose="020F0A02020204030203" pitchFamily="34" charset="0"/>
                <a:ea typeface="Calibri" panose="020F0502020204030204" pitchFamily="34" charset="0"/>
                <a:cs typeface="Arial" panose="020B0604020202020204" pitchFamily="34" charset="0"/>
              </a:rPr>
              <a:t>In High-Supply Housing Markets, Low-Income Renters Have Benefitted Most</a:t>
            </a:r>
            <a:endParaRPr lang="en-US" sz="2600" spc="-50">
              <a:solidFill>
                <a:schemeClr val="tx1"/>
              </a:solidFill>
              <a:latin typeface="Lato Black" panose="020F0A02020204030203" pitchFamily="34" charset="0"/>
            </a:endParaRPr>
          </a:p>
        </p:txBody>
      </p:sp>
      <p:sp>
        <p:nvSpPr>
          <p:cNvPr id="2" name="Text Placeholder 4">
            <a:extLst>
              <a:ext uri="{FF2B5EF4-FFF2-40B4-BE49-F238E27FC236}">
                <a16:creationId xmlns:a16="http://schemas.microsoft.com/office/drawing/2014/main" id="{1A545E2E-CB56-3171-E887-3A94ABD4F17D}"/>
              </a:ext>
            </a:extLst>
          </p:cNvPr>
          <p:cNvSpPr txBox="1">
            <a:spLocks/>
          </p:cNvSpPr>
          <p:nvPr/>
        </p:nvSpPr>
        <p:spPr>
          <a:xfrm>
            <a:off x="322168" y="6011528"/>
            <a:ext cx="7040657" cy="243509"/>
          </a:xfrm>
          <a:prstGeom prst="rect">
            <a:avLst/>
          </a:prstGeom>
        </p:spPr>
        <p:txBody>
          <a:bodyPr/>
          <a:lstStyle>
            <a:lvl1pPr marL="0" indent="0" algn="l" defTabSz="457200" rtl="0" eaLnBrk="1" latinLnBrk="0" hangingPunct="1">
              <a:spcBef>
                <a:spcPct val="20000"/>
              </a:spcBef>
              <a:buFontTx/>
              <a:buNone/>
              <a:defRPr lang="en-US" sz="14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1pPr>
            <a:lvl2pPr marL="4572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2pPr>
            <a:lvl3pPr marL="9144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3pPr>
            <a:lvl4pPr marL="1371600" indent="0" algn="l" defTabSz="457200" rtl="0" eaLnBrk="1" latinLnBrk="0" hangingPunct="1">
              <a:spcBef>
                <a:spcPct val="20000"/>
              </a:spcBef>
              <a:buFontTx/>
              <a:buNone/>
              <a:defRPr lang="en-US" sz="1000" b="0" i="0" u="none" strike="noStrike" kern="1200" dirty="0" smtClean="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4pPr>
            <a:lvl5pPr marL="1828800" indent="0" algn="l" defTabSz="457200" rtl="0" eaLnBrk="1" latinLnBrk="0" hangingPunct="1">
              <a:spcBef>
                <a:spcPct val="20000"/>
              </a:spcBef>
              <a:buFontTx/>
              <a:buNone/>
              <a:defRPr lang="en-US" sz="1000" b="0" i="0" u="none" strike="noStrike" kern="1200" dirty="0">
                <a:solidFill>
                  <a:schemeClr val="tx1">
                    <a:lumMod val="75000"/>
                    <a:lumOff val="25000"/>
                  </a:schemeClr>
                </a:solidFill>
                <a:effectLst/>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100">
                <a:solidFill>
                  <a:schemeClr val="bg1">
                    <a:lumMod val="50000"/>
                  </a:schemeClr>
                </a:solidFill>
              </a:rPr>
              <a:t>Source: RealPage rent data</a:t>
            </a:r>
          </a:p>
        </p:txBody>
      </p:sp>
      <p:graphicFrame>
        <p:nvGraphicFramePr>
          <p:cNvPr id="9" name="Chart 8">
            <a:extLst>
              <a:ext uri="{FF2B5EF4-FFF2-40B4-BE49-F238E27FC236}">
                <a16:creationId xmlns:a16="http://schemas.microsoft.com/office/drawing/2014/main" id="{AEF82E04-EDD3-4504-928A-84551BE84EE5}"/>
              </a:ext>
            </a:extLst>
          </p:cNvPr>
          <p:cNvGraphicFramePr>
            <a:graphicFrameLocks/>
          </p:cNvGraphicFramePr>
          <p:nvPr/>
        </p:nvGraphicFramePr>
        <p:xfrm>
          <a:off x="514968" y="1758796"/>
          <a:ext cx="3026664" cy="3877056"/>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a:hlinkClick r:id="rId3"/>
            <a:extLst>
              <a:ext uri="{FF2B5EF4-FFF2-40B4-BE49-F238E27FC236}">
                <a16:creationId xmlns:a16="http://schemas.microsoft.com/office/drawing/2014/main" id="{1DBE2A65-0892-9DF3-44B4-D4D2D4C61D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25" r="1164" b="9116"/>
          <a:stretch/>
        </p:blipFill>
        <p:spPr bwMode="auto">
          <a:xfrm>
            <a:off x="1672762" y="1476260"/>
            <a:ext cx="8594959" cy="441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78132"/>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ew_PPT-Template_2018_16x9_color [Read-Only]" id="{3F78C87F-67B0-43F0-8989-F2113CC23EB2}" vid="{5CA75B27-E874-4510-8180-3062AD1E1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82bca51d-57e4-4b06-9e14-ec6e1e925780" ContentTypeId="0x010100C073D000FDD4074399B6B2E27F56FA35"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rusts PowerPoint" ma:contentTypeID="0x010100C073D000FDD4074399B6B2E27F56FA3500F68B73BB99915641A76FFEC4336C71D3" ma:contentTypeVersion="6" ma:contentTypeDescription="" ma:contentTypeScope="" ma:versionID="a5161b60457f3a559f129162023a0ecc">
  <xsd:schema xmlns:xsd="http://www.w3.org/2001/XMLSchema" xmlns:xs="http://www.w3.org/2001/XMLSchema" xmlns:p="http://schemas.microsoft.com/office/2006/metadata/properties" targetNamespace="http://schemas.microsoft.com/office/2006/metadata/properties" ma:root="true" ma:fieldsID="333180aebfe008340309d27fdad5c50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03DFBA-A22B-4E4E-9634-9BEDC26C87CE}">
  <ds:schemaRef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7E4CE932-459E-4B1A-ADF1-A0F56523DC21}">
  <ds:schemaRefs>
    <ds:schemaRef ds:uri="Microsoft.SharePoint.Taxonomy.ContentTypeSync"/>
  </ds:schemaRefs>
</ds:datastoreItem>
</file>

<file path=customXml/itemProps3.xml><?xml version="1.0" encoding="utf-8"?>
<ds:datastoreItem xmlns:ds="http://schemas.openxmlformats.org/officeDocument/2006/customXml" ds:itemID="{3AE51402-EC99-4297-88CB-5AC050C319AB}">
  <ds:schemaRefs>
    <ds:schemaRef ds:uri="http://schemas.microsoft.com/sharepoint/v3/contenttype/forms"/>
  </ds:schemaRefs>
</ds:datastoreItem>
</file>

<file path=customXml/itemProps4.xml><?xml version="1.0" encoding="utf-8"?>
<ds:datastoreItem xmlns:ds="http://schemas.openxmlformats.org/officeDocument/2006/customXml" ds:itemID="{8765A55E-AECB-4F7C-A9ED-A5D4D41D1D4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3022</TotalTime>
  <Words>402</Words>
  <Application>Microsoft Office PowerPoint</Application>
  <PresentationFormat>Widescreen</PresentationFormat>
  <Paragraphs>59</Paragraphs>
  <Slides>13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Lato</vt:lpstr>
      <vt:lpstr>Lato Black</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Lizzy Haymaker</dc:creator>
  <cp:lastModifiedBy>Alex Horowitz</cp:lastModifiedBy>
  <cp:revision>3</cp:revision>
  <cp:lastPrinted>2025-12-03T19:31:36Z</cp:lastPrinted>
  <dcterms:created xsi:type="dcterms:W3CDTF">2022-07-18T20:02:28Z</dcterms:created>
  <dcterms:modified xsi:type="dcterms:W3CDTF">2026-04-13T15:00:36Z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0x010100C073D000FDD4074399B6B2E27F56FA3500F68B73BB99915641A76FFEC4336C71D3</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ies>
</file>