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almatters.digitaldemocracy.org/hearings/255136?t=1110&amp;f=671e93066f80429d6f1e5f8d3540d38b"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almatters.digitaldemocracy.org/hearings/258718?t=1021&amp;f=2e2d0d5d6fbda5b8a26d7f6baf85d956"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almatters.digitaldemocracy.org/hearings/258075?t=414&amp;f=f2a10fad31c7f078ebdf598b831e4fa1"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78acfe1c58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78acfe1c58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382f8f8618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382f8f8618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82f8f8618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382f8f8618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3797472dfd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3797472dfd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378acfe1c58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378acfe1c58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378acfe1c58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378acfe1c58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78acfe1c58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378acfe1c58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82f8f8618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382f8f8618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382f8f86182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382f8f86182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78acfe1c58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378acfe1c58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78acfe1c58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378acfe1c58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378acfe1c58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378acfe1c5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78acfe1c58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78acfe1c58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378acfe1c58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378acfe1c58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82f8f86182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382f8f86182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Transition to examples of tipsheet dailies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7bcfaaf47d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37bcfaaf47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78acfe1c58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378acfe1c58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378acfe1c58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378acfe1c58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78acfe1c58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378acfe1c58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797472dfd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3797472dfd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797472dfd6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797472dfd6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3797472dfd6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3797472dfd6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378acfe1c58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378acfe1c58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3bd51237f89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3bd51237f89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bd51237f89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3bd51237f89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79218a3a0d_2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379218a3a0d_2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78acfe1c58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378acfe1c58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378acfe1c58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378acfe1c58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Link to his remarks: </a:t>
            </a:r>
            <a:r>
              <a:rPr lang="en" u="sng">
                <a:solidFill>
                  <a:schemeClr val="hlink"/>
                </a:solidFill>
                <a:hlinkClick r:id="rId2"/>
              </a:rPr>
              <a:t>https://calmatters.digitaldemocracy.org/hearings/255136?t=1110&amp;f=671e93066f80429d6f1e5f8d3540d38b</a:t>
            </a:r>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78acfe1c58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378acfe1c58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378acfe1c58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378acfe1c58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Link to his remarks: </a:t>
            </a:r>
            <a:r>
              <a:rPr lang="en" u="sng">
                <a:solidFill>
                  <a:schemeClr val="hlink"/>
                </a:solidFill>
                <a:hlinkClick r:id="rId2"/>
              </a:rPr>
              <a:t>https://calmatters.digitaldemocracy.org/hearings/258718?t=1021&amp;f=2e2d0d5d6fbda5b8a26d7f6baf85d956</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78acfe1c58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378acfe1c58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78acfe1c58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378acfe1c58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Link to the exchange: </a:t>
            </a:r>
            <a:r>
              <a:rPr lang="en" u="sng">
                <a:solidFill>
                  <a:schemeClr val="hlink"/>
                </a:solidFill>
                <a:hlinkClick r:id="rId2"/>
              </a:rPr>
              <a:t>https://calmatters.digitaldemocracy.org/hearings/258075?t=414&amp;f=f2a10fad31c7f078ebdf598b831e4fa1</a:t>
            </a:r>
            <a:endParaRPr/>
          </a:p>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79218a3a0d_2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379218a3a0d_2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379baf42a0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379baf42a0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79218a3a0d_2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379218a3a0d_2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78acfe1c58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378acfe1c58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378acfe1c58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378acfe1c58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37bcfaaf47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37bcfaaf47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78acfe1c58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378acfe1c58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Autonomous trucking bill has come back three times.</a:t>
            </a:r>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378acfe1c58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378acfe1c58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78acfe1c58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378acfe1c58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3bd51237f89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3bd51237f89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3bd51237f89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3bd51237f89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bd51237f89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3bd51237f89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797472dfd6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3797472dfd6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bd51237f89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3bd51237f89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bd51237f89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3bd51237f89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3bd51237f89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3bd51237f89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3bd51237f89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3bd51237f89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379218a3a0d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379218a3a0d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378acfe1c58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378acfe1c58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digital</a:t>
            </a:r>
            <a:br>
              <a:rPr lang="en"/>
            </a:br>
            <a:r>
              <a:rPr lang="en"/>
              <a:t>democracy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3797472dfd6_1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3797472dfd6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379218a3a0d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379218a3a0d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379218a3a0d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379218a3a0d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3797472dfd6_1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3797472dfd6_1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calmatters.digitaldemocracy.org/organizations/-10989" TargetMode="External"/><Relationship Id="rId4" Type="http://schemas.openxmlformats.org/officeDocument/2006/relationships/hyperlink" Target="https://calmatters.digitaldemocracy.org/organizations/-2927" TargetMode="External"/><Relationship Id="rId5" Type="http://schemas.openxmlformats.org/officeDocument/2006/relationships/hyperlink" Target="https://calmatters.digitaldemocracy.org/organizations/-2980"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www.youtube.com/watch?v=DqjdeIco7ao" TargetMode="External"/><Relationship Id="rId4" Type="http://schemas.openxmlformats.org/officeDocument/2006/relationships/image" Target="../media/image1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calmatters.digitaldemocracy.org/legislators/mike-mcguire-93"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hyperlink" Target="https://calmatters.digitaldemocracy.org/" TargetMode="External"/><Relationship Id="rId4" Type="http://schemas.openxmlformats.org/officeDocument/2006/relationships/hyperlink" Target="https://calmatters.digitaldemocracy.org/hearings/255136?t=1110&amp;f=671e93066f80429d6f1e5f8d3540d38b"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https://calmatters.digitaldemocracy.org/hearings/258718?t=1021&amp;f=2e2d0d5d6fbda5b8a26d7f6baf85d956" TargetMode="Externa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hyperlink" Target="https://calmatters.digitaldemocracy.org/hearings/258075?t=414&amp;f=f2a10fad31c7f078ebdf598b831e4fa1"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calmatters.digitaldemocracy.org/" TargetMode="External"/><Relationship Id="rId4" Type="http://schemas.openxmlformats.org/officeDocument/2006/relationships/hyperlink" Target="https://www.politico.com/newsletters/california-playbook/2023/05/09/an-sf-challenger-emerges-but-not-from-the-left-00095916"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hyperlink" Target="https://calmatters.digitaldemocracy.org/"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2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1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hyperlink" Target="https://calmatters.digitaldemocracy.org/legislators/greg-wallis-165439"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2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hyperlink" Target="https://calmatters.digitaldemocracy.org/organizations/-3042"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2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2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2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3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hyperlink" Target="https://calmatters.digitaldemocracy.org/" TargetMode="External"/><Relationship Id="rId4" Type="http://schemas.openxmlformats.org/officeDocument/2006/relationships/hyperlink" Target="https://calmatters.digitaldemocracy.org/" TargetMode="External"/><Relationship Id="rId5" Type="http://schemas.openxmlformats.org/officeDocument/2006/relationships/hyperlink" Target="https://ai4reporters.or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a49.asmdc.org/press-releases/20220222-mike-fong-sworn-assemblymember-49th-district"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5" name="Google Shape;55;p1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6" name="Google Shape;56;p13"/>
          <p:cNvPicPr preferRelativeResize="0"/>
          <p:nvPr/>
        </p:nvPicPr>
        <p:blipFill>
          <a:blip r:embed="rId3">
            <a:alphaModFix/>
          </a:blip>
          <a:stretch>
            <a:fillRect/>
          </a:stretch>
        </p:blipFill>
        <p:spPr>
          <a:xfrm>
            <a:off x="0" y="195087"/>
            <a:ext cx="9143999" cy="4753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2"/>
          <p:cNvSpPr txBox="1"/>
          <p:nvPr>
            <p:ph type="title"/>
          </p:nvPr>
        </p:nvSpPr>
        <p:spPr>
          <a:xfrm>
            <a:off x="311700" y="4108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3020"/>
              <a:t>So how does it work? </a:t>
            </a:r>
            <a:endParaRPr b="1" sz="3020"/>
          </a:p>
        </p:txBody>
      </p:sp>
      <p:sp>
        <p:nvSpPr>
          <p:cNvPr id="114" name="Google Shape;114;p22"/>
          <p:cNvSpPr txBox="1"/>
          <p:nvPr>
            <p:ph idx="1" type="body"/>
          </p:nvPr>
        </p:nvSpPr>
        <p:spPr>
          <a:xfrm>
            <a:off x="311700" y="1152475"/>
            <a:ext cx="8520600" cy="3709200"/>
          </a:xfrm>
          <a:prstGeom prst="rect">
            <a:avLst/>
          </a:prstGeom>
        </p:spPr>
        <p:txBody>
          <a:bodyPr anchorCtr="0" anchor="t" bIns="91425" lIns="91425" spcFirstLastPara="1" rIns="91425" wrap="square" tIns="91425">
            <a:normAutofit fontScale="25000" lnSpcReduction="20000"/>
          </a:bodyPr>
          <a:lstStyle/>
          <a:p>
            <a:pPr indent="-342106" lvl="0" marL="457200" rtl="0" algn="l">
              <a:spcBef>
                <a:spcPts val="0"/>
              </a:spcBef>
              <a:spcAft>
                <a:spcPts val="0"/>
              </a:spcAft>
              <a:buClr>
                <a:schemeClr val="dk1"/>
              </a:buClr>
              <a:buSzPct val="100000"/>
              <a:buChar char="●"/>
            </a:pPr>
            <a:r>
              <a:rPr lang="en" sz="7150">
                <a:solidFill>
                  <a:schemeClr val="dk1"/>
                </a:solidFill>
              </a:rPr>
              <a:t>Every word spoken</a:t>
            </a:r>
            <a:endParaRPr sz="7150">
              <a:solidFill>
                <a:schemeClr val="dk1"/>
              </a:solidFill>
            </a:endParaRPr>
          </a:p>
          <a:p>
            <a:pPr indent="-342106" lvl="0" marL="457200" rtl="0" algn="l">
              <a:spcBef>
                <a:spcPts val="0"/>
              </a:spcBef>
              <a:spcAft>
                <a:spcPts val="0"/>
              </a:spcAft>
              <a:buClr>
                <a:schemeClr val="dk1"/>
              </a:buClr>
              <a:buSzPct val="100000"/>
              <a:buChar char="●"/>
            </a:pPr>
            <a:r>
              <a:rPr lang="en" sz="7150">
                <a:solidFill>
                  <a:schemeClr val="dk1"/>
                </a:solidFill>
              </a:rPr>
              <a:t>Every dollar spent </a:t>
            </a:r>
            <a:endParaRPr sz="7150">
              <a:solidFill>
                <a:schemeClr val="dk1"/>
              </a:solidFill>
            </a:endParaRPr>
          </a:p>
          <a:p>
            <a:pPr indent="-342106" lvl="0" marL="457200" rtl="0" algn="l">
              <a:spcBef>
                <a:spcPts val="0"/>
              </a:spcBef>
              <a:spcAft>
                <a:spcPts val="0"/>
              </a:spcAft>
              <a:buClr>
                <a:schemeClr val="dk1"/>
              </a:buClr>
              <a:buSzPct val="100000"/>
              <a:buChar char="●"/>
            </a:pPr>
            <a:r>
              <a:rPr lang="en" sz="7150">
                <a:solidFill>
                  <a:schemeClr val="dk1"/>
                </a:solidFill>
              </a:rPr>
              <a:t>Every vote cast (or not cast)</a:t>
            </a:r>
            <a:endParaRPr sz="7150">
              <a:solidFill>
                <a:schemeClr val="dk1"/>
              </a:solidFill>
            </a:endParaRPr>
          </a:p>
          <a:p>
            <a:pPr indent="-342106" lvl="0" marL="457200" rtl="0" algn="l">
              <a:spcBef>
                <a:spcPts val="0"/>
              </a:spcBef>
              <a:spcAft>
                <a:spcPts val="0"/>
              </a:spcAft>
              <a:buClr>
                <a:schemeClr val="dk1"/>
              </a:buClr>
              <a:buSzPct val="100000"/>
              <a:buChar char="●"/>
            </a:pPr>
            <a:r>
              <a:rPr lang="en" sz="7150">
                <a:solidFill>
                  <a:schemeClr val="dk1"/>
                </a:solidFill>
              </a:rPr>
              <a:t>Facial and voice recognition software </a:t>
            </a:r>
            <a:endParaRPr sz="7150">
              <a:solidFill>
                <a:schemeClr val="dk1"/>
              </a:solidFill>
            </a:endParaRPr>
          </a:p>
          <a:p>
            <a:pPr indent="-342106" lvl="0" marL="457200" rtl="0" algn="l">
              <a:spcBef>
                <a:spcPts val="0"/>
              </a:spcBef>
              <a:spcAft>
                <a:spcPts val="0"/>
              </a:spcAft>
              <a:buClr>
                <a:schemeClr val="dk1"/>
              </a:buClr>
              <a:buSzPct val="100000"/>
              <a:buChar char="●"/>
            </a:pPr>
            <a:r>
              <a:rPr lang="en" sz="7150">
                <a:solidFill>
                  <a:schemeClr val="dk1"/>
                </a:solidFill>
              </a:rPr>
              <a:t>AI writes the initial transcript </a:t>
            </a:r>
            <a:endParaRPr sz="7150">
              <a:solidFill>
                <a:schemeClr val="dk1"/>
              </a:solidFill>
            </a:endParaRPr>
          </a:p>
          <a:p>
            <a:pPr indent="-342106" lvl="0" marL="457200" rtl="0" algn="l">
              <a:spcBef>
                <a:spcPts val="0"/>
              </a:spcBef>
              <a:spcAft>
                <a:spcPts val="0"/>
              </a:spcAft>
              <a:buClr>
                <a:schemeClr val="dk1"/>
              </a:buClr>
              <a:buSzPct val="100000"/>
              <a:buChar char="●"/>
            </a:pPr>
            <a:r>
              <a:rPr lang="en" sz="7150">
                <a:solidFill>
                  <a:schemeClr val="dk1"/>
                </a:solidFill>
              </a:rPr>
              <a:t>Paid humans (mosty CalPoly San Luis Obispo students) check transcripts for accuracy</a:t>
            </a:r>
            <a:endParaRPr sz="7150">
              <a:solidFill>
                <a:schemeClr val="dk1"/>
              </a:solidFill>
            </a:endParaRPr>
          </a:p>
          <a:p>
            <a:pPr indent="-342106" lvl="0" marL="457200" rtl="0" algn="l">
              <a:spcBef>
                <a:spcPts val="0"/>
              </a:spcBef>
              <a:spcAft>
                <a:spcPts val="0"/>
              </a:spcAft>
              <a:buClr>
                <a:schemeClr val="dk1"/>
              </a:buClr>
              <a:buSzPct val="100000"/>
              <a:buChar char="●"/>
            </a:pPr>
            <a:r>
              <a:rPr lang="en" sz="7150">
                <a:solidFill>
                  <a:schemeClr val="dk1"/>
                </a:solidFill>
              </a:rPr>
              <a:t>Political contributions come from Open Secrets</a:t>
            </a:r>
            <a:endParaRPr sz="7150">
              <a:solidFill>
                <a:schemeClr val="dk1"/>
              </a:solidFill>
            </a:endParaRPr>
          </a:p>
          <a:p>
            <a:pPr indent="-342106" lvl="0" marL="457200" rtl="0" algn="l">
              <a:spcBef>
                <a:spcPts val="0"/>
              </a:spcBef>
              <a:spcAft>
                <a:spcPts val="0"/>
              </a:spcAft>
              <a:buClr>
                <a:schemeClr val="dk1"/>
              </a:buClr>
              <a:buSzPct val="100000"/>
              <a:buChar char="●"/>
            </a:pPr>
            <a:r>
              <a:rPr lang="en" sz="7150">
                <a:solidFill>
                  <a:schemeClr val="dk1"/>
                </a:solidFill>
              </a:rPr>
              <a:t>Everything else from a public record</a:t>
            </a:r>
            <a:endParaRPr sz="7150">
              <a:solidFill>
                <a:schemeClr val="dk1"/>
              </a:solidFill>
            </a:endParaRPr>
          </a:p>
          <a:p>
            <a:pPr indent="-342106" lvl="0" marL="457200" rtl="0" algn="l">
              <a:spcBef>
                <a:spcPts val="0"/>
              </a:spcBef>
              <a:spcAft>
                <a:spcPts val="0"/>
              </a:spcAft>
              <a:buClr>
                <a:schemeClr val="dk1"/>
              </a:buClr>
              <a:buSzPct val="100000"/>
              <a:buChar char="●"/>
            </a:pPr>
            <a:r>
              <a:rPr lang="en" sz="7150">
                <a:solidFill>
                  <a:schemeClr val="dk1"/>
                </a:solidFill>
              </a:rPr>
              <a:t>Lobbyist/advocates positions on bills are tracked</a:t>
            </a:r>
            <a:endParaRPr sz="7150">
              <a:solidFill>
                <a:schemeClr val="dk1"/>
              </a:solidFill>
            </a:endParaRPr>
          </a:p>
          <a:p>
            <a:pPr indent="-342106" lvl="0" marL="457200" rtl="0" algn="l">
              <a:spcBef>
                <a:spcPts val="0"/>
              </a:spcBef>
              <a:spcAft>
                <a:spcPts val="0"/>
              </a:spcAft>
              <a:buClr>
                <a:schemeClr val="dk1"/>
              </a:buClr>
              <a:buSzPct val="100000"/>
              <a:buChar char="●"/>
            </a:pPr>
            <a:r>
              <a:rPr lang="en" sz="7150">
                <a:solidFill>
                  <a:schemeClr val="dk1"/>
                </a:solidFill>
              </a:rPr>
              <a:t>Tipsheets generated for reporters based on each hearing</a:t>
            </a:r>
            <a:endParaRPr sz="7150">
              <a:solidFill>
                <a:schemeClr val="dk1"/>
              </a:solidFill>
            </a:endParaRPr>
          </a:p>
          <a:p>
            <a:pPr indent="-342106" lvl="0" marL="457200" rtl="0" algn="l">
              <a:spcBef>
                <a:spcPts val="0"/>
              </a:spcBef>
              <a:spcAft>
                <a:spcPts val="0"/>
              </a:spcAft>
              <a:buClr>
                <a:schemeClr val="dk1"/>
              </a:buClr>
              <a:buSzPct val="100000"/>
              <a:buChar char="●"/>
            </a:pPr>
            <a:r>
              <a:rPr lang="en" sz="7150">
                <a:solidFill>
                  <a:schemeClr val="dk1"/>
                </a:solidFill>
              </a:rPr>
              <a:t>You can see how often lawmaker votes align with lobbying org positions and their money!!!!</a:t>
            </a:r>
            <a:endParaRPr sz="7150">
              <a:solidFill>
                <a:schemeClr val="dk1"/>
              </a:solidFill>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20" name="Google Shape;120;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21" name="Google Shape;121;p23"/>
          <p:cNvPicPr preferRelativeResize="0"/>
          <p:nvPr/>
        </p:nvPicPr>
        <p:blipFill>
          <a:blip r:embed="rId3">
            <a:alphaModFix/>
          </a:blip>
          <a:stretch>
            <a:fillRect/>
          </a:stretch>
        </p:blipFill>
        <p:spPr>
          <a:xfrm>
            <a:off x="4069924" y="2378125"/>
            <a:ext cx="5074075" cy="2190750"/>
          </a:xfrm>
          <a:prstGeom prst="rect">
            <a:avLst/>
          </a:prstGeom>
          <a:noFill/>
          <a:ln>
            <a:noFill/>
          </a:ln>
        </p:spPr>
      </p:pic>
      <p:pic>
        <p:nvPicPr>
          <p:cNvPr id="122" name="Google Shape;122;p23"/>
          <p:cNvPicPr preferRelativeResize="0"/>
          <p:nvPr/>
        </p:nvPicPr>
        <p:blipFill>
          <a:blip r:embed="rId4">
            <a:alphaModFix/>
          </a:blip>
          <a:stretch>
            <a:fillRect/>
          </a:stretch>
        </p:blipFill>
        <p:spPr>
          <a:xfrm>
            <a:off x="311700" y="445025"/>
            <a:ext cx="3758226" cy="1894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28" name="Google Shape;128;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62500"/>
          </a:bodyPr>
          <a:lstStyle/>
          <a:p>
            <a:pPr indent="0" lvl="0" marL="457200" rtl="0" algn="l">
              <a:spcBef>
                <a:spcPts val="0"/>
              </a:spcBef>
              <a:spcAft>
                <a:spcPts val="1200"/>
              </a:spcAft>
              <a:buNone/>
            </a:pPr>
            <a:r>
              <a:rPr lang="en" sz="7150">
                <a:solidFill>
                  <a:schemeClr val="dk1"/>
                </a:solidFill>
              </a:rPr>
              <a:t>Digital Democracy’s tipsheet system makes</a:t>
            </a:r>
            <a:r>
              <a:rPr lang="en" sz="7150">
                <a:solidFill>
                  <a:schemeClr val="dk1"/>
                </a:solidFill>
              </a:rPr>
              <a:t> campaign finance reporting a breeze for dailies and enterprise stories.</a:t>
            </a:r>
            <a:endParaRPr>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34" name="Google Shape;134;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35" name="Google Shape;135;p25"/>
          <p:cNvPicPr preferRelativeResize="0"/>
          <p:nvPr/>
        </p:nvPicPr>
        <p:blipFill>
          <a:blip r:embed="rId3">
            <a:alphaModFix/>
          </a:blip>
          <a:stretch>
            <a:fillRect/>
          </a:stretch>
        </p:blipFill>
        <p:spPr>
          <a:xfrm>
            <a:off x="1456870" y="0"/>
            <a:ext cx="623026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41" name="Google Shape;141;p2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2400"/>
              </a:spcBef>
              <a:spcAft>
                <a:spcPts val="0"/>
              </a:spcAft>
              <a:buClr>
                <a:schemeClr val="dk1"/>
              </a:buClr>
              <a:buSzPts val="1100"/>
              <a:buFont typeface="Arial"/>
              <a:buNone/>
            </a:pPr>
            <a:r>
              <a:rPr lang="en" sz="1900">
                <a:solidFill>
                  <a:schemeClr val="dk1"/>
                </a:solidFill>
                <a:highlight>
                  <a:srgbClr val="FFFFFF"/>
                </a:highlight>
              </a:rPr>
              <a:t>But the Legislature’s biggest donors that opposed SB 222 are the trade unions. The </a:t>
            </a:r>
            <a:r>
              <a:rPr lang="en" sz="1900" u="sng">
                <a:solidFill>
                  <a:schemeClr val="dk1"/>
                </a:solidFill>
                <a:highlight>
                  <a:srgbClr val="FFFFFF"/>
                </a:highlight>
                <a:hlinkClick r:id="rId3">
                  <a:extLst>
                    <a:ext uri="{A12FA001-AC4F-418D-AE19-62706E023703}">
                      <ahyp:hlinkClr val="tx"/>
                    </a:ext>
                  </a:extLst>
                </a:hlinkClick>
              </a:rPr>
              <a:t>State Building and Construction Trades Council</a:t>
            </a:r>
            <a:r>
              <a:rPr lang="en" sz="1900">
                <a:solidFill>
                  <a:schemeClr val="dk1"/>
                </a:solidFill>
                <a:highlight>
                  <a:srgbClr val="FFFFFF"/>
                </a:highlight>
              </a:rPr>
              <a:t>, the </a:t>
            </a:r>
            <a:r>
              <a:rPr lang="en" sz="1900" u="sng">
                <a:solidFill>
                  <a:schemeClr val="dk1"/>
                </a:solidFill>
                <a:highlight>
                  <a:srgbClr val="FFFFFF"/>
                </a:highlight>
                <a:hlinkClick r:id="rId4">
                  <a:extLst>
                    <a:ext uri="{A12FA001-AC4F-418D-AE19-62706E023703}">
                      <ahyp:hlinkClr val="tx"/>
                    </a:ext>
                  </a:extLst>
                </a:hlinkClick>
              </a:rPr>
              <a:t>California State Association Of Electrical Workers</a:t>
            </a:r>
            <a:r>
              <a:rPr lang="en" sz="1900">
                <a:solidFill>
                  <a:schemeClr val="dk1"/>
                </a:solidFill>
                <a:highlight>
                  <a:srgbClr val="FFFFFF"/>
                </a:highlight>
              </a:rPr>
              <a:t> and the </a:t>
            </a:r>
            <a:r>
              <a:rPr lang="en" sz="1900" u="sng">
                <a:solidFill>
                  <a:schemeClr val="dk1"/>
                </a:solidFill>
                <a:highlight>
                  <a:srgbClr val="FFFFFF"/>
                </a:highlight>
                <a:hlinkClick r:id="rId5">
                  <a:extLst>
                    <a:ext uri="{A12FA001-AC4F-418D-AE19-62706E023703}">
                      <ahyp:hlinkClr val="tx"/>
                    </a:ext>
                  </a:extLst>
                </a:hlinkClick>
              </a:rPr>
              <a:t>California State Pipe Trades Council</a:t>
            </a:r>
            <a:r>
              <a:rPr lang="en" sz="1900">
                <a:solidFill>
                  <a:schemeClr val="dk1"/>
                </a:solidFill>
                <a:highlight>
                  <a:srgbClr val="FFFFFF"/>
                </a:highlight>
              </a:rPr>
              <a:t> and their affiliate unions have given at least $12 million since 2015, according to Digital Democracy. </a:t>
            </a:r>
            <a:endParaRPr sz="1900">
              <a:solidFill>
                <a:schemeClr val="dk1"/>
              </a:solidFill>
              <a:highlight>
                <a:srgbClr val="FFFFFF"/>
              </a:highlight>
            </a:endParaRPr>
          </a:p>
          <a:p>
            <a:pPr indent="0" lvl="0" marL="0" rtl="0" algn="l">
              <a:spcBef>
                <a:spcPts val="2400"/>
              </a:spcBef>
              <a:spcAft>
                <a:spcPts val="120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47" name="Google Shape;147;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8" name="Google Shape;148;p27"/>
          <p:cNvPicPr preferRelativeResize="0"/>
          <p:nvPr/>
        </p:nvPicPr>
        <p:blipFill>
          <a:blip r:embed="rId3">
            <a:alphaModFix/>
          </a:blip>
          <a:stretch>
            <a:fillRect/>
          </a:stretch>
        </p:blipFill>
        <p:spPr>
          <a:xfrm>
            <a:off x="0" y="319731"/>
            <a:ext cx="9143999" cy="450403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3020"/>
              <a:t>How do tipsheets work?</a:t>
            </a:r>
            <a:endParaRPr b="1" sz="3020"/>
          </a:p>
        </p:txBody>
      </p:sp>
      <p:sp>
        <p:nvSpPr>
          <p:cNvPr id="154" name="Google Shape;154;p28"/>
          <p:cNvSpPr txBox="1"/>
          <p:nvPr>
            <p:ph idx="1" type="body"/>
          </p:nvPr>
        </p:nvSpPr>
        <p:spPr>
          <a:xfrm>
            <a:off x="207000" y="1152475"/>
            <a:ext cx="8730000" cy="3849300"/>
          </a:xfrm>
          <a:prstGeom prst="rect">
            <a:avLst/>
          </a:prstGeom>
        </p:spPr>
        <p:txBody>
          <a:bodyPr anchorCtr="0" anchor="t" bIns="91425" lIns="91425" spcFirstLastPara="1" rIns="91425" wrap="square" tIns="91425">
            <a:normAutofit fontScale="25000" lnSpcReduction="20000"/>
          </a:bodyPr>
          <a:lstStyle/>
          <a:p>
            <a:pPr indent="-342900" lvl="0" marL="457200" rtl="0" algn="l">
              <a:spcBef>
                <a:spcPts val="0"/>
              </a:spcBef>
              <a:spcAft>
                <a:spcPts val="0"/>
              </a:spcAft>
              <a:buClr>
                <a:schemeClr val="dk1"/>
              </a:buClr>
              <a:buSzPct val="100000"/>
              <a:buChar char="●"/>
            </a:pPr>
            <a:r>
              <a:rPr lang="en" sz="7200">
                <a:solidFill>
                  <a:schemeClr val="dk1"/>
                </a:solidFill>
              </a:rPr>
              <a:t>Every committee </a:t>
            </a:r>
            <a:r>
              <a:rPr lang="en" sz="7200">
                <a:solidFill>
                  <a:schemeClr val="dk1"/>
                </a:solidFill>
              </a:rPr>
              <a:t>hearing </a:t>
            </a:r>
            <a:r>
              <a:rPr lang="en" sz="7200">
                <a:solidFill>
                  <a:schemeClr val="dk1"/>
                </a:solidFill>
              </a:rPr>
              <a:t>and floor vote gets a tipsheet</a:t>
            </a:r>
            <a:endParaRPr sz="7200">
              <a:solidFill>
                <a:schemeClr val="dk1"/>
              </a:solidFill>
            </a:endParaRPr>
          </a:p>
          <a:p>
            <a:pPr indent="-342900" lvl="0" marL="457200" rtl="0" algn="l">
              <a:spcBef>
                <a:spcPts val="0"/>
              </a:spcBef>
              <a:spcAft>
                <a:spcPts val="0"/>
              </a:spcAft>
              <a:buClr>
                <a:schemeClr val="dk1"/>
              </a:buClr>
              <a:buSzPct val="100000"/>
              <a:buChar char="●"/>
            </a:pPr>
            <a:r>
              <a:rPr lang="en" sz="7200">
                <a:solidFill>
                  <a:schemeClr val="dk1"/>
                </a:solidFill>
              </a:rPr>
              <a:t>Phenoms: Triggers we’ve asked the AI to flag and weight</a:t>
            </a:r>
            <a:endParaRPr sz="7200">
              <a:solidFill>
                <a:schemeClr val="dk1"/>
              </a:solidFill>
            </a:endParaRPr>
          </a:p>
          <a:p>
            <a:pPr indent="-342900" lvl="0" marL="457200" rtl="0" algn="l">
              <a:spcBef>
                <a:spcPts val="0"/>
              </a:spcBef>
              <a:spcAft>
                <a:spcPts val="0"/>
              </a:spcAft>
              <a:buClr>
                <a:schemeClr val="dk1"/>
              </a:buClr>
              <a:buSzPct val="100000"/>
              <a:buChar char="●"/>
            </a:pPr>
            <a:r>
              <a:rPr lang="en" sz="7200">
                <a:solidFill>
                  <a:schemeClr val="dk1"/>
                </a:solidFill>
              </a:rPr>
              <a:t>Examples of phenoms:</a:t>
            </a:r>
            <a:endParaRPr sz="7200">
              <a:solidFill>
                <a:schemeClr val="dk1"/>
              </a:solidFill>
            </a:endParaRPr>
          </a:p>
          <a:p>
            <a:pPr indent="-342900" lvl="1" marL="914400" rtl="0" algn="l">
              <a:spcBef>
                <a:spcPts val="0"/>
              </a:spcBef>
              <a:spcAft>
                <a:spcPts val="0"/>
              </a:spcAft>
              <a:buClr>
                <a:schemeClr val="dk1"/>
              </a:buClr>
              <a:buSzPct val="100000"/>
              <a:buChar char="○"/>
            </a:pPr>
            <a:r>
              <a:rPr lang="en" sz="7200">
                <a:solidFill>
                  <a:schemeClr val="dk1"/>
                </a:solidFill>
              </a:rPr>
              <a:t>Leadership swapping committee members for a tough vote</a:t>
            </a:r>
            <a:endParaRPr sz="7200">
              <a:solidFill>
                <a:schemeClr val="dk1"/>
              </a:solidFill>
            </a:endParaRPr>
          </a:p>
          <a:p>
            <a:pPr indent="-342900" lvl="1" marL="914400" rtl="0" algn="l">
              <a:spcBef>
                <a:spcPts val="0"/>
              </a:spcBef>
              <a:spcAft>
                <a:spcPts val="0"/>
              </a:spcAft>
              <a:buClr>
                <a:schemeClr val="dk1"/>
              </a:buClr>
              <a:buSzPct val="100000"/>
              <a:buChar char="○"/>
            </a:pPr>
            <a:r>
              <a:rPr lang="en" sz="7200">
                <a:solidFill>
                  <a:schemeClr val="dk1"/>
                </a:solidFill>
              </a:rPr>
              <a:t>“Gut and amends” </a:t>
            </a:r>
            <a:endParaRPr sz="7200">
              <a:solidFill>
                <a:schemeClr val="dk1"/>
              </a:solidFill>
            </a:endParaRPr>
          </a:p>
          <a:p>
            <a:pPr indent="-342900" lvl="1" marL="914400" rtl="0" algn="l">
              <a:spcBef>
                <a:spcPts val="0"/>
              </a:spcBef>
              <a:spcAft>
                <a:spcPts val="0"/>
              </a:spcAft>
              <a:buClr>
                <a:schemeClr val="dk1"/>
              </a:buClr>
              <a:buSzPct val="100000"/>
              <a:buChar char="○"/>
            </a:pPr>
            <a:r>
              <a:rPr lang="en" sz="7200">
                <a:solidFill>
                  <a:schemeClr val="dk1"/>
                </a:solidFill>
              </a:rPr>
              <a:t>Members of the same party split on a vote </a:t>
            </a:r>
            <a:endParaRPr sz="7200">
              <a:solidFill>
                <a:schemeClr val="dk1"/>
              </a:solidFill>
            </a:endParaRPr>
          </a:p>
          <a:p>
            <a:pPr indent="-342900" lvl="1" marL="914400" rtl="0" algn="l">
              <a:spcBef>
                <a:spcPts val="0"/>
              </a:spcBef>
              <a:spcAft>
                <a:spcPts val="0"/>
              </a:spcAft>
              <a:buClr>
                <a:schemeClr val="dk1"/>
              </a:buClr>
              <a:buSzPct val="100000"/>
              <a:buChar char="○"/>
            </a:pPr>
            <a:r>
              <a:rPr lang="en" sz="7200">
                <a:solidFill>
                  <a:schemeClr val="dk1"/>
                </a:solidFill>
              </a:rPr>
              <a:t>An unusual amount of money</a:t>
            </a:r>
            <a:endParaRPr sz="7200">
              <a:solidFill>
                <a:schemeClr val="dk1"/>
              </a:solidFill>
            </a:endParaRPr>
          </a:p>
          <a:p>
            <a:pPr indent="-342900" lvl="1" marL="914400" rtl="0" algn="l">
              <a:spcBef>
                <a:spcPts val="0"/>
              </a:spcBef>
              <a:spcAft>
                <a:spcPts val="0"/>
              </a:spcAft>
              <a:buClr>
                <a:schemeClr val="dk1"/>
              </a:buClr>
              <a:buSzPct val="100000"/>
              <a:buChar char="○"/>
            </a:pPr>
            <a:r>
              <a:rPr lang="en" sz="7200">
                <a:solidFill>
                  <a:schemeClr val="dk1"/>
                </a:solidFill>
              </a:rPr>
              <a:t>An unusual amount of testimony </a:t>
            </a:r>
            <a:endParaRPr sz="7200">
              <a:solidFill>
                <a:schemeClr val="dk1"/>
              </a:solidFill>
            </a:endParaRPr>
          </a:p>
          <a:p>
            <a:pPr indent="-342900" lvl="1" marL="914400" rtl="0" algn="l">
              <a:spcBef>
                <a:spcPts val="0"/>
              </a:spcBef>
              <a:spcAft>
                <a:spcPts val="0"/>
              </a:spcAft>
              <a:buClr>
                <a:schemeClr val="dk1"/>
              </a:buClr>
              <a:buSzPct val="100000"/>
              <a:buChar char="○"/>
            </a:pPr>
            <a:r>
              <a:rPr lang="en" sz="7200">
                <a:solidFill>
                  <a:schemeClr val="dk1"/>
                </a:solidFill>
              </a:rPr>
              <a:t>Voting against your money</a:t>
            </a:r>
            <a:endParaRPr sz="7200">
              <a:solidFill>
                <a:schemeClr val="dk1"/>
              </a:solidFill>
            </a:endParaRPr>
          </a:p>
          <a:p>
            <a:pPr indent="-342900" lvl="1" marL="914400" rtl="0" algn="l">
              <a:spcBef>
                <a:spcPts val="0"/>
              </a:spcBef>
              <a:spcAft>
                <a:spcPts val="0"/>
              </a:spcAft>
              <a:buClr>
                <a:schemeClr val="dk1"/>
              </a:buClr>
              <a:buSzPct val="100000"/>
              <a:buChar char="○"/>
            </a:pPr>
            <a:r>
              <a:rPr lang="en" sz="7200">
                <a:solidFill>
                  <a:schemeClr val="dk1"/>
                </a:solidFill>
              </a:rPr>
              <a:t>Labor groups split on a bill</a:t>
            </a:r>
            <a:endParaRPr sz="7200">
              <a:solidFill>
                <a:schemeClr val="dk1"/>
              </a:solidFill>
            </a:endParaRPr>
          </a:p>
          <a:p>
            <a:pPr indent="-342900" lvl="1" marL="914400" rtl="0" algn="l">
              <a:spcBef>
                <a:spcPts val="0"/>
              </a:spcBef>
              <a:spcAft>
                <a:spcPts val="0"/>
              </a:spcAft>
              <a:buClr>
                <a:schemeClr val="dk1"/>
              </a:buClr>
              <a:buSzPct val="100000"/>
              <a:buChar char="○"/>
            </a:pPr>
            <a:r>
              <a:rPr lang="en" sz="7200">
                <a:solidFill>
                  <a:schemeClr val="dk1"/>
                </a:solidFill>
              </a:rPr>
              <a:t>Close votes</a:t>
            </a:r>
            <a:endParaRPr sz="7200">
              <a:solidFill>
                <a:schemeClr val="dk1"/>
              </a:solidFill>
            </a:endParaRPr>
          </a:p>
          <a:p>
            <a:pPr indent="-342900" lvl="1" marL="914400" rtl="0" algn="l">
              <a:spcBef>
                <a:spcPts val="0"/>
              </a:spcBef>
              <a:spcAft>
                <a:spcPts val="0"/>
              </a:spcAft>
              <a:buClr>
                <a:schemeClr val="dk1"/>
              </a:buClr>
              <a:buSzPct val="100000"/>
              <a:buChar char="○"/>
            </a:pPr>
            <a:r>
              <a:rPr lang="en" sz="7200">
                <a:solidFill>
                  <a:schemeClr val="dk1"/>
                </a:solidFill>
              </a:rPr>
              <a:t>Bills dying in committee</a:t>
            </a:r>
            <a:endParaRPr sz="7200">
              <a:solidFill>
                <a:schemeClr val="dk1"/>
              </a:solidFill>
            </a:endParaRPr>
          </a:p>
          <a:p>
            <a:pPr indent="-342900" lvl="2" marL="1371600" rtl="0" algn="l">
              <a:spcBef>
                <a:spcPts val="0"/>
              </a:spcBef>
              <a:spcAft>
                <a:spcPts val="0"/>
              </a:spcAft>
              <a:buClr>
                <a:schemeClr val="dk1"/>
              </a:buClr>
              <a:buSzPct val="100000"/>
              <a:buChar char="■"/>
            </a:pPr>
            <a:r>
              <a:rPr lang="en" sz="7200">
                <a:solidFill>
                  <a:schemeClr val="dk1"/>
                </a:solidFill>
              </a:rPr>
              <a:t>Mike Fong voting no</a:t>
            </a:r>
            <a:endParaRPr sz="7200">
              <a:solidFill>
                <a:schemeClr val="dk1"/>
              </a:solidFill>
            </a:endParaRPr>
          </a:p>
          <a:p>
            <a:pPr indent="-342900" lvl="0" marL="457200" rtl="0" algn="l">
              <a:spcBef>
                <a:spcPts val="0"/>
              </a:spcBef>
              <a:spcAft>
                <a:spcPts val="0"/>
              </a:spcAft>
              <a:buSzPct val="100000"/>
              <a:buChar char="●"/>
            </a:pPr>
            <a:r>
              <a:rPr lang="en" sz="7200">
                <a:solidFill>
                  <a:schemeClr val="dk1"/>
                </a:solidFill>
              </a:rPr>
              <a:t>More phenom triggers = more newsworthiness. Top of the stac</a:t>
            </a:r>
            <a:r>
              <a:rPr lang="en" sz="7200"/>
              <a:t>k</a:t>
            </a:r>
            <a:endParaRPr sz="7200"/>
          </a:p>
          <a:p>
            <a:pPr indent="0" lvl="0" marL="0" rtl="0" algn="ctr">
              <a:spcBef>
                <a:spcPts val="1200"/>
              </a:spcBef>
              <a:spcAft>
                <a:spcPts val="0"/>
              </a:spcAft>
              <a:buNone/>
            </a:pPr>
            <a:r>
              <a:t/>
            </a:r>
            <a:endParaRPr/>
          </a:p>
          <a:p>
            <a:pPr indent="0" lvl="0" marL="0" rtl="0" algn="ctr">
              <a:spcBef>
                <a:spcPts val="1200"/>
              </a:spcBef>
              <a:spcAft>
                <a:spcPts val="0"/>
              </a:spcAft>
              <a:buNone/>
            </a:pPr>
            <a:r>
              <a:t/>
            </a:r>
            <a:endParaRPr/>
          </a:p>
          <a:p>
            <a:pPr indent="0" lvl="0" marL="0" rtl="0" algn="ctr">
              <a:spcBef>
                <a:spcPts val="1200"/>
              </a:spcBef>
              <a:spcAft>
                <a:spcPts val="0"/>
              </a:spcAft>
              <a:buNone/>
            </a:pPr>
            <a:r>
              <a:t/>
            </a:r>
            <a:endParaRPr/>
          </a:p>
          <a:p>
            <a:pPr indent="0" lvl="0" marL="0" rtl="0" algn="ctr">
              <a:spcBef>
                <a:spcPts val="1200"/>
              </a:spcBef>
              <a:spcAft>
                <a:spcPts val="0"/>
              </a:spcAft>
              <a:buNone/>
            </a:pPr>
            <a:r>
              <a:t/>
            </a:r>
            <a:endParaRPr/>
          </a:p>
          <a:p>
            <a:pPr indent="0" lvl="0" marL="0" rtl="0" algn="ctr">
              <a:spcBef>
                <a:spcPts val="1200"/>
              </a:spcBef>
              <a:spcAft>
                <a:spcPts val="120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60" name="Google Shape;160;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1" name="Google Shape;161;p29"/>
          <p:cNvPicPr preferRelativeResize="0"/>
          <p:nvPr/>
        </p:nvPicPr>
        <p:blipFill>
          <a:blip r:embed="rId3">
            <a:alphaModFix/>
          </a:blip>
          <a:stretch>
            <a:fillRect/>
          </a:stretch>
        </p:blipFill>
        <p:spPr>
          <a:xfrm>
            <a:off x="0" y="713548"/>
            <a:ext cx="9143999" cy="371640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67" name="Google Shape;167;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8" name="Google Shape;168;p30"/>
          <p:cNvPicPr preferRelativeResize="0"/>
          <p:nvPr/>
        </p:nvPicPr>
        <p:blipFill>
          <a:blip r:embed="rId3">
            <a:alphaModFix/>
          </a:blip>
          <a:stretch>
            <a:fillRect/>
          </a:stretch>
        </p:blipFill>
        <p:spPr>
          <a:xfrm>
            <a:off x="820090" y="0"/>
            <a:ext cx="7503820" cy="51434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74" name="Google Shape;174;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75" name="Google Shape;175;p31"/>
          <p:cNvPicPr preferRelativeResize="0"/>
          <p:nvPr/>
        </p:nvPicPr>
        <p:blipFill>
          <a:blip r:embed="rId3">
            <a:alphaModFix/>
          </a:blip>
          <a:stretch>
            <a:fillRect/>
          </a:stretch>
        </p:blipFill>
        <p:spPr>
          <a:xfrm>
            <a:off x="1337191" y="0"/>
            <a:ext cx="6469619"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62" name="Google Shape;62;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descr="They fought for fentanyl legislation, but it was killed before lawmakers even got to vote. Four grieving moms wanted to know why. They're uncovering the truth using a new AI tool designed to help everyday Californians hold lawmakers accountable." id="63" name="Google Shape;63;p14" title="Using AI, grieving moms discover California lawmakers killed popular fentanyl bill by not ​voting">
            <a:hlinkClick r:id="rId3"/>
          </p:cNvPr>
          <p:cNvPicPr preferRelativeResize="0"/>
          <p:nvPr/>
        </p:nvPicPr>
        <p:blipFill>
          <a:blip r:embed="rId4">
            <a:alphaModFix/>
          </a:blip>
          <a:stretch>
            <a:fillRect/>
          </a:stretch>
        </p:blipFill>
        <p:spPr>
          <a:xfrm>
            <a:off x="22400" y="12600"/>
            <a:ext cx="9121600" cy="5130900"/>
          </a:xfrm>
          <a:prstGeom prst="rect">
            <a:avLst/>
          </a:prstGeom>
          <a:noFill/>
          <a:ln>
            <a:noFill/>
          </a:ln>
        </p:spPr>
      </p:pic>
      <p:sp>
        <p:nvSpPr>
          <p:cNvPr id="64" name="Google Shape;64;p14"/>
          <p:cNvSpPr txBox="1"/>
          <p:nvPr/>
        </p:nvSpPr>
        <p:spPr>
          <a:xfrm>
            <a:off x="0" y="0"/>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
                                        </p:tgtEl>
                                        <p:attrNameLst>
                                          <p:attrName>style.visibility</p:attrName>
                                        </p:attrNameLst>
                                      </p:cBhvr>
                                      <p:to>
                                        <p:strVal val="visible"/>
                                      </p:to>
                                    </p:set>
                                    <p:animEffect filter="fade" transition="in">
                                      <p:cBhvr>
                                        <p:cTn dur="1000"/>
                                        <p:tgtEl>
                                          <p:spTgt spid="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2"/>
          <p:cNvSpPr txBox="1"/>
          <p:nvPr>
            <p:ph idx="1" type="body"/>
          </p:nvPr>
        </p:nvSpPr>
        <p:spPr>
          <a:xfrm>
            <a:off x="311700" y="216200"/>
            <a:ext cx="8520600" cy="43527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3100">
                <a:solidFill>
                  <a:schemeClr val="accent2"/>
                </a:solidFill>
                <a:highlight>
                  <a:srgbClr val="FFFFFF"/>
                </a:highlight>
              </a:rPr>
              <a:t>Twenty Democratic senators, including Sen. President Pro Tem </a:t>
            </a:r>
            <a:r>
              <a:rPr lang="en" sz="3100" u="sng">
                <a:solidFill>
                  <a:srgbClr val="05A0C4"/>
                </a:solidFill>
                <a:highlight>
                  <a:srgbClr val="FFFFFF"/>
                </a:highlight>
                <a:hlinkClick r:id="rId3">
                  <a:extLst>
                    <a:ext uri="{A12FA001-AC4F-418D-AE19-62706E023703}">
                      <ahyp:hlinkClr val="tx"/>
                    </a:ext>
                  </a:extLst>
                </a:hlinkClick>
              </a:rPr>
              <a:t>Mike McGuire</a:t>
            </a:r>
            <a:r>
              <a:rPr lang="en" sz="3100">
                <a:solidFill>
                  <a:schemeClr val="accent2"/>
                </a:solidFill>
                <a:highlight>
                  <a:srgbClr val="FFFFFF"/>
                </a:highlight>
              </a:rPr>
              <a:t>, voted for the measure. McGuire has received at least $13,000 from car dealers since 2016. He didn’t explain his vote Tuesday, and his spokesperson didn’t make him available for an interview.</a:t>
            </a:r>
            <a:endParaRPr sz="31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86" name="Google Shape;186;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87" name="Google Shape;187;p33"/>
          <p:cNvPicPr preferRelativeResize="0"/>
          <p:nvPr/>
        </p:nvPicPr>
        <p:blipFill>
          <a:blip r:embed="rId3">
            <a:alphaModFix/>
          </a:blip>
          <a:stretch>
            <a:fillRect/>
          </a:stretch>
        </p:blipFill>
        <p:spPr>
          <a:xfrm>
            <a:off x="0" y="298174"/>
            <a:ext cx="9144001" cy="454715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3020"/>
              <a:t>Limitations and challenges</a:t>
            </a:r>
            <a:endParaRPr b="1" sz="3020"/>
          </a:p>
        </p:txBody>
      </p:sp>
      <p:sp>
        <p:nvSpPr>
          <p:cNvPr id="193" name="Google Shape;193;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47500" lnSpcReduction="10000"/>
          </a:bodyPr>
          <a:lstStyle/>
          <a:p>
            <a:pPr indent="-351624" lvl="0" marL="457200" rtl="0" algn="l">
              <a:spcBef>
                <a:spcPts val="0"/>
              </a:spcBef>
              <a:spcAft>
                <a:spcPts val="0"/>
              </a:spcAft>
              <a:buClr>
                <a:schemeClr val="dk1"/>
              </a:buClr>
              <a:buSzPct val="100000"/>
              <a:buChar char="●"/>
            </a:pPr>
            <a:r>
              <a:rPr lang="en" sz="4078">
                <a:solidFill>
                  <a:schemeClr val="dk1"/>
                </a:solidFill>
              </a:rPr>
              <a:t>Transcriptions can have mistakes.</a:t>
            </a:r>
            <a:endParaRPr sz="4078">
              <a:solidFill>
                <a:schemeClr val="dk1"/>
              </a:solidFill>
            </a:endParaRPr>
          </a:p>
          <a:p>
            <a:pPr indent="-351624" lvl="0" marL="457200" rtl="0" algn="l">
              <a:spcBef>
                <a:spcPts val="0"/>
              </a:spcBef>
              <a:spcAft>
                <a:spcPts val="0"/>
              </a:spcAft>
              <a:buClr>
                <a:schemeClr val="dk1"/>
              </a:buClr>
              <a:buSzPct val="100000"/>
              <a:buChar char="●"/>
            </a:pPr>
            <a:r>
              <a:rPr lang="en" sz="4078">
                <a:solidFill>
                  <a:schemeClr val="dk1"/>
                </a:solidFill>
              </a:rPr>
              <a:t>Lobbying money isn’t included. </a:t>
            </a:r>
            <a:r>
              <a:rPr lang="en" sz="4078">
                <a:solidFill>
                  <a:schemeClr val="dk1"/>
                </a:solidFill>
              </a:rPr>
              <a:t>Only</a:t>
            </a:r>
            <a:r>
              <a:rPr lang="en" sz="4078">
                <a:solidFill>
                  <a:schemeClr val="dk1"/>
                </a:solidFill>
              </a:rPr>
              <a:t> campaign donations.</a:t>
            </a:r>
            <a:endParaRPr sz="4078">
              <a:solidFill>
                <a:schemeClr val="dk1"/>
              </a:solidFill>
            </a:endParaRPr>
          </a:p>
          <a:p>
            <a:pPr indent="-351624" lvl="0" marL="457200" rtl="0" algn="l">
              <a:spcBef>
                <a:spcPts val="0"/>
              </a:spcBef>
              <a:spcAft>
                <a:spcPts val="0"/>
              </a:spcAft>
              <a:buClr>
                <a:schemeClr val="dk1"/>
              </a:buClr>
              <a:buSzPct val="100000"/>
              <a:buChar char="●"/>
            </a:pPr>
            <a:r>
              <a:rPr lang="en" sz="4078">
                <a:solidFill>
                  <a:schemeClr val="dk1"/>
                </a:solidFill>
              </a:rPr>
              <a:t>The AI is very good at flagging good story ideas, but it’s not very good at saying why.</a:t>
            </a:r>
            <a:endParaRPr sz="4078">
              <a:solidFill>
                <a:schemeClr val="dk1"/>
              </a:solidFill>
            </a:endParaRPr>
          </a:p>
          <a:p>
            <a:pPr indent="-351624" lvl="0" marL="457200" rtl="0" algn="l">
              <a:spcBef>
                <a:spcPts val="0"/>
              </a:spcBef>
              <a:spcAft>
                <a:spcPts val="0"/>
              </a:spcAft>
              <a:buClr>
                <a:schemeClr val="dk1"/>
              </a:buClr>
              <a:buSzPct val="100000"/>
              <a:buChar char="●"/>
            </a:pPr>
            <a:r>
              <a:rPr lang="en" sz="4078">
                <a:solidFill>
                  <a:schemeClr val="dk1"/>
                </a:solidFill>
              </a:rPr>
              <a:t>T</a:t>
            </a:r>
            <a:r>
              <a:rPr lang="en" sz="4078">
                <a:solidFill>
                  <a:schemeClr val="dk1"/>
                </a:solidFill>
              </a:rPr>
              <a:t>ranscription</a:t>
            </a:r>
            <a:r>
              <a:rPr lang="en" sz="4078">
                <a:solidFill>
                  <a:schemeClr val="dk1"/>
                </a:solidFill>
              </a:rPr>
              <a:t> can take a while when there are lots and lots of hearings to tag out.</a:t>
            </a:r>
            <a:endParaRPr sz="4078">
              <a:solidFill>
                <a:schemeClr val="dk1"/>
              </a:solidFill>
            </a:endParaRPr>
          </a:p>
          <a:p>
            <a:pPr indent="-351624" lvl="0" marL="457200" rtl="0" algn="l">
              <a:spcBef>
                <a:spcPts val="0"/>
              </a:spcBef>
              <a:spcAft>
                <a:spcPts val="0"/>
              </a:spcAft>
              <a:buClr>
                <a:schemeClr val="dk1"/>
              </a:buClr>
              <a:buSzPct val="100000"/>
              <a:buChar char="●"/>
            </a:pPr>
            <a:r>
              <a:rPr lang="en" sz="4078">
                <a:solidFill>
                  <a:schemeClr val="dk1"/>
                </a:solidFill>
              </a:rPr>
              <a:t>Digital Democracy is a work in progress. It’s getting better every day.</a:t>
            </a:r>
            <a:endParaRPr sz="4078">
              <a:solidFill>
                <a:schemeClr val="dk1"/>
              </a:solidFill>
            </a:endParaRPr>
          </a:p>
          <a:p>
            <a:pPr indent="0" lvl="0" marL="0" rtl="0" algn="l">
              <a:spcBef>
                <a:spcPts val="1200"/>
              </a:spcBef>
              <a:spcAft>
                <a:spcPts val="0"/>
              </a:spcAft>
              <a:buNone/>
            </a:pPr>
            <a:r>
              <a:t/>
            </a:r>
            <a:endParaRPr sz="3002"/>
          </a:p>
          <a:p>
            <a:pPr indent="0" lvl="0" marL="0" rtl="0" algn="l">
              <a:spcBef>
                <a:spcPts val="1200"/>
              </a:spcBef>
              <a:spcAft>
                <a:spcPts val="0"/>
              </a:spcAft>
              <a:buNone/>
            </a:pPr>
            <a:r>
              <a:t/>
            </a:r>
            <a:endParaRPr sz="3002"/>
          </a:p>
          <a:p>
            <a:pPr indent="0" lvl="0" marL="0" rtl="0" algn="l">
              <a:spcBef>
                <a:spcPts val="1200"/>
              </a:spcBef>
              <a:spcAft>
                <a:spcPts val="120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99" name="Google Shape;199;p3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3800">
                <a:solidFill>
                  <a:schemeClr val="dk1"/>
                </a:solidFill>
              </a:rPr>
              <a:t>Tipsheets help reporters look for stories without needing to go to the Capitol.</a:t>
            </a:r>
            <a:endParaRPr b="1" sz="3800">
              <a:solidFill>
                <a:schemeClr val="dk1"/>
              </a:solidFill>
            </a:endParaRPr>
          </a:p>
          <a:p>
            <a:pPr indent="0" lvl="0" marL="0" rtl="0" algn="ctr">
              <a:spcBef>
                <a:spcPts val="1200"/>
              </a:spcBef>
              <a:spcAft>
                <a:spcPts val="1200"/>
              </a:spcAft>
              <a:buNone/>
            </a:pPr>
            <a:r>
              <a:rPr b="1" lang="en" sz="3800">
                <a:solidFill>
                  <a:schemeClr val="dk1"/>
                </a:solidFill>
              </a:rPr>
              <a:t>They’re designed for dailies</a:t>
            </a:r>
            <a:endParaRPr b="1" sz="3800">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05" name="Google Shape;205;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06" name="Google Shape;206;p36"/>
          <p:cNvPicPr preferRelativeResize="0"/>
          <p:nvPr/>
        </p:nvPicPr>
        <p:blipFill>
          <a:blip r:embed="rId3">
            <a:alphaModFix/>
          </a:blip>
          <a:stretch>
            <a:fillRect/>
          </a:stretch>
        </p:blipFill>
        <p:spPr>
          <a:xfrm>
            <a:off x="1308620" y="0"/>
            <a:ext cx="6526759"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12" name="Google Shape;212;p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100">
                <a:solidFill>
                  <a:schemeClr val="accent2"/>
                </a:solidFill>
                <a:highlight>
                  <a:srgbClr val="FFFFFF"/>
                </a:highlight>
              </a:rPr>
              <a:t>Opposing the bill were some of the state’s biggest political spenders from the business industry, including the California Chamber of Commerce and various landlord, banking and building associations. In total, those groups have given at least $13.7 million to legislators since 2015.</a:t>
            </a:r>
            <a:endParaRPr sz="24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18" name="Google Shape;218;p3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19" name="Google Shape;219;p38"/>
          <p:cNvPicPr preferRelativeResize="0"/>
          <p:nvPr/>
        </p:nvPicPr>
        <p:blipFill>
          <a:blip r:embed="rId3">
            <a:alphaModFix/>
          </a:blip>
          <a:stretch>
            <a:fillRect/>
          </a:stretch>
        </p:blipFill>
        <p:spPr>
          <a:xfrm>
            <a:off x="0" y="563347"/>
            <a:ext cx="9144001" cy="401680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25" name="Google Shape;225;p3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26" name="Google Shape;226;p39"/>
          <p:cNvPicPr preferRelativeResize="0"/>
          <p:nvPr/>
        </p:nvPicPr>
        <p:blipFill>
          <a:blip r:embed="rId3">
            <a:alphaModFix/>
          </a:blip>
          <a:stretch>
            <a:fillRect/>
          </a:stretch>
        </p:blipFill>
        <p:spPr>
          <a:xfrm>
            <a:off x="722029" y="0"/>
            <a:ext cx="7699942"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32" name="Google Shape;232;p4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33" name="Google Shape;233;p40"/>
          <p:cNvPicPr preferRelativeResize="0"/>
          <p:nvPr/>
        </p:nvPicPr>
        <p:blipFill>
          <a:blip r:embed="rId3">
            <a:alphaModFix/>
          </a:blip>
          <a:stretch>
            <a:fillRect/>
          </a:stretch>
        </p:blipFill>
        <p:spPr>
          <a:xfrm>
            <a:off x="1940810" y="0"/>
            <a:ext cx="5262379"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39" name="Google Shape;239;p4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40" name="Google Shape;240;p41"/>
          <p:cNvPicPr preferRelativeResize="0"/>
          <p:nvPr/>
        </p:nvPicPr>
        <p:blipFill>
          <a:blip r:embed="rId3">
            <a:alphaModFix/>
          </a:blip>
          <a:stretch>
            <a:fillRect/>
          </a:stretch>
        </p:blipFill>
        <p:spPr>
          <a:xfrm>
            <a:off x="1652484" y="0"/>
            <a:ext cx="5839033" cy="51435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70" name="Google Shape;70;p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1" name="Google Shape;71;p15"/>
          <p:cNvPicPr preferRelativeResize="0"/>
          <p:nvPr/>
        </p:nvPicPr>
        <p:blipFill>
          <a:blip r:embed="rId3">
            <a:alphaModFix/>
          </a:blip>
          <a:stretch>
            <a:fillRect/>
          </a:stretch>
        </p:blipFill>
        <p:spPr>
          <a:xfrm>
            <a:off x="1358257" y="0"/>
            <a:ext cx="6427486" cy="51434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46" name="Google Shape;246;p4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47" name="Google Shape;247;p42"/>
          <p:cNvPicPr preferRelativeResize="0"/>
          <p:nvPr/>
        </p:nvPicPr>
        <p:blipFill>
          <a:blip r:embed="rId3">
            <a:alphaModFix/>
          </a:blip>
          <a:stretch>
            <a:fillRect/>
          </a:stretch>
        </p:blipFill>
        <p:spPr>
          <a:xfrm>
            <a:off x="0" y="42479"/>
            <a:ext cx="9144000" cy="505854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53" name="Google Shape;253;p4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54" name="Google Shape;254;p43"/>
          <p:cNvPicPr preferRelativeResize="0"/>
          <p:nvPr/>
        </p:nvPicPr>
        <p:blipFill>
          <a:blip r:embed="rId3">
            <a:alphaModFix/>
          </a:blip>
          <a:stretch>
            <a:fillRect/>
          </a:stretch>
        </p:blipFill>
        <p:spPr>
          <a:xfrm>
            <a:off x="0" y="164437"/>
            <a:ext cx="9144001" cy="481462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44"/>
          <p:cNvSpPr txBox="1"/>
          <p:nvPr>
            <p:ph type="title"/>
          </p:nvPr>
        </p:nvSpPr>
        <p:spPr>
          <a:xfrm>
            <a:off x="311700" y="445025"/>
            <a:ext cx="8520600" cy="3963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3000"/>
              <a:t>Dailies are great, but what about enterprise and investigations?</a:t>
            </a:r>
            <a:endParaRPr b="1" sz="3000"/>
          </a:p>
        </p:txBody>
      </p:sp>
      <p:sp>
        <p:nvSpPr>
          <p:cNvPr id="260" name="Google Shape;260;p4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0"/>
              </a:spcAft>
              <a:buNone/>
            </a:pPr>
            <a:r>
              <a:t/>
            </a:r>
            <a:endParaRPr/>
          </a:p>
          <a:p>
            <a:pPr indent="0" lvl="0" marL="0" rtl="0" algn="ctr">
              <a:spcBef>
                <a:spcPts val="1200"/>
              </a:spcBef>
              <a:spcAft>
                <a:spcPts val="1200"/>
              </a:spcAft>
              <a:buNone/>
            </a:pPr>
            <a:r>
              <a:rPr lang="en" sz="2700">
                <a:solidFill>
                  <a:schemeClr val="dk1"/>
                </a:solidFill>
              </a:rPr>
              <a:t>Digital Democracy helps there, too. </a:t>
            </a:r>
            <a:endParaRPr sz="2700">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66" name="Google Shape;266;p4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67" name="Google Shape;267;p45"/>
          <p:cNvPicPr preferRelativeResize="0"/>
          <p:nvPr/>
        </p:nvPicPr>
        <p:blipFill>
          <a:blip r:embed="rId3">
            <a:alphaModFix/>
          </a:blip>
          <a:stretch>
            <a:fillRect/>
          </a:stretch>
        </p:blipFill>
        <p:spPr>
          <a:xfrm>
            <a:off x="1534990" y="0"/>
            <a:ext cx="6074019" cy="5143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73" name="Google Shape;273;p4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2400"/>
              </a:spcBef>
              <a:spcAft>
                <a:spcPts val="0"/>
              </a:spcAft>
              <a:buClr>
                <a:schemeClr val="dk1"/>
              </a:buClr>
              <a:buSzPts val="1100"/>
              <a:buFont typeface="Arial"/>
              <a:buNone/>
            </a:pPr>
            <a:r>
              <a:rPr lang="en" sz="2000">
                <a:solidFill>
                  <a:schemeClr val="accent2"/>
                </a:solidFill>
                <a:highlight>
                  <a:srgbClr val="FFFFFF"/>
                </a:highlight>
              </a:rPr>
              <a:t>In at least two dozen speeches in the Capitol, Gipson called himself a former police officer, </a:t>
            </a:r>
            <a:r>
              <a:rPr lang="en" sz="2000" u="sng">
                <a:solidFill>
                  <a:srgbClr val="05A0C4"/>
                </a:solidFill>
                <a:highlight>
                  <a:srgbClr val="FFFFFF"/>
                </a:highlight>
                <a:hlinkClick r:id="rId3">
                  <a:extLst>
                    <a:ext uri="{A12FA001-AC4F-418D-AE19-62706E023703}">
                      <ahyp:hlinkClr val="tx"/>
                    </a:ext>
                  </a:extLst>
                </a:hlinkClick>
              </a:rPr>
              <a:t>according to the Digital Democracy database</a:t>
            </a:r>
            <a:r>
              <a:rPr lang="en" sz="2000">
                <a:solidFill>
                  <a:schemeClr val="accent2"/>
                </a:solidFill>
                <a:highlight>
                  <a:srgbClr val="FFFFFF"/>
                </a:highlight>
              </a:rPr>
              <a:t>. There were no examples in the database of Gipson describing himself as a reserve officer.</a:t>
            </a:r>
            <a:endParaRPr sz="2000">
              <a:solidFill>
                <a:schemeClr val="accent2"/>
              </a:solidFill>
              <a:highlight>
                <a:srgbClr val="FFFFFF"/>
              </a:highlight>
            </a:endParaRPr>
          </a:p>
          <a:p>
            <a:pPr indent="0" lvl="0" marL="0" rtl="0" algn="l">
              <a:spcBef>
                <a:spcPts val="2400"/>
              </a:spcBef>
              <a:spcAft>
                <a:spcPts val="2400"/>
              </a:spcAft>
              <a:buNone/>
            </a:pPr>
            <a:r>
              <a:rPr lang="en" sz="2000">
                <a:solidFill>
                  <a:schemeClr val="accent2"/>
                </a:solidFill>
                <a:highlight>
                  <a:srgbClr val="FFFFFF"/>
                </a:highlight>
              </a:rPr>
              <a:t>In one example, </a:t>
            </a:r>
            <a:r>
              <a:rPr lang="en" sz="2000" u="sng">
                <a:solidFill>
                  <a:srgbClr val="05A0C4"/>
                </a:solidFill>
                <a:highlight>
                  <a:srgbClr val="FFFFFF"/>
                </a:highlight>
                <a:hlinkClick r:id="rId4">
                  <a:extLst>
                    <a:ext uri="{A12FA001-AC4F-418D-AE19-62706E023703}">
                      <ahyp:hlinkClr val="tx"/>
                    </a:ext>
                  </a:extLst>
                </a:hlinkClick>
              </a:rPr>
              <a:t>he told a domestic violence committee</a:t>
            </a:r>
            <a:r>
              <a:rPr lang="en" sz="2000">
                <a:solidFill>
                  <a:schemeClr val="accent2"/>
                </a:solidFill>
                <a:highlight>
                  <a:srgbClr val="FFFFFF"/>
                </a:highlight>
              </a:rPr>
              <a:t> in 2017 that “as a former police officer, I can’t tell you how many times I had to go in a situation where I had to arrest the husband, in this case, for putting his hands on his wife.”</a:t>
            </a:r>
            <a:endParaRPr sz="23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79" name="Google Shape;279;p4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80" name="Google Shape;280;p47"/>
          <p:cNvPicPr preferRelativeResize="0"/>
          <p:nvPr/>
        </p:nvPicPr>
        <p:blipFill>
          <a:blip r:embed="rId3">
            <a:alphaModFix/>
          </a:blip>
          <a:stretch>
            <a:fillRect/>
          </a:stretch>
        </p:blipFill>
        <p:spPr>
          <a:xfrm>
            <a:off x="1400901" y="0"/>
            <a:ext cx="6342197"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86" name="Google Shape;286;p4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87" name="Google Shape;287;p48">
            <a:hlinkClick r:id="rId3"/>
          </p:cNvPr>
          <p:cNvPicPr preferRelativeResize="0"/>
          <p:nvPr/>
        </p:nvPicPr>
        <p:blipFill>
          <a:blip r:embed="rId4">
            <a:alphaModFix/>
          </a:blip>
          <a:stretch>
            <a:fillRect/>
          </a:stretch>
        </p:blipFill>
        <p:spPr>
          <a:xfrm>
            <a:off x="2074451" y="172650"/>
            <a:ext cx="4739675" cy="41267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93" name="Google Shape;293;p4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94" name="Google Shape;294;p49"/>
          <p:cNvPicPr preferRelativeResize="0"/>
          <p:nvPr/>
        </p:nvPicPr>
        <p:blipFill>
          <a:blip r:embed="rId3">
            <a:alphaModFix/>
          </a:blip>
          <a:stretch>
            <a:fillRect/>
          </a:stretch>
        </p:blipFill>
        <p:spPr>
          <a:xfrm>
            <a:off x="1482965" y="0"/>
            <a:ext cx="6178070"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5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00" name="Google Shape;300;p5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400">
                <a:solidFill>
                  <a:schemeClr val="accent2"/>
                </a:solidFill>
                <a:highlight>
                  <a:srgbClr val="FFFFFF"/>
                </a:highlight>
              </a:rPr>
              <a:t>“We have a policy in the Senate … We don’t negotiate amendments from the dais,” </a:t>
            </a:r>
            <a:r>
              <a:rPr lang="en" sz="2400" u="sng">
                <a:solidFill>
                  <a:srgbClr val="05A0C4"/>
                </a:solidFill>
                <a:highlight>
                  <a:srgbClr val="FFFFFF"/>
                </a:highlight>
                <a:hlinkClick r:id="rId3">
                  <a:extLst>
                    <a:ext uri="{A12FA001-AC4F-418D-AE19-62706E023703}">
                      <ahyp:hlinkClr val="tx"/>
                    </a:ext>
                  </a:extLst>
                </a:hlinkClick>
              </a:rPr>
              <a:t>Min told his Democratic colleague, Assemblymember David Alvarez</a:t>
            </a:r>
            <a:r>
              <a:rPr lang="en" sz="2400">
                <a:solidFill>
                  <a:schemeClr val="accent2"/>
                </a:solidFill>
                <a:highlight>
                  <a:srgbClr val="FFFFFF"/>
                </a:highlight>
              </a:rPr>
              <a:t>, this summer. “We are happy to continue discussing this offline, but I just don’t think it’s appropriate –  nor is it in the interest of our time – to be negotiating and discussing particular provisions from the dais.” </a:t>
            </a:r>
            <a:endParaRPr sz="27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5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06" name="Google Shape;306;p5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07" name="Google Shape;307;p51"/>
          <p:cNvPicPr preferRelativeResize="0"/>
          <p:nvPr/>
        </p:nvPicPr>
        <p:blipFill>
          <a:blip r:embed="rId3">
            <a:alphaModFix/>
          </a:blip>
          <a:stretch>
            <a:fillRect/>
          </a:stretch>
        </p:blipFill>
        <p:spPr>
          <a:xfrm>
            <a:off x="930846" y="0"/>
            <a:ext cx="7282308"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77" name="Google Shape;77;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500">
                <a:solidFill>
                  <a:schemeClr val="dk1"/>
                </a:solidFill>
                <a:highlight>
                  <a:srgbClr val="FFFFFF"/>
                </a:highlight>
              </a:rPr>
              <a:t>Using our new </a:t>
            </a:r>
            <a:r>
              <a:rPr lang="en" sz="1500" u="sng">
                <a:solidFill>
                  <a:schemeClr val="dk1"/>
                </a:solidFill>
                <a:highlight>
                  <a:srgbClr val="FFFFFF"/>
                </a:highlight>
                <a:hlinkClick r:id="rId3">
                  <a:extLst>
                    <a:ext uri="{A12FA001-AC4F-418D-AE19-62706E023703}">
                      <ahyp:hlinkClr val="tx"/>
                    </a:ext>
                  </a:extLst>
                </a:hlinkClick>
              </a:rPr>
              <a:t>Digital Democracy</a:t>
            </a:r>
            <a:r>
              <a:rPr lang="en" sz="1500">
                <a:solidFill>
                  <a:schemeClr val="dk1"/>
                </a:solidFill>
                <a:highlight>
                  <a:srgbClr val="FFFFFF"/>
                </a:highlight>
              </a:rPr>
              <a:t> database, CalMatters examined more than 1 million votes cast by current legislators since 2017 and found Democrats vote “no” on average less than 1% of the time.</a:t>
            </a:r>
            <a:endParaRPr sz="1500">
              <a:solidFill>
                <a:schemeClr val="dk1"/>
              </a:solidFill>
              <a:highlight>
                <a:srgbClr val="FFFFFF"/>
              </a:highlight>
            </a:endParaRPr>
          </a:p>
          <a:p>
            <a:pPr indent="0" lvl="0" marL="0" rtl="0" algn="l">
              <a:spcBef>
                <a:spcPts val="1200"/>
              </a:spcBef>
              <a:spcAft>
                <a:spcPts val="0"/>
              </a:spcAft>
              <a:buNone/>
            </a:pPr>
            <a:r>
              <a:rPr lang="en" sz="1500">
                <a:solidFill>
                  <a:schemeClr val="dk1"/>
                </a:solidFill>
                <a:highlight>
                  <a:srgbClr val="FFFFFF"/>
                </a:highlight>
              </a:rPr>
              <a:t>….</a:t>
            </a:r>
            <a:endParaRPr sz="1500">
              <a:solidFill>
                <a:schemeClr val="dk1"/>
              </a:solidFill>
              <a:highlight>
                <a:srgbClr val="FFFFFF"/>
              </a:highlight>
            </a:endParaRPr>
          </a:p>
          <a:p>
            <a:pPr indent="0" lvl="0" marL="0" rtl="0" algn="l">
              <a:spcBef>
                <a:spcPts val="1200"/>
              </a:spcBef>
              <a:spcAft>
                <a:spcPts val="1200"/>
              </a:spcAft>
              <a:buNone/>
            </a:pPr>
            <a:r>
              <a:rPr lang="en" sz="1500">
                <a:solidFill>
                  <a:schemeClr val="dk1"/>
                </a:solidFill>
                <a:highlight>
                  <a:srgbClr val="FFFFFF"/>
                </a:highlight>
              </a:rPr>
              <a:t>“There’s only two fucking buttons on your desk: There’s a green button, and there’s a red button,” then-Assembly Speaker Anthony Rendon told the California Labor Federation last year in remarks </a:t>
            </a:r>
            <a:r>
              <a:rPr lang="en" sz="1500" u="sng">
                <a:solidFill>
                  <a:schemeClr val="dk1"/>
                </a:solidFill>
                <a:highlight>
                  <a:srgbClr val="FFFFFF"/>
                </a:highlight>
                <a:hlinkClick r:id="rId4">
                  <a:extLst>
                    <a:ext uri="{A12FA001-AC4F-418D-AE19-62706E023703}">
                      <ahyp:hlinkClr val="tx"/>
                    </a:ext>
                  </a:extLst>
                </a:hlinkClick>
              </a:rPr>
              <a:t>reported by Politico</a:t>
            </a:r>
            <a:r>
              <a:rPr lang="en" sz="1500">
                <a:solidFill>
                  <a:schemeClr val="dk1"/>
                </a:solidFill>
                <a:highlight>
                  <a:srgbClr val="FFFFFF"/>
                </a:highlight>
              </a:rPr>
              <a:t>. “Ninety-nine percent of the time, the green button is the labor button. Ninety-nine percent of the time, the green button means you’re doing the right thing, and the red button means that you’re an asshole.”</a:t>
            </a:r>
            <a:endParaRPr sz="1500">
              <a:solidFill>
                <a:schemeClr val="dk1"/>
              </a:solidFill>
              <a:highlight>
                <a:srgbClr val="FFFFFF"/>
              </a:highlight>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5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13" name="Google Shape;313;p5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2400"/>
              </a:spcBef>
              <a:spcAft>
                <a:spcPts val="0"/>
              </a:spcAft>
              <a:buClr>
                <a:schemeClr val="dk1"/>
              </a:buClr>
              <a:buSzPts val="1100"/>
              <a:buFont typeface="Arial"/>
              <a:buNone/>
            </a:pPr>
            <a:r>
              <a:rPr lang="en" sz="2100">
                <a:solidFill>
                  <a:schemeClr val="accent2"/>
                </a:solidFill>
                <a:highlight>
                  <a:srgbClr val="FFFFFF"/>
                </a:highlight>
              </a:rPr>
              <a:t>We know how legislatures work: lawmakers introduce bills, debate on them and vote yes or no. </a:t>
            </a:r>
            <a:endParaRPr sz="2100">
              <a:solidFill>
                <a:schemeClr val="accent2"/>
              </a:solidFill>
              <a:highlight>
                <a:srgbClr val="FFFFFF"/>
              </a:highlight>
            </a:endParaRPr>
          </a:p>
          <a:p>
            <a:pPr indent="0" lvl="0" marL="0" rtl="0" algn="l">
              <a:spcBef>
                <a:spcPts val="2400"/>
              </a:spcBef>
              <a:spcAft>
                <a:spcPts val="0"/>
              </a:spcAft>
              <a:buClr>
                <a:schemeClr val="dk1"/>
              </a:buClr>
              <a:buSzPts val="1100"/>
              <a:buFont typeface="Arial"/>
              <a:buNone/>
            </a:pPr>
            <a:r>
              <a:rPr lang="en" sz="2100">
                <a:solidFill>
                  <a:schemeClr val="accent2"/>
                </a:solidFill>
                <a:highlight>
                  <a:srgbClr val="FFFFFF"/>
                </a:highlight>
              </a:rPr>
              <a:t>Right?</a:t>
            </a:r>
            <a:endParaRPr sz="2100">
              <a:solidFill>
                <a:schemeClr val="accent2"/>
              </a:solidFill>
              <a:highlight>
                <a:srgbClr val="FFFFFF"/>
              </a:highlight>
            </a:endParaRPr>
          </a:p>
          <a:p>
            <a:pPr indent="0" lvl="0" marL="0" rtl="0" algn="l">
              <a:spcBef>
                <a:spcPts val="2400"/>
              </a:spcBef>
              <a:spcAft>
                <a:spcPts val="2400"/>
              </a:spcAft>
              <a:buNone/>
            </a:pPr>
            <a:r>
              <a:rPr lang="en" sz="2100">
                <a:solidFill>
                  <a:schemeClr val="accent2"/>
                </a:solidFill>
                <a:highlight>
                  <a:srgbClr val="FFFFFF"/>
                </a:highlight>
              </a:rPr>
              <a:t>Not exactly. Of the 2,403 bills that died in the recent two-year session, CalMatters’ </a:t>
            </a:r>
            <a:r>
              <a:rPr lang="en" sz="2100" u="sng">
                <a:solidFill>
                  <a:srgbClr val="05A0C4"/>
                </a:solidFill>
                <a:highlight>
                  <a:srgbClr val="FFFFFF"/>
                </a:highlight>
                <a:hlinkClick r:id="rId3">
                  <a:extLst>
                    <a:ext uri="{A12FA001-AC4F-418D-AE19-62706E023703}">
                      <ahyp:hlinkClr val="tx"/>
                    </a:ext>
                  </a:extLst>
                </a:hlinkClick>
              </a:rPr>
              <a:t>Digital Democracy</a:t>
            </a:r>
            <a:r>
              <a:rPr lang="en" sz="2100">
                <a:solidFill>
                  <a:schemeClr val="accent2"/>
                </a:solidFill>
                <a:highlight>
                  <a:srgbClr val="FFFFFF"/>
                </a:highlight>
              </a:rPr>
              <a:t> data found just 25 failed because a majority of lawmakers voted “no.” </a:t>
            </a:r>
            <a:endParaRPr sz="24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5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19" name="Google Shape;319;p5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20" name="Google Shape;320;p53"/>
          <p:cNvPicPr preferRelativeResize="0"/>
          <p:nvPr/>
        </p:nvPicPr>
        <p:blipFill>
          <a:blip r:embed="rId3">
            <a:alphaModFix/>
          </a:blip>
          <a:stretch>
            <a:fillRect/>
          </a:stretch>
        </p:blipFill>
        <p:spPr>
          <a:xfrm>
            <a:off x="556390" y="0"/>
            <a:ext cx="8031219" cy="51435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5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26" name="Google Shape;326;p5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27" name="Google Shape;327;p54"/>
          <p:cNvPicPr preferRelativeResize="0"/>
          <p:nvPr/>
        </p:nvPicPr>
        <p:blipFill>
          <a:blip r:embed="rId3">
            <a:alphaModFix/>
          </a:blip>
          <a:stretch>
            <a:fillRect/>
          </a:stretch>
        </p:blipFill>
        <p:spPr>
          <a:xfrm>
            <a:off x="2966339" y="0"/>
            <a:ext cx="3211321" cy="51435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5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33" name="Google Shape;333;p5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2400"/>
              </a:spcBef>
              <a:spcAft>
                <a:spcPts val="0"/>
              </a:spcAft>
              <a:buClr>
                <a:schemeClr val="dk1"/>
              </a:buClr>
              <a:buSzPts val="1100"/>
              <a:buFont typeface="Arial"/>
              <a:buNone/>
            </a:pPr>
            <a:r>
              <a:rPr lang="en">
                <a:solidFill>
                  <a:schemeClr val="dk1"/>
                </a:solidFill>
                <a:highlight>
                  <a:srgbClr val="FFFFFF"/>
                </a:highlight>
              </a:rPr>
              <a:t>Republican Assemblymember </a:t>
            </a:r>
            <a:r>
              <a:rPr lang="en" u="sng">
                <a:solidFill>
                  <a:schemeClr val="dk1"/>
                </a:solidFill>
                <a:highlight>
                  <a:srgbClr val="FFFFFF"/>
                </a:highlight>
                <a:hlinkClick r:id="rId3">
                  <a:extLst>
                    <a:ext uri="{A12FA001-AC4F-418D-AE19-62706E023703}">
                      <ahyp:hlinkClr val="tx"/>
                    </a:ext>
                  </a:extLst>
                </a:hlinkClick>
              </a:rPr>
              <a:t>Greg Wallis</a:t>
            </a:r>
            <a:r>
              <a:rPr lang="en">
                <a:solidFill>
                  <a:schemeClr val="dk1"/>
                </a:solidFill>
                <a:highlight>
                  <a:srgbClr val="FFFFFF"/>
                </a:highlight>
              </a:rPr>
              <a:t>, who won his Inland Empire Assembly seat in 2022 by one of the smallest margins in state history, has largely stayed silent on the dais since. So far this year, he’s talked for 38 minutes. </a:t>
            </a:r>
            <a:endParaRPr>
              <a:solidFill>
                <a:schemeClr val="dk1"/>
              </a:solidFill>
              <a:highlight>
                <a:srgbClr val="FFFFFF"/>
              </a:highlight>
            </a:endParaRPr>
          </a:p>
          <a:p>
            <a:pPr indent="0" lvl="0" marL="0" rtl="0" algn="l">
              <a:spcBef>
                <a:spcPts val="2400"/>
              </a:spcBef>
              <a:spcAft>
                <a:spcPts val="0"/>
              </a:spcAft>
              <a:buClr>
                <a:schemeClr val="dk1"/>
              </a:buClr>
              <a:buSzPts val="1100"/>
              <a:buFont typeface="Arial"/>
              <a:buNone/>
            </a:pPr>
            <a:r>
              <a:rPr lang="en">
                <a:solidFill>
                  <a:schemeClr val="dk1"/>
                </a:solidFill>
                <a:highlight>
                  <a:srgbClr val="FFFFFF"/>
                </a:highlight>
              </a:rPr>
              <a:t>“I love the irony of chasing the quiet Assemblymembers for an interview,” Wallis spokesperson Colin Hawley said in an email. “Greg is all about consistency, so in this instance, he’s choosing to keep his words few and let his votes do the talking.”</a:t>
            </a:r>
            <a:endParaRPr>
              <a:solidFill>
                <a:schemeClr val="dk1"/>
              </a:solidFill>
              <a:highlight>
                <a:srgbClr val="FFFFFF"/>
              </a:highlight>
            </a:endParaRPr>
          </a:p>
          <a:p>
            <a:pPr indent="0" lvl="0" marL="0" rtl="0" algn="l">
              <a:spcBef>
                <a:spcPts val="2400"/>
              </a:spcBef>
              <a:spcAft>
                <a:spcPts val="120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39" name="Google Shape;339;p5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40" name="Google Shape;340;p56"/>
          <p:cNvPicPr preferRelativeResize="0"/>
          <p:nvPr/>
        </p:nvPicPr>
        <p:blipFill>
          <a:blip r:embed="rId3">
            <a:alphaModFix/>
          </a:blip>
          <a:stretch>
            <a:fillRect/>
          </a:stretch>
        </p:blipFill>
        <p:spPr>
          <a:xfrm>
            <a:off x="1393185" y="0"/>
            <a:ext cx="6357632" cy="51435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5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46" name="Google Shape;346;p5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2400"/>
              </a:spcBef>
              <a:spcAft>
                <a:spcPts val="0"/>
              </a:spcAft>
              <a:buClr>
                <a:schemeClr val="dk1"/>
              </a:buClr>
              <a:buSzPct val="54777"/>
              <a:buFont typeface="Arial"/>
              <a:buNone/>
            </a:pPr>
            <a:r>
              <a:rPr lang="en" sz="2008" u="sng">
                <a:solidFill>
                  <a:srgbClr val="05A0C4"/>
                </a:solidFill>
                <a:highlight>
                  <a:srgbClr val="FFFFFF"/>
                </a:highlight>
                <a:hlinkClick r:id="rId3">
                  <a:extLst>
                    <a:ext uri="{A12FA001-AC4F-418D-AE19-62706E023703}">
                      <ahyp:hlinkClr val="tx"/>
                    </a:ext>
                  </a:extLst>
                </a:hlinkClick>
              </a:rPr>
              <a:t>The Teamsters union</a:t>
            </a:r>
            <a:r>
              <a:rPr lang="en" sz="2008">
                <a:solidFill>
                  <a:schemeClr val="accent2"/>
                </a:solidFill>
                <a:highlight>
                  <a:srgbClr val="FFFFFF"/>
                </a:highlight>
              </a:rPr>
              <a:t> is a major funder in the California statehouse, contributing at least $2.7 million to lawmakers’ campaigns since 2015. Aguiar-Curry received at least $15,950 in campaign cash from the Teamsters and its affiliate unions in that time, according to the Digital Democracy database.</a:t>
            </a:r>
            <a:endParaRPr sz="2008">
              <a:solidFill>
                <a:schemeClr val="accent2"/>
              </a:solidFill>
              <a:highlight>
                <a:srgbClr val="FFFFFF"/>
              </a:highlight>
            </a:endParaRPr>
          </a:p>
          <a:p>
            <a:pPr indent="0" lvl="0" marL="0" rtl="0" algn="l">
              <a:spcBef>
                <a:spcPts val="2400"/>
              </a:spcBef>
              <a:spcAft>
                <a:spcPts val="0"/>
              </a:spcAft>
              <a:buClr>
                <a:schemeClr val="dk1"/>
              </a:buClr>
              <a:buSzPct val="54777"/>
              <a:buFont typeface="Arial"/>
              <a:buNone/>
            </a:pPr>
            <a:r>
              <a:rPr lang="en" sz="2008">
                <a:solidFill>
                  <a:schemeClr val="accent2"/>
                </a:solidFill>
                <a:highlight>
                  <a:srgbClr val="FFFFFF"/>
                </a:highlight>
              </a:rPr>
              <a:t>But she said that didn’t influence her decision to try again on autonomous trucking.</a:t>
            </a:r>
            <a:endParaRPr sz="2008">
              <a:solidFill>
                <a:schemeClr val="accent2"/>
              </a:solidFill>
              <a:highlight>
                <a:srgbClr val="FFFFFF"/>
              </a:highlight>
            </a:endParaRPr>
          </a:p>
          <a:p>
            <a:pPr indent="0" lvl="0" marL="0" rtl="0" algn="l">
              <a:spcBef>
                <a:spcPts val="2400"/>
              </a:spcBef>
              <a:spcAft>
                <a:spcPts val="0"/>
              </a:spcAft>
              <a:buClr>
                <a:schemeClr val="dk1"/>
              </a:buClr>
              <a:buSzPct val="54777"/>
              <a:buFont typeface="Arial"/>
              <a:buNone/>
            </a:pPr>
            <a:r>
              <a:rPr lang="en" sz="2008">
                <a:solidFill>
                  <a:schemeClr val="accent2"/>
                </a:solidFill>
                <a:highlight>
                  <a:srgbClr val="FFFFFF"/>
                </a:highlight>
              </a:rPr>
              <a:t>“I’m not here to serve the lobbyists,” she said.</a:t>
            </a:r>
            <a:endParaRPr sz="2008">
              <a:solidFill>
                <a:schemeClr val="accent2"/>
              </a:solidFill>
              <a:highlight>
                <a:srgbClr val="FFFFFF"/>
              </a:highlight>
            </a:endParaRPr>
          </a:p>
          <a:p>
            <a:pPr indent="0" lvl="0" marL="0" rtl="0" algn="l">
              <a:spcBef>
                <a:spcPts val="2400"/>
              </a:spcBef>
              <a:spcAft>
                <a:spcPts val="1200"/>
              </a:spcAft>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5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52" name="Google Shape;352;p5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53" name="Google Shape;353;p58"/>
          <p:cNvPicPr preferRelativeResize="0"/>
          <p:nvPr/>
        </p:nvPicPr>
        <p:blipFill>
          <a:blip r:embed="rId3">
            <a:alphaModFix/>
          </a:blip>
          <a:stretch>
            <a:fillRect/>
          </a:stretch>
        </p:blipFill>
        <p:spPr>
          <a:xfrm>
            <a:off x="1463537" y="0"/>
            <a:ext cx="6216926" cy="51435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5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200"/>
              </a:spcAft>
              <a:buClr>
                <a:schemeClr val="dk1"/>
              </a:buClr>
              <a:buSzPts val="1100"/>
              <a:buFont typeface="Arial"/>
              <a:buNone/>
            </a:pPr>
            <a:r>
              <a:rPr b="1" lang="en" sz="3000"/>
              <a:t>Voters get their own AI legislator tracker</a:t>
            </a:r>
            <a:endParaRPr b="1" sz="3000"/>
          </a:p>
        </p:txBody>
      </p:sp>
      <p:sp>
        <p:nvSpPr>
          <p:cNvPr id="359" name="Google Shape;359;p5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4600">
                <a:solidFill>
                  <a:schemeClr val="dk1"/>
                </a:solidFill>
              </a:rPr>
              <a:t>It’s called My Legislator</a:t>
            </a:r>
            <a:endParaRPr sz="4600">
              <a:solidFill>
                <a:schemeClr val="dk1"/>
              </a:solidFill>
            </a:endParaRPr>
          </a:p>
          <a:p>
            <a:pPr indent="0" lvl="0" marL="0" rtl="0" algn="ctr">
              <a:spcBef>
                <a:spcPts val="1200"/>
              </a:spcBef>
              <a:spcAft>
                <a:spcPts val="1200"/>
              </a:spcAft>
              <a:buNone/>
            </a:pPr>
            <a:r>
              <a:rPr lang="en" sz="4600">
                <a:solidFill>
                  <a:schemeClr val="dk1"/>
                </a:solidFill>
              </a:rPr>
              <a:t>It’s super cool.</a:t>
            </a:r>
            <a:endParaRPr sz="4600">
              <a:solidFill>
                <a:schemeClr val="dk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6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65" name="Google Shape;365;p6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66" name="Google Shape;366;p60"/>
          <p:cNvPicPr preferRelativeResize="0"/>
          <p:nvPr/>
        </p:nvPicPr>
        <p:blipFill>
          <a:blip r:embed="rId3">
            <a:alphaModFix/>
          </a:blip>
          <a:stretch>
            <a:fillRect/>
          </a:stretch>
        </p:blipFill>
        <p:spPr>
          <a:xfrm>
            <a:off x="2018361" y="0"/>
            <a:ext cx="5107278" cy="51435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6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72" name="Google Shape;372;p6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73" name="Google Shape;373;p61"/>
          <p:cNvPicPr preferRelativeResize="0"/>
          <p:nvPr/>
        </p:nvPicPr>
        <p:blipFill>
          <a:blip r:embed="rId3">
            <a:alphaModFix/>
          </a:blip>
          <a:stretch>
            <a:fillRect/>
          </a:stretch>
        </p:blipFill>
        <p:spPr>
          <a:xfrm>
            <a:off x="2400300" y="233363"/>
            <a:ext cx="4343400" cy="46767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83" name="Google Shape;83;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4" name="Google Shape;84;p17"/>
          <p:cNvPicPr preferRelativeResize="0"/>
          <p:nvPr/>
        </p:nvPicPr>
        <p:blipFill>
          <a:blip r:embed="rId3">
            <a:alphaModFix/>
          </a:blip>
          <a:stretch>
            <a:fillRect/>
          </a:stretch>
        </p:blipFill>
        <p:spPr>
          <a:xfrm>
            <a:off x="1490957" y="0"/>
            <a:ext cx="6162087" cy="51435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6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79" name="Google Shape;379;p6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80" name="Google Shape;380;p62"/>
          <p:cNvPicPr preferRelativeResize="0"/>
          <p:nvPr/>
        </p:nvPicPr>
        <p:blipFill>
          <a:blip r:embed="rId3">
            <a:alphaModFix/>
          </a:blip>
          <a:stretch>
            <a:fillRect/>
          </a:stretch>
        </p:blipFill>
        <p:spPr>
          <a:xfrm>
            <a:off x="2292800" y="927602"/>
            <a:ext cx="4898800" cy="36412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6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We’re getting great pickup and feedback</a:t>
            </a:r>
            <a:endParaRPr/>
          </a:p>
        </p:txBody>
      </p:sp>
      <p:sp>
        <p:nvSpPr>
          <p:cNvPr id="386" name="Google Shape;386;p6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i="1" lang="en" sz="2200">
                <a:solidFill>
                  <a:schemeClr val="dk1"/>
                </a:solidFill>
                <a:highlight>
                  <a:srgbClr val="FFFFFF"/>
                </a:highlight>
              </a:rPr>
              <a:t>“Thank you so much for providing this important information to keep us informed!”</a:t>
            </a:r>
            <a:endParaRPr i="1" sz="2200">
              <a:solidFill>
                <a:schemeClr val="dk1"/>
              </a:solidFill>
              <a:highlight>
                <a:srgbClr val="FFFFFF"/>
              </a:highlight>
            </a:endParaRPr>
          </a:p>
          <a:p>
            <a:pPr indent="0" lvl="0" marL="0" rtl="0" algn="l">
              <a:spcBef>
                <a:spcPts val="1200"/>
              </a:spcBef>
              <a:spcAft>
                <a:spcPts val="0"/>
              </a:spcAft>
              <a:buClr>
                <a:schemeClr val="dk1"/>
              </a:buClr>
              <a:buSzPts val="1100"/>
              <a:buFont typeface="Arial"/>
              <a:buNone/>
            </a:pPr>
            <a:r>
              <a:rPr i="1" lang="en" sz="2200">
                <a:solidFill>
                  <a:schemeClr val="dk1"/>
                </a:solidFill>
                <a:highlight>
                  <a:srgbClr val="FFFFFF"/>
                </a:highlight>
              </a:rPr>
              <a:t>“This is an excellent report and extremely helpful when planning for the upcoming election cycles (to check consistency and alignment of our law makers.)”</a:t>
            </a:r>
            <a:endParaRPr i="1" sz="2200">
              <a:solidFill>
                <a:schemeClr val="dk1"/>
              </a:solidFill>
              <a:highlight>
                <a:srgbClr val="FFFFFF"/>
              </a:highlight>
            </a:endParaRPr>
          </a:p>
          <a:p>
            <a:pPr indent="0" lvl="0" marL="0" rtl="0" algn="l">
              <a:spcBef>
                <a:spcPts val="1200"/>
              </a:spcBef>
              <a:spcAft>
                <a:spcPts val="0"/>
              </a:spcAft>
              <a:buClr>
                <a:schemeClr val="dk1"/>
              </a:buClr>
              <a:buSzPts val="1100"/>
              <a:buFont typeface="Arial"/>
              <a:buNone/>
            </a:pPr>
            <a:r>
              <a:rPr i="1" lang="en" sz="2200">
                <a:solidFill>
                  <a:schemeClr val="dk1"/>
                </a:solidFill>
                <a:highlight>
                  <a:srgbClr val="FFFFFF"/>
                </a:highlight>
              </a:rPr>
              <a:t>“THANK YOU for providing this service!!”</a:t>
            </a:r>
            <a:endParaRPr i="1" sz="2200">
              <a:solidFill>
                <a:schemeClr val="dk1"/>
              </a:solidFill>
            </a:endParaRPr>
          </a:p>
          <a:p>
            <a:pPr indent="0" lvl="0" marL="0" rtl="0" algn="l">
              <a:spcBef>
                <a:spcPts val="1200"/>
              </a:spcBef>
              <a:spcAft>
                <a:spcPts val="1200"/>
              </a:spcAft>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6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000"/>
              <a:t>My Legislator s</a:t>
            </a:r>
            <a:r>
              <a:rPr b="1" lang="en" sz="3000"/>
              <a:t>tats</a:t>
            </a:r>
            <a:endParaRPr b="1" sz="3000"/>
          </a:p>
        </p:txBody>
      </p:sp>
      <p:sp>
        <p:nvSpPr>
          <p:cNvPr id="392" name="Google Shape;392;p6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425450" lvl="0" marL="457200" rtl="0" algn="l">
              <a:spcBef>
                <a:spcPts val="0"/>
              </a:spcBef>
              <a:spcAft>
                <a:spcPts val="0"/>
              </a:spcAft>
              <a:buClr>
                <a:srgbClr val="222222"/>
              </a:buClr>
              <a:buSzPts val="3100"/>
              <a:buChar char="●"/>
            </a:pPr>
            <a:r>
              <a:rPr lang="en" sz="3100">
                <a:solidFill>
                  <a:srgbClr val="222222"/>
                </a:solidFill>
              </a:rPr>
              <a:t>Subscribers after four weeks: </a:t>
            </a:r>
            <a:r>
              <a:rPr b="1" lang="en" sz="3100">
                <a:solidFill>
                  <a:srgbClr val="222222"/>
                </a:solidFill>
              </a:rPr>
              <a:t>8,302</a:t>
            </a:r>
            <a:endParaRPr b="1" sz="3100">
              <a:solidFill>
                <a:srgbClr val="222222"/>
              </a:solidFill>
            </a:endParaRPr>
          </a:p>
          <a:p>
            <a:pPr indent="-425450" lvl="0" marL="457200" rtl="0" algn="l">
              <a:spcBef>
                <a:spcPts val="0"/>
              </a:spcBef>
              <a:spcAft>
                <a:spcPts val="0"/>
              </a:spcAft>
              <a:buClr>
                <a:srgbClr val="222222"/>
              </a:buClr>
              <a:buSzPts val="3100"/>
              <a:buChar char="●"/>
            </a:pPr>
            <a:r>
              <a:rPr lang="en" sz="3100">
                <a:solidFill>
                  <a:srgbClr val="222222"/>
                </a:solidFill>
              </a:rPr>
              <a:t>Open rate: </a:t>
            </a:r>
            <a:r>
              <a:rPr b="1" lang="en" sz="3100">
                <a:solidFill>
                  <a:srgbClr val="222222"/>
                </a:solidFill>
              </a:rPr>
              <a:t>67%</a:t>
            </a:r>
            <a:endParaRPr b="1" sz="3100">
              <a:solidFill>
                <a:srgbClr val="222222"/>
              </a:solidFill>
            </a:endParaRPr>
          </a:p>
          <a:p>
            <a:pPr indent="-425450" lvl="0" marL="457200" rtl="0" algn="l">
              <a:spcBef>
                <a:spcPts val="0"/>
              </a:spcBef>
              <a:spcAft>
                <a:spcPts val="0"/>
              </a:spcAft>
              <a:buClr>
                <a:srgbClr val="222222"/>
              </a:buClr>
              <a:buSzPts val="3100"/>
              <a:buChar char="●"/>
            </a:pPr>
            <a:r>
              <a:rPr lang="en" sz="3100">
                <a:solidFill>
                  <a:srgbClr val="222222"/>
                </a:solidFill>
              </a:rPr>
              <a:t>Subscribers who clicked at least one link: </a:t>
            </a:r>
            <a:r>
              <a:rPr b="1" lang="en" sz="3100">
                <a:solidFill>
                  <a:srgbClr val="222222"/>
                </a:solidFill>
              </a:rPr>
              <a:t>29%</a:t>
            </a:r>
            <a:endParaRPr b="1" sz="3100">
              <a:solidFill>
                <a:srgbClr val="222222"/>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6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98" name="Google Shape;398;p6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99" name="Google Shape;399;p65"/>
          <p:cNvPicPr preferRelativeResize="0"/>
          <p:nvPr/>
        </p:nvPicPr>
        <p:blipFill>
          <a:blip r:embed="rId3">
            <a:alphaModFix/>
          </a:blip>
          <a:stretch>
            <a:fillRect/>
          </a:stretch>
        </p:blipFill>
        <p:spPr>
          <a:xfrm>
            <a:off x="0" y="557614"/>
            <a:ext cx="9144000" cy="402827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6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3420"/>
              <a:t>Good things </a:t>
            </a:r>
            <a:r>
              <a:rPr b="1" lang="en" sz="3420"/>
              <a:t>coming this year</a:t>
            </a:r>
            <a:endParaRPr b="1" sz="3420"/>
          </a:p>
        </p:txBody>
      </p:sp>
      <p:sp>
        <p:nvSpPr>
          <p:cNvPr id="405" name="Google Shape;405;p6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419273" lvl="0" marL="457200" rtl="0" algn="l">
              <a:spcBef>
                <a:spcPts val="0"/>
              </a:spcBef>
              <a:spcAft>
                <a:spcPts val="0"/>
              </a:spcAft>
              <a:buClr>
                <a:schemeClr val="dk1"/>
              </a:buClr>
              <a:buSzPts val="3003"/>
              <a:buChar char="●"/>
            </a:pPr>
            <a:r>
              <a:rPr lang="en" sz="3002">
                <a:solidFill>
                  <a:schemeClr val="dk1"/>
                </a:solidFill>
              </a:rPr>
              <a:t>Executive branch tipsheets with enforcement records.</a:t>
            </a:r>
            <a:endParaRPr sz="3002">
              <a:solidFill>
                <a:schemeClr val="dk1"/>
              </a:solidFill>
            </a:endParaRPr>
          </a:p>
          <a:p>
            <a:pPr indent="-419273" lvl="0" marL="457200" rtl="0" algn="l">
              <a:spcBef>
                <a:spcPts val="0"/>
              </a:spcBef>
              <a:spcAft>
                <a:spcPts val="0"/>
              </a:spcAft>
              <a:buClr>
                <a:schemeClr val="dk1"/>
              </a:buClr>
              <a:buSzPts val="3003"/>
              <a:buChar char="●"/>
            </a:pPr>
            <a:r>
              <a:rPr lang="en" sz="3002">
                <a:solidFill>
                  <a:schemeClr val="dk1"/>
                </a:solidFill>
              </a:rPr>
              <a:t>Better tipsheet summaries and more phenoms.</a:t>
            </a:r>
            <a:endParaRPr sz="3002">
              <a:solidFill>
                <a:schemeClr val="dk1"/>
              </a:solidFill>
            </a:endParaRPr>
          </a:p>
          <a:p>
            <a:pPr indent="-419273" lvl="0" marL="457200" rtl="0" algn="l">
              <a:spcBef>
                <a:spcPts val="0"/>
              </a:spcBef>
              <a:spcAft>
                <a:spcPts val="0"/>
              </a:spcAft>
              <a:buClr>
                <a:schemeClr val="dk1"/>
              </a:buClr>
              <a:buSzPts val="3003"/>
              <a:buChar char="●"/>
            </a:pPr>
            <a:r>
              <a:rPr lang="en" sz="3002">
                <a:solidFill>
                  <a:schemeClr val="dk1"/>
                </a:solidFill>
              </a:rPr>
              <a:t>Real-time lobbying money in tipsheets. </a:t>
            </a:r>
            <a:endParaRPr sz="3002">
              <a:solidFill>
                <a:schemeClr val="dk1"/>
              </a:solidFill>
            </a:endParaRPr>
          </a:p>
          <a:p>
            <a:pPr indent="-419273" lvl="0" marL="457200" rtl="0" algn="l">
              <a:spcBef>
                <a:spcPts val="0"/>
              </a:spcBef>
              <a:spcAft>
                <a:spcPts val="0"/>
              </a:spcAft>
              <a:buClr>
                <a:schemeClr val="dk1"/>
              </a:buClr>
              <a:buSzPts val="3003"/>
              <a:buChar char="●"/>
            </a:pPr>
            <a:r>
              <a:rPr lang="en" sz="3002">
                <a:solidFill>
                  <a:schemeClr val="dk1"/>
                </a:solidFill>
              </a:rPr>
              <a:t>LLM integration into the main Digital Democracy site.</a:t>
            </a:r>
            <a:endParaRPr>
              <a:solidFill>
                <a:schemeClr val="dk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6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000"/>
              <a:t>A spin through Digital Democracy</a:t>
            </a:r>
            <a:endParaRPr b="1" sz="3000"/>
          </a:p>
        </p:txBody>
      </p:sp>
      <p:sp>
        <p:nvSpPr>
          <p:cNvPr id="411" name="Google Shape;411;p67"/>
          <p:cNvSpPr txBox="1"/>
          <p:nvPr>
            <p:ph idx="1" type="body"/>
          </p:nvPr>
        </p:nvSpPr>
        <p:spPr>
          <a:xfrm>
            <a:off x="311700" y="11410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600" u="sng">
                <a:solidFill>
                  <a:schemeClr val="hlink"/>
                </a:solidFill>
                <a:hlinkClick r:id="rId3"/>
              </a:rPr>
              <a:t>CalMatters Digital </a:t>
            </a:r>
            <a:r>
              <a:rPr b="1" lang="en" sz="2600" u="sng">
                <a:solidFill>
                  <a:schemeClr val="hlink"/>
                </a:solidFill>
                <a:hlinkClick r:id="rId4"/>
              </a:rPr>
              <a:t>Democracy</a:t>
            </a:r>
            <a:endParaRPr b="1" sz="2600"/>
          </a:p>
          <a:p>
            <a:pPr indent="0" lvl="0" marL="0" rtl="0" algn="l">
              <a:spcBef>
                <a:spcPts val="1200"/>
              </a:spcBef>
              <a:spcAft>
                <a:spcPts val="0"/>
              </a:spcAft>
              <a:buNone/>
            </a:pPr>
            <a:r>
              <a:rPr b="1" lang="en" sz="2600" u="sng">
                <a:solidFill>
                  <a:schemeClr val="hlink"/>
                </a:solidFill>
                <a:hlinkClick r:id="rId5"/>
              </a:rPr>
              <a:t>CalMatters tipsheets</a:t>
            </a:r>
            <a:r>
              <a:rPr b="1" lang="en" sz="2600"/>
              <a:t> </a:t>
            </a:r>
            <a:br>
              <a:rPr b="1" lang="en" sz="2600"/>
            </a:br>
            <a:endParaRPr b="1" sz="2600"/>
          </a:p>
          <a:p>
            <a:pPr indent="0" lvl="0" marL="0" rtl="0" algn="l">
              <a:spcBef>
                <a:spcPts val="1200"/>
              </a:spcBef>
              <a:spcAft>
                <a:spcPts val="1200"/>
              </a:spcAft>
              <a:buNone/>
            </a:pPr>
            <a:r>
              <a:t/>
            </a:r>
            <a:endParaRPr b="1" sz="26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90" name="Google Shape;90;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100">
                <a:solidFill>
                  <a:schemeClr val="dk1"/>
                </a:solidFill>
                <a:highlight>
                  <a:srgbClr val="FFFFFF"/>
                </a:highlight>
              </a:rPr>
              <a:t>Fong has dutifully said “aye” during committee votes and pushed the green button at his desk on the Assembly floor 9,389 times since he was </a:t>
            </a:r>
            <a:r>
              <a:rPr lang="en" sz="2100" u="sng">
                <a:solidFill>
                  <a:schemeClr val="dk1"/>
                </a:solidFill>
                <a:highlight>
                  <a:srgbClr val="FFFFFF"/>
                </a:highlight>
                <a:hlinkClick r:id="rId3">
                  <a:extLst>
                    <a:ext uri="{A12FA001-AC4F-418D-AE19-62706E023703}">
                      <ahyp:hlinkClr val="tx"/>
                    </a:ext>
                  </a:extLst>
                </a:hlinkClick>
              </a:rPr>
              <a:t>sworn in on Feb. 22, 2022</a:t>
            </a:r>
            <a:r>
              <a:rPr lang="en" sz="2100">
                <a:solidFill>
                  <a:schemeClr val="dk1"/>
                </a:solidFill>
                <a:highlight>
                  <a:srgbClr val="FFFFFF"/>
                </a:highlight>
              </a:rPr>
              <a:t>….</a:t>
            </a:r>
            <a:endParaRPr sz="2100">
              <a:solidFill>
                <a:schemeClr val="dk1"/>
              </a:solidFill>
              <a:highlight>
                <a:srgbClr val="FFFFFF"/>
              </a:highlight>
            </a:endParaRPr>
          </a:p>
          <a:p>
            <a:pPr indent="0" lvl="0" marL="0" rtl="0" algn="l">
              <a:spcBef>
                <a:spcPts val="1200"/>
              </a:spcBef>
              <a:spcAft>
                <a:spcPts val="0"/>
              </a:spcAft>
              <a:buNone/>
            </a:pPr>
            <a:r>
              <a:rPr lang="en" sz="2100">
                <a:solidFill>
                  <a:schemeClr val="dk1"/>
                </a:solidFill>
                <a:highlight>
                  <a:srgbClr val="FFFFFF"/>
                </a:highlight>
              </a:rPr>
              <a:t>When it comes to not voting, Fong’s only done that 75 times in 9,465 opportunities. In other words, for every 100 bills Fong had the opportunity to vote on, he voted “aye” 99 times. The average non-vote rate for Fong’s fellow Democrats is around 5%. </a:t>
            </a:r>
            <a:endParaRPr sz="2100">
              <a:solidFill>
                <a:schemeClr val="dk1"/>
              </a:solidFill>
              <a:highlight>
                <a:srgbClr val="FFFFFF"/>
              </a:highlight>
            </a:endParaRPr>
          </a:p>
          <a:p>
            <a:pPr indent="0" lvl="0" marL="0" rtl="0" algn="l">
              <a:spcBef>
                <a:spcPts val="1200"/>
              </a:spcBef>
              <a:spcAft>
                <a:spcPts val="1200"/>
              </a:spcAft>
              <a:buNone/>
            </a:pPr>
            <a:r>
              <a:t/>
            </a:r>
            <a:endParaRPr sz="1500">
              <a:solidFill>
                <a:schemeClr val="accent2"/>
              </a:solidFill>
              <a:highlight>
                <a:srgbClr val="FFFFFF"/>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200"/>
              </a:spcAft>
              <a:buClr>
                <a:schemeClr val="dk1"/>
              </a:buClr>
              <a:buSzPts val="990"/>
              <a:buFont typeface="Arial"/>
              <a:buNone/>
            </a:pPr>
            <a:r>
              <a:rPr b="1" lang="en" sz="3102"/>
              <a:t>Digital Democracy</a:t>
            </a:r>
            <a:r>
              <a:rPr b="1" lang="en" sz="3102"/>
              <a:t> and your journalism</a:t>
            </a:r>
            <a:endParaRPr b="1" sz="2920"/>
          </a:p>
        </p:txBody>
      </p:sp>
      <p:sp>
        <p:nvSpPr>
          <p:cNvPr id="96" name="Google Shape;96;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419273" lvl="0" marL="457200" rtl="0" algn="l">
              <a:spcBef>
                <a:spcPts val="0"/>
              </a:spcBef>
              <a:spcAft>
                <a:spcPts val="0"/>
              </a:spcAft>
              <a:buClr>
                <a:schemeClr val="dk1"/>
              </a:buClr>
              <a:buSzPts val="3003"/>
              <a:buChar char="●"/>
            </a:pPr>
            <a:r>
              <a:rPr lang="en" sz="3002">
                <a:solidFill>
                  <a:schemeClr val="dk1"/>
                </a:solidFill>
              </a:rPr>
              <a:t>It adds context for</a:t>
            </a:r>
            <a:r>
              <a:rPr lang="en" sz="3002">
                <a:solidFill>
                  <a:schemeClr val="dk1"/>
                </a:solidFill>
              </a:rPr>
              <a:t> investigations</a:t>
            </a:r>
            <a:endParaRPr sz="3002">
              <a:solidFill>
                <a:schemeClr val="dk1"/>
              </a:solidFill>
            </a:endParaRPr>
          </a:p>
          <a:p>
            <a:pPr indent="-419273" lvl="0" marL="457200" rtl="0" algn="l">
              <a:spcBef>
                <a:spcPts val="0"/>
              </a:spcBef>
              <a:spcAft>
                <a:spcPts val="0"/>
              </a:spcAft>
              <a:buClr>
                <a:schemeClr val="dk1"/>
              </a:buClr>
              <a:buSzPts val="3003"/>
              <a:buChar char="●"/>
            </a:pPr>
            <a:r>
              <a:rPr lang="en" sz="3002">
                <a:solidFill>
                  <a:schemeClr val="dk1"/>
                </a:solidFill>
              </a:rPr>
              <a:t>It’s great for legislative analysis pieces </a:t>
            </a:r>
            <a:endParaRPr sz="3002">
              <a:solidFill>
                <a:schemeClr val="dk1"/>
              </a:solidFill>
            </a:endParaRPr>
          </a:p>
          <a:p>
            <a:pPr indent="-419273" lvl="0" marL="457200" rtl="0" algn="l">
              <a:spcBef>
                <a:spcPts val="0"/>
              </a:spcBef>
              <a:spcAft>
                <a:spcPts val="0"/>
              </a:spcAft>
              <a:buClr>
                <a:schemeClr val="dk1"/>
              </a:buClr>
              <a:buSzPts val="3003"/>
              <a:buChar char="●"/>
            </a:pPr>
            <a:r>
              <a:rPr lang="en" sz="3002">
                <a:solidFill>
                  <a:schemeClr val="dk1"/>
                </a:solidFill>
              </a:rPr>
              <a:t>It makes fact checks easy</a:t>
            </a:r>
            <a:endParaRPr sz="3002">
              <a:solidFill>
                <a:schemeClr val="dk1"/>
              </a:solidFill>
            </a:endParaRPr>
          </a:p>
          <a:p>
            <a:pPr indent="-419273" lvl="0" marL="457200" rtl="0" algn="l">
              <a:spcBef>
                <a:spcPts val="0"/>
              </a:spcBef>
              <a:spcAft>
                <a:spcPts val="0"/>
              </a:spcAft>
              <a:buClr>
                <a:schemeClr val="dk1"/>
              </a:buClr>
              <a:buSzPts val="3003"/>
              <a:buChar char="●"/>
            </a:pPr>
            <a:r>
              <a:rPr lang="en" sz="3002">
                <a:solidFill>
                  <a:schemeClr val="dk1"/>
                </a:solidFill>
              </a:rPr>
              <a:t>Tipsheets are designed for quick dailies, but they provide useful info for any bill-related story</a:t>
            </a:r>
            <a:endParaRPr sz="3002">
              <a:solidFill>
                <a:schemeClr val="dk1"/>
              </a:solidFill>
            </a:endParaRPr>
          </a:p>
          <a:p>
            <a:pPr indent="0" lvl="0" marL="0" rtl="0" algn="l">
              <a:spcBef>
                <a:spcPts val="1200"/>
              </a:spcBef>
              <a:spcAft>
                <a:spcPts val="120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0"/>
          <p:cNvSpPr txBox="1"/>
          <p:nvPr>
            <p:ph type="title"/>
          </p:nvPr>
        </p:nvSpPr>
        <p:spPr>
          <a:xfrm>
            <a:off x="109200" y="3842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3020"/>
              <a:t>Why are we doing this?</a:t>
            </a:r>
            <a:endParaRPr b="1" sz="3020"/>
          </a:p>
        </p:txBody>
      </p:sp>
      <p:sp>
        <p:nvSpPr>
          <p:cNvPr id="102" name="Google Shape;102;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a:bodyPr>
          <a:lstStyle/>
          <a:p>
            <a:pPr indent="-398938" lvl="0" marL="457200" rtl="0" algn="l">
              <a:spcBef>
                <a:spcPts val="0"/>
              </a:spcBef>
              <a:spcAft>
                <a:spcPts val="0"/>
              </a:spcAft>
              <a:buClr>
                <a:schemeClr val="dk1"/>
              </a:buClr>
              <a:buSzPct val="100000"/>
              <a:buChar char="●"/>
            </a:pPr>
            <a:r>
              <a:rPr lang="en" sz="2900">
                <a:solidFill>
                  <a:schemeClr val="dk1"/>
                </a:solidFill>
              </a:rPr>
              <a:t>National politics is all anyone cares about</a:t>
            </a:r>
            <a:endParaRPr sz="2900">
              <a:solidFill>
                <a:schemeClr val="dk1"/>
              </a:solidFill>
            </a:endParaRPr>
          </a:p>
          <a:p>
            <a:pPr indent="-398938" lvl="0" marL="457200" rtl="0" algn="l">
              <a:spcBef>
                <a:spcPts val="0"/>
              </a:spcBef>
              <a:spcAft>
                <a:spcPts val="0"/>
              </a:spcAft>
              <a:buClr>
                <a:schemeClr val="dk1"/>
              </a:buClr>
              <a:buSzPct val="100000"/>
              <a:buChar char="●"/>
            </a:pPr>
            <a:r>
              <a:rPr lang="en" sz="2900">
                <a:solidFill>
                  <a:schemeClr val="dk1"/>
                </a:solidFill>
              </a:rPr>
              <a:t>The most important decisions impacting Americans’ lives are made in statehouses</a:t>
            </a:r>
            <a:endParaRPr sz="2900">
              <a:solidFill>
                <a:schemeClr val="dk1"/>
              </a:solidFill>
            </a:endParaRPr>
          </a:p>
          <a:p>
            <a:pPr indent="-398938" lvl="0" marL="457200" rtl="0" algn="l">
              <a:spcBef>
                <a:spcPts val="0"/>
              </a:spcBef>
              <a:spcAft>
                <a:spcPts val="0"/>
              </a:spcAft>
              <a:buClr>
                <a:schemeClr val="dk1"/>
              </a:buClr>
              <a:buSzPct val="100000"/>
              <a:buChar char="●"/>
            </a:pPr>
            <a:r>
              <a:rPr lang="en" sz="2900">
                <a:solidFill>
                  <a:schemeClr val="dk1"/>
                </a:solidFill>
              </a:rPr>
              <a:t>One-party rule has made Legislatures less transparent and more controlled by special interests</a:t>
            </a:r>
            <a:endParaRPr sz="2900">
              <a:solidFill>
                <a:schemeClr val="dk1"/>
              </a:solidFill>
            </a:endParaRPr>
          </a:p>
          <a:p>
            <a:pPr indent="-398938" lvl="0" marL="457200" rtl="0" algn="l">
              <a:spcBef>
                <a:spcPts val="0"/>
              </a:spcBef>
              <a:spcAft>
                <a:spcPts val="0"/>
              </a:spcAft>
              <a:buClr>
                <a:schemeClr val="dk1"/>
              </a:buClr>
              <a:buSzPct val="100000"/>
              <a:buChar char="●"/>
            </a:pPr>
            <a:r>
              <a:rPr lang="en" sz="2900">
                <a:solidFill>
                  <a:schemeClr val="dk1"/>
                </a:solidFill>
              </a:rPr>
              <a:t>N</a:t>
            </a:r>
            <a:r>
              <a:rPr lang="en" sz="2900">
                <a:solidFill>
                  <a:schemeClr val="dk1"/>
                </a:solidFill>
              </a:rPr>
              <a:t>ewsrooms are shrinking</a:t>
            </a:r>
            <a:endParaRPr sz="2900">
              <a:solidFill>
                <a:schemeClr val="dk1"/>
              </a:solidFill>
            </a:endParaRPr>
          </a:p>
          <a:p>
            <a:pPr indent="0" lvl="0" marL="457200" rtl="0" algn="l">
              <a:spcBef>
                <a:spcPts val="1200"/>
              </a:spcBef>
              <a:spcAft>
                <a:spcPts val="120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3020"/>
              <a:t>What we’re trying to accomplishing</a:t>
            </a:r>
            <a:endParaRPr b="1" sz="3020"/>
          </a:p>
        </p:txBody>
      </p:sp>
      <p:sp>
        <p:nvSpPr>
          <p:cNvPr id="108" name="Google Shape;108;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Clr>
                <a:schemeClr val="dk1"/>
              </a:buClr>
              <a:buSzPts val="2100"/>
              <a:buChar char="●"/>
            </a:pPr>
            <a:r>
              <a:rPr lang="en" sz="2100">
                <a:solidFill>
                  <a:schemeClr val="dk1"/>
                </a:solidFill>
              </a:rPr>
              <a:t>Who are these legislators? </a:t>
            </a:r>
            <a:endParaRPr sz="2100">
              <a:solidFill>
                <a:schemeClr val="dk1"/>
              </a:solidFill>
            </a:endParaRPr>
          </a:p>
          <a:p>
            <a:pPr indent="-361950" lvl="0" marL="457200" rtl="0" algn="l">
              <a:spcBef>
                <a:spcPts val="0"/>
              </a:spcBef>
              <a:spcAft>
                <a:spcPts val="0"/>
              </a:spcAft>
              <a:buClr>
                <a:schemeClr val="dk1"/>
              </a:buClr>
              <a:buSzPts val="2100"/>
              <a:buChar char="●"/>
            </a:pPr>
            <a:r>
              <a:rPr lang="en" sz="2100">
                <a:solidFill>
                  <a:schemeClr val="dk1"/>
                </a:solidFill>
              </a:rPr>
              <a:t>What are their motivations and how are they influenced? </a:t>
            </a:r>
            <a:endParaRPr sz="2100">
              <a:solidFill>
                <a:schemeClr val="dk1"/>
              </a:solidFill>
            </a:endParaRPr>
          </a:p>
          <a:p>
            <a:pPr indent="-361950" lvl="0" marL="457200" rtl="0" algn="l">
              <a:spcBef>
                <a:spcPts val="0"/>
              </a:spcBef>
              <a:spcAft>
                <a:spcPts val="0"/>
              </a:spcAft>
              <a:buClr>
                <a:schemeClr val="dk1"/>
              </a:buClr>
              <a:buSzPts val="2100"/>
              <a:buChar char="●"/>
            </a:pPr>
            <a:r>
              <a:rPr lang="en" sz="2100">
                <a:solidFill>
                  <a:schemeClr val="dk1"/>
                </a:solidFill>
              </a:rPr>
              <a:t>What undemocratic processes are giving moneyed special interests an edge?</a:t>
            </a:r>
            <a:endParaRPr sz="2100">
              <a:solidFill>
                <a:schemeClr val="dk1"/>
              </a:solidFill>
            </a:endParaRPr>
          </a:p>
          <a:p>
            <a:pPr indent="-361950" lvl="0" marL="457200" rtl="0" algn="l">
              <a:spcBef>
                <a:spcPts val="0"/>
              </a:spcBef>
              <a:spcAft>
                <a:spcPts val="0"/>
              </a:spcAft>
              <a:buClr>
                <a:schemeClr val="dk1"/>
              </a:buClr>
              <a:buSzPts val="2100"/>
              <a:buChar char="●"/>
            </a:pPr>
            <a:r>
              <a:rPr lang="en" sz="2100">
                <a:solidFill>
                  <a:schemeClr val="dk1"/>
                </a:solidFill>
              </a:rPr>
              <a:t>An ideal DD story is less about what a bill does and more about what it says about lawmakers</a:t>
            </a:r>
            <a:endParaRPr sz="2100">
              <a:solidFill>
                <a:schemeClr val="dk1"/>
              </a:solidFill>
            </a:endParaRPr>
          </a:p>
          <a:p>
            <a:pPr indent="-361950" lvl="0" marL="457200" rtl="0" algn="l">
              <a:spcBef>
                <a:spcPts val="0"/>
              </a:spcBef>
              <a:spcAft>
                <a:spcPts val="0"/>
              </a:spcAft>
              <a:buClr>
                <a:schemeClr val="dk1"/>
              </a:buClr>
              <a:buSzPts val="2100"/>
              <a:buChar char="●"/>
            </a:pPr>
            <a:r>
              <a:rPr lang="en" sz="2100">
                <a:solidFill>
                  <a:schemeClr val="dk1"/>
                </a:solidFill>
              </a:rPr>
              <a:t>DD helps the public engage and hold their legislators accountable</a:t>
            </a:r>
            <a:endParaRPr sz="2100">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