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4.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8" r:id="rId2"/>
    <p:sldId id="282" r:id="rId3"/>
    <p:sldId id="257" r:id="rId4"/>
    <p:sldId id="284" r:id="rId5"/>
    <p:sldId id="271" r:id="rId6"/>
    <p:sldId id="272" r:id="rId7"/>
    <p:sldId id="277" r:id="rId8"/>
    <p:sldId id="283" r:id="rId9"/>
    <p:sldId id="276" r:id="rId10"/>
    <p:sldId id="273" r:id="rId11"/>
    <p:sldId id="275" r:id="rId12"/>
    <p:sldId id="274" r:id="rId13"/>
    <p:sldId id="280" r:id="rId14"/>
    <p:sldId id="281" r:id="rId15"/>
    <p:sldId id="259" r:id="rId16"/>
    <p:sldId id="264" r:id="rId17"/>
    <p:sldId id="265" r:id="rId18"/>
    <p:sldId id="266" r:id="rId19"/>
    <p:sldId id="267" r:id="rId20"/>
    <p:sldId id="269" r:id="rId21"/>
    <p:sldId id="270" r:id="rId22"/>
    <p:sldId id="278" r:id="rId23"/>
    <p:sldId id="262" r:id="rId24"/>
    <p:sldId id="279"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91D8EE4-6186-40CC-8837-0D739382B056}" v="184" dt="2025-11-14T08:52:56.5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4" autoAdjust="0"/>
    <p:restoredTop sz="94658"/>
  </p:normalViewPr>
  <p:slideViewPr>
    <p:cSldViewPr snapToGrid="0">
      <p:cViewPr varScale="1">
        <p:scale>
          <a:sx n="120" d="100"/>
          <a:sy n="120" d="100"/>
        </p:scale>
        <p:origin x="840"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62EF7C-1CAD-4CC8-B7B5-53C332313D7E}" type="datetimeFigureOut">
              <a:rPr lang="en-IN" smtClean="0"/>
              <a:t>14/11/25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F1BEF6-E15B-4087-87C3-55EB3BB455AA}" type="slidenum">
              <a:rPr lang="en-IN" smtClean="0"/>
              <a:t>‹#›</a:t>
            </a:fld>
            <a:endParaRPr lang="en-IN"/>
          </a:p>
        </p:txBody>
      </p:sp>
    </p:spTree>
    <p:extLst>
      <p:ext uri="{BB962C8B-B14F-4D97-AF65-F5344CB8AC3E}">
        <p14:creationId xmlns:p14="http://schemas.microsoft.com/office/powerpoint/2010/main" val="17910483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3F1BEF6-E15B-4087-87C3-55EB3BB455AA}" type="slidenum">
              <a:rPr lang="en-IN" smtClean="0"/>
              <a:t>3</a:t>
            </a:fld>
            <a:endParaRPr lang="en-IN"/>
          </a:p>
        </p:txBody>
      </p:sp>
    </p:spTree>
    <p:extLst>
      <p:ext uri="{BB962C8B-B14F-4D97-AF65-F5344CB8AC3E}">
        <p14:creationId xmlns:p14="http://schemas.microsoft.com/office/powerpoint/2010/main" val="3647327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81E3C8-6780-0ED6-1C8C-755151A4CEA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C88D0-BD6B-E8A0-EC22-C7456D0A8C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FE51A7-2250-B60B-6BCA-0C5200B32813}"/>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8DCB940-62B5-F436-DB75-BA10D3D70AB2}"/>
              </a:ext>
            </a:extLst>
          </p:cNvPr>
          <p:cNvSpPr>
            <a:spLocks noGrp="1"/>
          </p:cNvSpPr>
          <p:nvPr>
            <p:ph type="sldNum" sz="quarter" idx="5"/>
          </p:nvPr>
        </p:nvSpPr>
        <p:spPr/>
        <p:txBody>
          <a:bodyPr/>
          <a:lstStyle/>
          <a:p>
            <a:fld id="{83F1BEF6-E15B-4087-87C3-55EB3BB455AA}" type="slidenum">
              <a:rPr lang="en-IN" smtClean="0"/>
              <a:t>7</a:t>
            </a:fld>
            <a:endParaRPr lang="en-IN"/>
          </a:p>
        </p:txBody>
      </p:sp>
    </p:spTree>
    <p:extLst>
      <p:ext uri="{BB962C8B-B14F-4D97-AF65-F5344CB8AC3E}">
        <p14:creationId xmlns:p14="http://schemas.microsoft.com/office/powerpoint/2010/main" val="32165237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C399A0-98CE-856E-55B8-D122E75F59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A475EA-7396-F9A1-31C7-1D01684AAF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59FD4-436C-2F7A-9047-4167A28F3BE4}"/>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D385ED19-FD06-990E-A274-39C414B8A236}"/>
              </a:ext>
            </a:extLst>
          </p:cNvPr>
          <p:cNvSpPr>
            <a:spLocks noGrp="1"/>
          </p:cNvSpPr>
          <p:nvPr>
            <p:ph type="sldNum" sz="quarter" idx="5"/>
          </p:nvPr>
        </p:nvSpPr>
        <p:spPr/>
        <p:txBody>
          <a:bodyPr/>
          <a:lstStyle/>
          <a:p>
            <a:fld id="{83F1BEF6-E15B-4087-87C3-55EB3BB455AA}" type="slidenum">
              <a:rPr lang="en-IN" smtClean="0"/>
              <a:t>9</a:t>
            </a:fld>
            <a:endParaRPr lang="en-IN"/>
          </a:p>
        </p:txBody>
      </p:sp>
    </p:spTree>
    <p:extLst>
      <p:ext uri="{BB962C8B-B14F-4D97-AF65-F5344CB8AC3E}">
        <p14:creationId xmlns:p14="http://schemas.microsoft.com/office/powerpoint/2010/main" val="92582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3F1BEF6-E15B-4087-87C3-55EB3BB455AA}" type="slidenum">
              <a:rPr lang="en-IN" smtClean="0"/>
              <a:t>10</a:t>
            </a:fld>
            <a:endParaRPr lang="en-IN"/>
          </a:p>
        </p:txBody>
      </p:sp>
    </p:spTree>
    <p:extLst>
      <p:ext uri="{BB962C8B-B14F-4D97-AF65-F5344CB8AC3E}">
        <p14:creationId xmlns:p14="http://schemas.microsoft.com/office/powerpoint/2010/main" val="17242720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18CD1F-17E1-8123-2F26-F97583547C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7F4D3A-880E-B0AB-4169-A51769F64AB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556C64-5905-FA89-6D5F-DFB42B49B689}"/>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1D5B11A6-E0E6-89DE-DFE4-F70E3F3D6B9E}"/>
              </a:ext>
            </a:extLst>
          </p:cNvPr>
          <p:cNvSpPr>
            <a:spLocks noGrp="1"/>
          </p:cNvSpPr>
          <p:nvPr>
            <p:ph type="sldNum" sz="quarter" idx="5"/>
          </p:nvPr>
        </p:nvSpPr>
        <p:spPr/>
        <p:txBody>
          <a:bodyPr/>
          <a:lstStyle/>
          <a:p>
            <a:fld id="{83F1BEF6-E15B-4087-87C3-55EB3BB455AA}" type="slidenum">
              <a:rPr lang="en-IN" smtClean="0"/>
              <a:t>11</a:t>
            </a:fld>
            <a:endParaRPr lang="en-IN"/>
          </a:p>
        </p:txBody>
      </p:sp>
    </p:spTree>
    <p:extLst>
      <p:ext uri="{BB962C8B-B14F-4D97-AF65-F5344CB8AC3E}">
        <p14:creationId xmlns:p14="http://schemas.microsoft.com/office/powerpoint/2010/main" val="1623937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FF4AC5-6C21-F0C1-53E4-9ACE224AC8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4FB58-7B52-3BC1-6107-E9F0E681F1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42531-FF35-7865-4045-EA984E19D198}"/>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0EBD91F5-2619-E0F1-DA25-56AF0D98812A}"/>
              </a:ext>
            </a:extLst>
          </p:cNvPr>
          <p:cNvSpPr>
            <a:spLocks noGrp="1"/>
          </p:cNvSpPr>
          <p:nvPr>
            <p:ph type="sldNum" sz="quarter" idx="5"/>
          </p:nvPr>
        </p:nvSpPr>
        <p:spPr/>
        <p:txBody>
          <a:bodyPr/>
          <a:lstStyle/>
          <a:p>
            <a:fld id="{83F1BEF6-E15B-4087-87C3-55EB3BB455AA}" type="slidenum">
              <a:rPr lang="en-IN" smtClean="0"/>
              <a:t>12</a:t>
            </a:fld>
            <a:endParaRPr lang="en-IN"/>
          </a:p>
        </p:txBody>
      </p:sp>
    </p:spTree>
    <p:extLst>
      <p:ext uri="{BB962C8B-B14F-4D97-AF65-F5344CB8AC3E}">
        <p14:creationId xmlns:p14="http://schemas.microsoft.com/office/powerpoint/2010/main" val="36537581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8D7876-BB69-E42C-0092-E9B24D98B4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50DB31-1383-A817-2F08-E516988261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B3CB22-465A-66A7-0FC3-7C34F26D9A8D}"/>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1D60FA3B-DF94-9BD8-8F9D-216731803A84}"/>
              </a:ext>
            </a:extLst>
          </p:cNvPr>
          <p:cNvSpPr>
            <a:spLocks noGrp="1"/>
          </p:cNvSpPr>
          <p:nvPr>
            <p:ph type="sldNum" sz="quarter" idx="5"/>
          </p:nvPr>
        </p:nvSpPr>
        <p:spPr/>
        <p:txBody>
          <a:bodyPr/>
          <a:lstStyle/>
          <a:p>
            <a:fld id="{83F1BEF6-E15B-4087-87C3-55EB3BB455AA}" type="slidenum">
              <a:rPr lang="en-IN" smtClean="0"/>
              <a:t>13</a:t>
            </a:fld>
            <a:endParaRPr lang="en-IN"/>
          </a:p>
        </p:txBody>
      </p:sp>
    </p:spTree>
    <p:extLst>
      <p:ext uri="{BB962C8B-B14F-4D97-AF65-F5344CB8AC3E}">
        <p14:creationId xmlns:p14="http://schemas.microsoft.com/office/powerpoint/2010/main" val="36089111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83F1BEF6-E15B-4087-87C3-55EB3BB455AA}" type="slidenum">
              <a:rPr lang="en-IN" smtClean="0"/>
              <a:t>20</a:t>
            </a:fld>
            <a:endParaRPr lang="en-IN"/>
          </a:p>
        </p:txBody>
      </p:sp>
    </p:spTree>
    <p:extLst>
      <p:ext uri="{BB962C8B-B14F-4D97-AF65-F5344CB8AC3E}">
        <p14:creationId xmlns:p14="http://schemas.microsoft.com/office/powerpoint/2010/main" val="33786779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99FAF-1CB6-7B8A-741A-D5AA66067B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3DF68-2E90-55A2-1C4A-7372A336D3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49D8EB-053B-6DC3-55C6-A314FDD0BD6C}"/>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B30A1ABF-D3D9-F750-6551-CC238C011ADE}"/>
              </a:ext>
            </a:extLst>
          </p:cNvPr>
          <p:cNvSpPr>
            <a:spLocks noGrp="1"/>
          </p:cNvSpPr>
          <p:nvPr>
            <p:ph type="sldNum" sz="quarter" idx="5"/>
          </p:nvPr>
        </p:nvSpPr>
        <p:spPr/>
        <p:txBody>
          <a:bodyPr/>
          <a:lstStyle/>
          <a:p>
            <a:fld id="{83F1BEF6-E15B-4087-87C3-55EB3BB455AA}" type="slidenum">
              <a:rPr lang="en-IN" smtClean="0"/>
              <a:t>21</a:t>
            </a:fld>
            <a:endParaRPr lang="en-IN"/>
          </a:p>
        </p:txBody>
      </p:sp>
    </p:spTree>
    <p:extLst>
      <p:ext uri="{BB962C8B-B14F-4D97-AF65-F5344CB8AC3E}">
        <p14:creationId xmlns:p14="http://schemas.microsoft.com/office/powerpoint/2010/main" val="2171395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22525-33EC-6848-BBAC-E038B4ADED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B02389F-961E-8FD9-2942-BFBB69AB935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4E2CE82B-1C37-CF71-9DED-BAF6E72C373B}"/>
              </a:ext>
            </a:extLst>
          </p:cNvPr>
          <p:cNvSpPr>
            <a:spLocks noGrp="1"/>
          </p:cNvSpPr>
          <p:nvPr>
            <p:ph type="dt" sz="half" idx="10"/>
          </p:nvPr>
        </p:nvSpPr>
        <p:spPr/>
        <p:txBody>
          <a:bodyPr/>
          <a:lstStyle/>
          <a:p>
            <a:fld id="{DBCB6428-8DFF-4908-B698-E04960BDB9E5}" type="datetimeFigureOut">
              <a:rPr lang="en-IN" smtClean="0"/>
              <a:t>14/11/25</a:t>
            </a:fld>
            <a:endParaRPr lang="en-IN"/>
          </a:p>
        </p:txBody>
      </p:sp>
      <p:sp>
        <p:nvSpPr>
          <p:cNvPr id="5" name="Footer Placeholder 4">
            <a:extLst>
              <a:ext uri="{FF2B5EF4-FFF2-40B4-BE49-F238E27FC236}">
                <a16:creationId xmlns:a16="http://schemas.microsoft.com/office/drawing/2014/main" id="{FF13DDD3-DE2B-04FD-7993-CCBE8281DEC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ABE916D-645C-F763-9C1C-BFF308E22762}"/>
              </a:ext>
            </a:extLst>
          </p:cNvPr>
          <p:cNvSpPr>
            <a:spLocks noGrp="1"/>
          </p:cNvSpPr>
          <p:nvPr>
            <p:ph type="sldNum" sz="quarter" idx="12"/>
          </p:nvPr>
        </p:nvSpPr>
        <p:spPr/>
        <p:txBody>
          <a:bodyPr/>
          <a:lstStyle/>
          <a:p>
            <a:fld id="{2B0F2C46-B3BD-49A0-913D-AC0C52990636}" type="slidenum">
              <a:rPr lang="en-IN" smtClean="0"/>
              <a:t>‹#›</a:t>
            </a:fld>
            <a:endParaRPr lang="en-IN"/>
          </a:p>
        </p:txBody>
      </p:sp>
    </p:spTree>
    <p:extLst>
      <p:ext uri="{BB962C8B-B14F-4D97-AF65-F5344CB8AC3E}">
        <p14:creationId xmlns:p14="http://schemas.microsoft.com/office/powerpoint/2010/main" val="38276462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BCAA7-B6CB-9645-93A4-0652BB9CDD2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4F7386D-DE26-C414-B899-1690D29A7F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A8DBC876-0997-4376-9BC9-6BBA7FC136C7}"/>
              </a:ext>
            </a:extLst>
          </p:cNvPr>
          <p:cNvSpPr>
            <a:spLocks noGrp="1"/>
          </p:cNvSpPr>
          <p:nvPr>
            <p:ph type="dt" sz="half" idx="10"/>
          </p:nvPr>
        </p:nvSpPr>
        <p:spPr/>
        <p:txBody>
          <a:bodyPr/>
          <a:lstStyle/>
          <a:p>
            <a:fld id="{DBCB6428-8DFF-4908-B698-E04960BDB9E5}" type="datetimeFigureOut">
              <a:rPr lang="en-IN" smtClean="0"/>
              <a:t>14/11/25</a:t>
            </a:fld>
            <a:endParaRPr lang="en-IN"/>
          </a:p>
        </p:txBody>
      </p:sp>
      <p:sp>
        <p:nvSpPr>
          <p:cNvPr id="5" name="Footer Placeholder 4">
            <a:extLst>
              <a:ext uri="{FF2B5EF4-FFF2-40B4-BE49-F238E27FC236}">
                <a16:creationId xmlns:a16="http://schemas.microsoft.com/office/drawing/2014/main" id="{FF3572D0-81B8-6381-9B27-EA8BC0EF4E2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73CB91D-BF7F-139D-C46A-BEDF60000BD1}"/>
              </a:ext>
            </a:extLst>
          </p:cNvPr>
          <p:cNvSpPr>
            <a:spLocks noGrp="1"/>
          </p:cNvSpPr>
          <p:nvPr>
            <p:ph type="sldNum" sz="quarter" idx="12"/>
          </p:nvPr>
        </p:nvSpPr>
        <p:spPr/>
        <p:txBody>
          <a:bodyPr/>
          <a:lstStyle/>
          <a:p>
            <a:fld id="{2B0F2C46-B3BD-49A0-913D-AC0C52990636}" type="slidenum">
              <a:rPr lang="en-IN" smtClean="0"/>
              <a:t>‹#›</a:t>
            </a:fld>
            <a:endParaRPr lang="en-IN"/>
          </a:p>
        </p:txBody>
      </p:sp>
    </p:spTree>
    <p:extLst>
      <p:ext uri="{BB962C8B-B14F-4D97-AF65-F5344CB8AC3E}">
        <p14:creationId xmlns:p14="http://schemas.microsoft.com/office/powerpoint/2010/main" val="26945030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F101ACE-9297-F428-EF65-5D6E8BDAC98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C643CD9A-0AD0-42EC-4D64-48E08ED7223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1422DCD-82E9-522D-CA8F-9FE164E2EBC7}"/>
              </a:ext>
            </a:extLst>
          </p:cNvPr>
          <p:cNvSpPr>
            <a:spLocks noGrp="1"/>
          </p:cNvSpPr>
          <p:nvPr>
            <p:ph type="dt" sz="half" idx="10"/>
          </p:nvPr>
        </p:nvSpPr>
        <p:spPr/>
        <p:txBody>
          <a:bodyPr/>
          <a:lstStyle/>
          <a:p>
            <a:fld id="{DBCB6428-8DFF-4908-B698-E04960BDB9E5}" type="datetimeFigureOut">
              <a:rPr lang="en-IN" smtClean="0"/>
              <a:t>14/11/25</a:t>
            </a:fld>
            <a:endParaRPr lang="en-IN"/>
          </a:p>
        </p:txBody>
      </p:sp>
      <p:sp>
        <p:nvSpPr>
          <p:cNvPr id="5" name="Footer Placeholder 4">
            <a:extLst>
              <a:ext uri="{FF2B5EF4-FFF2-40B4-BE49-F238E27FC236}">
                <a16:creationId xmlns:a16="http://schemas.microsoft.com/office/drawing/2014/main" id="{7A021FC5-55F0-5C73-37B6-C94BFC752B3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9509F85-D903-7800-78A0-9B3887CA83DA}"/>
              </a:ext>
            </a:extLst>
          </p:cNvPr>
          <p:cNvSpPr>
            <a:spLocks noGrp="1"/>
          </p:cNvSpPr>
          <p:nvPr>
            <p:ph type="sldNum" sz="quarter" idx="12"/>
          </p:nvPr>
        </p:nvSpPr>
        <p:spPr/>
        <p:txBody>
          <a:bodyPr/>
          <a:lstStyle/>
          <a:p>
            <a:fld id="{2B0F2C46-B3BD-49A0-913D-AC0C52990636}" type="slidenum">
              <a:rPr lang="en-IN" smtClean="0"/>
              <a:t>‹#›</a:t>
            </a:fld>
            <a:endParaRPr lang="en-IN"/>
          </a:p>
        </p:txBody>
      </p:sp>
    </p:spTree>
    <p:extLst>
      <p:ext uri="{BB962C8B-B14F-4D97-AF65-F5344CB8AC3E}">
        <p14:creationId xmlns:p14="http://schemas.microsoft.com/office/powerpoint/2010/main" val="3136653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1DA40-1B9F-5563-D4E0-4937FAF0FE3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D0EA1D2-3BD8-630F-685E-BC85201392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3BA712D-2259-9CB7-87A5-DF0F82CAE22A}"/>
              </a:ext>
            </a:extLst>
          </p:cNvPr>
          <p:cNvSpPr>
            <a:spLocks noGrp="1"/>
          </p:cNvSpPr>
          <p:nvPr>
            <p:ph type="dt" sz="half" idx="10"/>
          </p:nvPr>
        </p:nvSpPr>
        <p:spPr/>
        <p:txBody>
          <a:bodyPr/>
          <a:lstStyle/>
          <a:p>
            <a:fld id="{DBCB6428-8DFF-4908-B698-E04960BDB9E5}" type="datetimeFigureOut">
              <a:rPr lang="en-IN" smtClean="0"/>
              <a:t>14/11/25</a:t>
            </a:fld>
            <a:endParaRPr lang="en-IN"/>
          </a:p>
        </p:txBody>
      </p:sp>
      <p:sp>
        <p:nvSpPr>
          <p:cNvPr id="5" name="Footer Placeholder 4">
            <a:extLst>
              <a:ext uri="{FF2B5EF4-FFF2-40B4-BE49-F238E27FC236}">
                <a16:creationId xmlns:a16="http://schemas.microsoft.com/office/drawing/2014/main" id="{5FFC7F32-58C4-B6D4-E108-96774883232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4E96414-352C-213F-0041-51851553B0ED}"/>
              </a:ext>
            </a:extLst>
          </p:cNvPr>
          <p:cNvSpPr>
            <a:spLocks noGrp="1"/>
          </p:cNvSpPr>
          <p:nvPr>
            <p:ph type="sldNum" sz="quarter" idx="12"/>
          </p:nvPr>
        </p:nvSpPr>
        <p:spPr/>
        <p:txBody>
          <a:bodyPr/>
          <a:lstStyle/>
          <a:p>
            <a:fld id="{2B0F2C46-B3BD-49A0-913D-AC0C52990636}" type="slidenum">
              <a:rPr lang="en-IN" smtClean="0"/>
              <a:t>‹#›</a:t>
            </a:fld>
            <a:endParaRPr lang="en-IN"/>
          </a:p>
        </p:txBody>
      </p:sp>
    </p:spTree>
    <p:extLst>
      <p:ext uri="{BB962C8B-B14F-4D97-AF65-F5344CB8AC3E}">
        <p14:creationId xmlns:p14="http://schemas.microsoft.com/office/powerpoint/2010/main" val="397331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BBADA-D7A3-3423-271F-808AED1A273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2728833-87C2-B062-D29C-80F8463654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6A1600-3930-224A-E016-FD7D952DAFB9}"/>
              </a:ext>
            </a:extLst>
          </p:cNvPr>
          <p:cNvSpPr>
            <a:spLocks noGrp="1"/>
          </p:cNvSpPr>
          <p:nvPr>
            <p:ph type="dt" sz="half" idx="10"/>
          </p:nvPr>
        </p:nvSpPr>
        <p:spPr/>
        <p:txBody>
          <a:bodyPr/>
          <a:lstStyle/>
          <a:p>
            <a:fld id="{DBCB6428-8DFF-4908-B698-E04960BDB9E5}" type="datetimeFigureOut">
              <a:rPr lang="en-IN" smtClean="0"/>
              <a:t>14/11/25</a:t>
            </a:fld>
            <a:endParaRPr lang="en-IN"/>
          </a:p>
        </p:txBody>
      </p:sp>
      <p:sp>
        <p:nvSpPr>
          <p:cNvPr id="5" name="Footer Placeholder 4">
            <a:extLst>
              <a:ext uri="{FF2B5EF4-FFF2-40B4-BE49-F238E27FC236}">
                <a16:creationId xmlns:a16="http://schemas.microsoft.com/office/drawing/2014/main" id="{1E33E94A-34C4-6F4D-35B3-7A30AA2D16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4537AF1B-2FD3-C4E6-3D01-1BCB8F02D2A7}"/>
              </a:ext>
            </a:extLst>
          </p:cNvPr>
          <p:cNvSpPr>
            <a:spLocks noGrp="1"/>
          </p:cNvSpPr>
          <p:nvPr>
            <p:ph type="sldNum" sz="quarter" idx="12"/>
          </p:nvPr>
        </p:nvSpPr>
        <p:spPr/>
        <p:txBody>
          <a:bodyPr/>
          <a:lstStyle/>
          <a:p>
            <a:fld id="{2B0F2C46-B3BD-49A0-913D-AC0C52990636}" type="slidenum">
              <a:rPr lang="en-IN" smtClean="0"/>
              <a:t>‹#›</a:t>
            </a:fld>
            <a:endParaRPr lang="en-IN"/>
          </a:p>
        </p:txBody>
      </p:sp>
    </p:spTree>
    <p:extLst>
      <p:ext uri="{BB962C8B-B14F-4D97-AF65-F5344CB8AC3E}">
        <p14:creationId xmlns:p14="http://schemas.microsoft.com/office/powerpoint/2010/main" val="1317437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68997-A8AE-AEB4-EF21-5D4AE7C7A2AF}"/>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4D24EAFF-85A2-F901-9C12-9C8FEDEBB3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9D2E7CA8-E333-B6EC-5270-44DA41A280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944FBB24-0C2E-9579-B036-43292DBFB794}"/>
              </a:ext>
            </a:extLst>
          </p:cNvPr>
          <p:cNvSpPr>
            <a:spLocks noGrp="1"/>
          </p:cNvSpPr>
          <p:nvPr>
            <p:ph type="dt" sz="half" idx="10"/>
          </p:nvPr>
        </p:nvSpPr>
        <p:spPr/>
        <p:txBody>
          <a:bodyPr/>
          <a:lstStyle/>
          <a:p>
            <a:fld id="{DBCB6428-8DFF-4908-B698-E04960BDB9E5}" type="datetimeFigureOut">
              <a:rPr lang="en-IN" smtClean="0"/>
              <a:t>14/11/25</a:t>
            </a:fld>
            <a:endParaRPr lang="en-IN"/>
          </a:p>
        </p:txBody>
      </p:sp>
      <p:sp>
        <p:nvSpPr>
          <p:cNvPr id="6" name="Footer Placeholder 5">
            <a:extLst>
              <a:ext uri="{FF2B5EF4-FFF2-40B4-BE49-F238E27FC236}">
                <a16:creationId xmlns:a16="http://schemas.microsoft.com/office/drawing/2014/main" id="{F9B340EC-CEC6-43F8-855D-1E1A858292A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0A7882D-8724-018E-BD87-7C9F25D50BA2}"/>
              </a:ext>
            </a:extLst>
          </p:cNvPr>
          <p:cNvSpPr>
            <a:spLocks noGrp="1"/>
          </p:cNvSpPr>
          <p:nvPr>
            <p:ph type="sldNum" sz="quarter" idx="12"/>
          </p:nvPr>
        </p:nvSpPr>
        <p:spPr/>
        <p:txBody>
          <a:bodyPr/>
          <a:lstStyle/>
          <a:p>
            <a:fld id="{2B0F2C46-B3BD-49A0-913D-AC0C52990636}" type="slidenum">
              <a:rPr lang="en-IN" smtClean="0"/>
              <a:t>‹#›</a:t>
            </a:fld>
            <a:endParaRPr lang="en-IN"/>
          </a:p>
        </p:txBody>
      </p:sp>
    </p:spTree>
    <p:extLst>
      <p:ext uri="{BB962C8B-B14F-4D97-AF65-F5344CB8AC3E}">
        <p14:creationId xmlns:p14="http://schemas.microsoft.com/office/powerpoint/2010/main" val="937957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A96D20-CA9A-F928-1BAB-FCC43A904BA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0E9CEC7-8361-3351-40C1-F966B5C7B8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049F5B-D758-4349-8044-16D86BB9BB2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309AB52D-D022-1D5E-5F2D-DDE921CBE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1DAF1C-E878-C4F0-7904-216885B1F4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68E4F87-71C4-EEA2-179F-B6A96DADB803}"/>
              </a:ext>
            </a:extLst>
          </p:cNvPr>
          <p:cNvSpPr>
            <a:spLocks noGrp="1"/>
          </p:cNvSpPr>
          <p:nvPr>
            <p:ph type="dt" sz="half" idx="10"/>
          </p:nvPr>
        </p:nvSpPr>
        <p:spPr/>
        <p:txBody>
          <a:bodyPr/>
          <a:lstStyle/>
          <a:p>
            <a:fld id="{DBCB6428-8DFF-4908-B698-E04960BDB9E5}" type="datetimeFigureOut">
              <a:rPr lang="en-IN" smtClean="0"/>
              <a:t>14/11/25</a:t>
            </a:fld>
            <a:endParaRPr lang="en-IN"/>
          </a:p>
        </p:txBody>
      </p:sp>
      <p:sp>
        <p:nvSpPr>
          <p:cNvPr id="8" name="Footer Placeholder 7">
            <a:extLst>
              <a:ext uri="{FF2B5EF4-FFF2-40B4-BE49-F238E27FC236}">
                <a16:creationId xmlns:a16="http://schemas.microsoft.com/office/drawing/2014/main" id="{E74E1C4B-DCA1-0982-3DC1-BB6B2EFDCDBA}"/>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C2A2CA26-A060-714E-B82C-FE5825105817}"/>
              </a:ext>
            </a:extLst>
          </p:cNvPr>
          <p:cNvSpPr>
            <a:spLocks noGrp="1"/>
          </p:cNvSpPr>
          <p:nvPr>
            <p:ph type="sldNum" sz="quarter" idx="12"/>
          </p:nvPr>
        </p:nvSpPr>
        <p:spPr/>
        <p:txBody>
          <a:bodyPr/>
          <a:lstStyle/>
          <a:p>
            <a:fld id="{2B0F2C46-B3BD-49A0-913D-AC0C52990636}" type="slidenum">
              <a:rPr lang="en-IN" smtClean="0"/>
              <a:t>‹#›</a:t>
            </a:fld>
            <a:endParaRPr lang="en-IN"/>
          </a:p>
        </p:txBody>
      </p:sp>
    </p:spTree>
    <p:extLst>
      <p:ext uri="{BB962C8B-B14F-4D97-AF65-F5344CB8AC3E}">
        <p14:creationId xmlns:p14="http://schemas.microsoft.com/office/powerpoint/2010/main" val="34565664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047E58-4C1B-A5E1-E415-1E4DAE8CB697}"/>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31A76E0E-D9BA-2582-B742-67F7919B99A0}"/>
              </a:ext>
            </a:extLst>
          </p:cNvPr>
          <p:cNvSpPr>
            <a:spLocks noGrp="1"/>
          </p:cNvSpPr>
          <p:nvPr>
            <p:ph type="dt" sz="half" idx="10"/>
          </p:nvPr>
        </p:nvSpPr>
        <p:spPr/>
        <p:txBody>
          <a:bodyPr/>
          <a:lstStyle/>
          <a:p>
            <a:fld id="{DBCB6428-8DFF-4908-B698-E04960BDB9E5}" type="datetimeFigureOut">
              <a:rPr lang="en-IN" smtClean="0"/>
              <a:t>14/11/25</a:t>
            </a:fld>
            <a:endParaRPr lang="en-IN"/>
          </a:p>
        </p:txBody>
      </p:sp>
      <p:sp>
        <p:nvSpPr>
          <p:cNvPr id="4" name="Footer Placeholder 3">
            <a:extLst>
              <a:ext uri="{FF2B5EF4-FFF2-40B4-BE49-F238E27FC236}">
                <a16:creationId xmlns:a16="http://schemas.microsoft.com/office/drawing/2014/main" id="{99F00297-5298-47B1-5264-7AA8D3971281}"/>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7C042E1B-7407-F276-21FD-13B81B128714}"/>
              </a:ext>
            </a:extLst>
          </p:cNvPr>
          <p:cNvSpPr>
            <a:spLocks noGrp="1"/>
          </p:cNvSpPr>
          <p:nvPr>
            <p:ph type="sldNum" sz="quarter" idx="12"/>
          </p:nvPr>
        </p:nvSpPr>
        <p:spPr/>
        <p:txBody>
          <a:bodyPr/>
          <a:lstStyle/>
          <a:p>
            <a:fld id="{2B0F2C46-B3BD-49A0-913D-AC0C52990636}" type="slidenum">
              <a:rPr lang="en-IN" smtClean="0"/>
              <a:t>‹#›</a:t>
            </a:fld>
            <a:endParaRPr lang="en-IN"/>
          </a:p>
        </p:txBody>
      </p:sp>
    </p:spTree>
    <p:extLst>
      <p:ext uri="{BB962C8B-B14F-4D97-AF65-F5344CB8AC3E}">
        <p14:creationId xmlns:p14="http://schemas.microsoft.com/office/powerpoint/2010/main" val="4020406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7C09A-B2DF-F22D-C312-117468593785}"/>
              </a:ext>
            </a:extLst>
          </p:cNvPr>
          <p:cNvSpPr>
            <a:spLocks noGrp="1"/>
          </p:cNvSpPr>
          <p:nvPr>
            <p:ph type="dt" sz="half" idx="10"/>
          </p:nvPr>
        </p:nvSpPr>
        <p:spPr/>
        <p:txBody>
          <a:bodyPr/>
          <a:lstStyle/>
          <a:p>
            <a:fld id="{DBCB6428-8DFF-4908-B698-E04960BDB9E5}" type="datetimeFigureOut">
              <a:rPr lang="en-IN" smtClean="0"/>
              <a:t>14/11/25</a:t>
            </a:fld>
            <a:endParaRPr lang="en-IN"/>
          </a:p>
        </p:txBody>
      </p:sp>
      <p:sp>
        <p:nvSpPr>
          <p:cNvPr id="3" name="Footer Placeholder 2">
            <a:extLst>
              <a:ext uri="{FF2B5EF4-FFF2-40B4-BE49-F238E27FC236}">
                <a16:creationId xmlns:a16="http://schemas.microsoft.com/office/drawing/2014/main" id="{03D07766-00DA-7AC9-F741-95CCB95488E4}"/>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75E388A-3344-A80B-30B9-DAF4BA2CF471}"/>
              </a:ext>
            </a:extLst>
          </p:cNvPr>
          <p:cNvSpPr>
            <a:spLocks noGrp="1"/>
          </p:cNvSpPr>
          <p:nvPr>
            <p:ph type="sldNum" sz="quarter" idx="12"/>
          </p:nvPr>
        </p:nvSpPr>
        <p:spPr/>
        <p:txBody>
          <a:bodyPr/>
          <a:lstStyle/>
          <a:p>
            <a:fld id="{2B0F2C46-B3BD-49A0-913D-AC0C52990636}" type="slidenum">
              <a:rPr lang="en-IN" smtClean="0"/>
              <a:t>‹#›</a:t>
            </a:fld>
            <a:endParaRPr lang="en-IN"/>
          </a:p>
        </p:txBody>
      </p:sp>
    </p:spTree>
    <p:extLst>
      <p:ext uri="{BB962C8B-B14F-4D97-AF65-F5344CB8AC3E}">
        <p14:creationId xmlns:p14="http://schemas.microsoft.com/office/powerpoint/2010/main" val="4179148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427FA-4A60-9202-AE63-7D697BBBC9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125CB22B-919C-F895-A330-7BC1A1AC46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B2E61CE-895F-2C75-0FAC-992D584FBD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751712-3F6E-9546-F452-31EB56B8FF93}"/>
              </a:ext>
            </a:extLst>
          </p:cNvPr>
          <p:cNvSpPr>
            <a:spLocks noGrp="1"/>
          </p:cNvSpPr>
          <p:nvPr>
            <p:ph type="dt" sz="half" idx="10"/>
          </p:nvPr>
        </p:nvSpPr>
        <p:spPr/>
        <p:txBody>
          <a:bodyPr/>
          <a:lstStyle/>
          <a:p>
            <a:fld id="{DBCB6428-8DFF-4908-B698-E04960BDB9E5}" type="datetimeFigureOut">
              <a:rPr lang="en-IN" smtClean="0"/>
              <a:t>14/11/25</a:t>
            </a:fld>
            <a:endParaRPr lang="en-IN"/>
          </a:p>
        </p:txBody>
      </p:sp>
      <p:sp>
        <p:nvSpPr>
          <p:cNvPr id="6" name="Footer Placeholder 5">
            <a:extLst>
              <a:ext uri="{FF2B5EF4-FFF2-40B4-BE49-F238E27FC236}">
                <a16:creationId xmlns:a16="http://schemas.microsoft.com/office/drawing/2014/main" id="{67DB7E6C-A02D-AB04-D9E8-79EBA079586F}"/>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4B5E4FE-8CD7-B3A6-7695-2CD60D64B9AD}"/>
              </a:ext>
            </a:extLst>
          </p:cNvPr>
          <p:cNvSpPr>
            <a:spLocks noGrp="1"/>
          </p:cNvSpPr>
          <p:nvPr>
            <p:ph type="sldNum" sz="quarter" idx="12"/>
          </p:nvPr>
        </p:nvSpPr>
        <p:spPr/>
        <p:txBody>
          <a:bodyPr/>
          <a:lstStyle/>
          <a:p>
            <a:fld id="{2B0F2C46-B3BD-49A0-913D-AC0C52990636}" type="slidenum">
              <a:rPr lang="en-IN" smtClean="0"/>
              <a:t>‹#›</a:t>
            </a:fld>
            <a:endParaRPr lang="en-IN"/>
          </a:p>
        </p:txBody>
      </p:sp>
    </p:spTree>
    <p:extLst>
      <p:ext uri="{BB962C8B-B14F-4D97-AF65-F5344CB8AC3E}">
        <p14:creationId xmlns:p14="http://schemas.microsoft.com/office/powerpoint/2010/main" val="20875403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5E3C-70EE-DDF2-F623-203241D6D6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1BFBC7F-5A0F-8446-369B-00780CDD0B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CE6328E2-A80B-855A-2F3D-68358F5EE2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09EC739-3743-7679-7F3A-C770BF363DD4}"/>
              </a:ext>
            </a:extLst>
          </p:cNvPr>
          <p:cNvSpPr>
            <a:spLocks noGrp="1"/>
          </p:cNvSpPr>
          <p:nvPr>
            <p:ph type="dt" sz="half" idx="10"/>
          </p:nvPr>
        </p:nvSpPr>
        <p:spPr/>
        <p:txBody>
          <a:bodyPr/>
          <a:lstStyle/>
          <a:p>
            <a:fld id="{DBCB6428-8DFF-4908-B698-E04960BDB9E5}" type="datetimeFigureOut">
              <a:rPr lang="en-IN" smtClean="0"/>
              <a:t>14/11/25</a:t>
            </a:fld>
            <a:endParaRPr lang="en-IN"/>
          </a:p>
        </p:txBody>
      </p:sp>
      <p:sp>
        <p:nvSpPr>
          <p:cNvPr id="6" name="Footer Placeholder 5">
            <a:extLst>
              <a:ext uri="{FF2B5EF4-FFF2-40B4-BE49-F238E27FC236}">
                <a16:creationId xmlns:a16="http://schemas.microsoft.com/office/drawing/2014/main" id="{F119B320-5975-0E00-5B27-7D9BC3EC8F3C}"/>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09C248B-18F5-E2ED-F1C3-AAE8B956AF72}"/>
              </a:ext>
            </a:extLst>
          </p:cNvPr>
          <p:cNvSpPr>
            <a:spLocks noGrp="1"/>
          </p:cNvSpPr>
          <p:nvPr>
            <p:ph type="sldNum" sz="quarter" idx="12"/>
          </p:nvPr>
        </p:nvSpPr>
        <p:spPr/>
        <p:txBody>
          <a:bodyPr/>
          <a:lstStyle/>
          <a:p>
            <a:fld id="{2B0F2C46-B3BD-49A0-913D-AC0C52990636}" type="slidenum">
              <a:rPr lang="en-IN" smtClean="0"/>
              <a:t>‹#›</a:t>
            </a:fld>
            <a:endParaRPr lang="en-IN"/>
          </a:p>
        </p:txBody>
      </p:sp>
    </p:spTree>
    <p:extLst>
      <p:ext uri="{BB962C8B-B14F-4D97-AF65-F5344CB8AC3E}">
        <p14:creationId xmlns:p14="http://schemas.microsoft.com/office/powerpoint/2010/main" val="2364947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001F0F-AFA7-9AD1-D664-8E9DC6381D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8B8704C7-F919-26DB-BB55-2C23FA791E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D5C7920-892F-A894-781D-118933A212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BCB6428-8DFF-4908-B698-E04960BDB9E5}" type="datetimeFigureOut">
              <a:rPr lang="en-IN" smtClean="0"/>
              <a:t>14/11/25</a:t>
            </a:fld>
            <a:endParaRPr lang="en-IN"/>
          </a:p>
        </p:txBody>
      </p:sp>
      <p:sp>
        <p:nvSpPr>
          <p:cNvPr id="5" name="Footer Placeholder 4">
            <a:extLst>
              <a:ext uri="{FF2B5EF4-FFF2-40B4-BE49-F238E27FC236}">
                <a16:creationId xmlns:a16="http://schemas.microsoft.com/office/drawing/2014/main" id="{3A9AF87F-6500-E3DF-8C08-4336E0C98E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F011E32-64EE-3110-EB7E-DD3287C7D2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0F2C46-B3BD-49A0-913D-AC0C52990636}" type="slidenum">
              <a:rPr lang="en-IN" smtClean="0"/>
              <a:t>‹#›</a:t>
            </a:fld>
            <a:endParaRPr lang="en-IN"/>
          </a:p>
        </p:txBody>
      </p:sp>
    </p:spTree>
    <p:extLst>
      <p:ext uri="{BB962C8B-B14F-4D97-AF65-F5344CB8AC3E}">
        <p14:creationId xmlns:p14="http://schemas.microsoft.com/office/powerpoint/2010/main" val="8066232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indianexpress.com/article/cities/mumbai/lack-govt-transplant-facility-impacts-survival-chances-aplastic-anaemia-patients-8129451/" TargetMode="Externa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hyperlink" Target="https://indianexpress.com/article/cities/mumbai/despite-help-from-centre-patients-with-rare-diseases-kin-continue-to-suffer-8553384/" TargetMode="External"/><Relationship Id="rId5" Type="http://schemas.openxmlformats.org/officeDocument/2006/relationships/hyperlink" Target="https://indianexpress.com/article/cities/mumbai/being-nidhis-parents-a-24-year-journey-of-joy-and-struggles-with-indias-first-pompe-disease-patient-9055760/" TargetMode="External"/><Relationship Id="rId4" Type="http://schemas.openxmlformats.org/officeDocument/2006/relationships/hyperlink" Target="https://indianexpress.com/article/cities/mumbai/in-nandurbar-with-no-proper-treatment-sickle-cell-anaemia-patients-develop-deformities-even-die-8351545/"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https://indianexpress.com/article/cities/mumbai/rare-disease-day-sleeping-can-be-life-threatening-for-these-newborns-with-cchs-9189153/" TargetMode="External"/><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hyperlink" Target="https://thesouthfirst.com/health/what-if-baby-sera-is-your-child-she-has-ultra-rare-health-condition-and-needs-timely-help-stay-alive/"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nypost.com/2022/06/20/boy-12-made-of-glass-has-broken-100-bones-due-to-rare-disease/" TargetMode="External"/><Relationship Id="rId2" Type="http://schemas.openxmlformats.org/officeDocument/2006/relationships/hyperlink" Target="https://www.bbc.co.uk/news/uk-england-tyne-56198686" TargetMode="External"/><Relationship Id="rId1" Type="http://schemas.openxmlformats.org/officeDocument/2006/relationships/slideLayout" Target="../slideLayouts/slideLayout5.xml"/><Relationship Id="rId5" Type="http://schemas.openxmlformats.org/officeDocument/2006/relationships/image" Target="../media/image12.png"/><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hyperlink" Target="https://www.deccanchronicle.com/nation/sc-asks-why-sma-drug-costs-more-in-india-than-in-pakistan-china-1871096" TargetMode="External"/><Relationship Id="rId2" Type="http://schemas.openxmlformats.org/officeDocument/2006/relationships/image" Target="../media/image13.png"/><Relationship Id="rId1" Type="http://schemas.openxmlformats.org/officeDocument/2006/relationships/slideLayout" Target="../slideLayouts/slideLayout5.xml"/><Relationship Id="rId5" Type="http://schemas.openxmlformats.org/officeDocument/2006/relationships/hyperlink" Target="https://www.bbc.co.uk/news/world-asia-india-67259081" TargetMode="Externa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hyperlink" Target="https://www.statnews.com/2025/08/06/nih-cuts-overseas-research-impact-on-rare-disease-patients/" TargetMode="External"/><Relationship Id="rId2" Type="http://schemas.openxmlformats.org/officeDocument/2006/relationships/hyperlink" Target="https://indianexpress.com/article/health-wellness/uk-gene-therapy-sickle-cell-anaemia-indian-patients-9036706/" TargetMode="External"/><Relationship Id="rId1" Type="http://schemas.openxmlformats.org/officeDocument/2006/relationships/slideLayout" Target="../slideLayouts/slideLayout5.xml"/><Relationship Id="rId5" Type="http://schemas.openxmlformats.org/officeDocument/2006/relationships/image" Target="../media/image16.jp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www.independent.co.uk/news/uk/home-news/recessive-dystrophic-epidermolysis-bullosa-skin-disorder-gosh-b2807566.html" TargetMode="External"/><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8.jpeg"/><Relationship Id="rId5" Type="http://schemas.openxmlformats.org/officeDocument/2006/relationships/image" Target="../media/image17.jpg"/><Relationship Id="rId4" Type="http://schemas.openxmlformats.org/officeDocument/2006/relationships/hyperlink" Target="https://www.science.org/content/article/gene-editing-therapy-made-just-6-months-helps-baby-life-threatening-disease"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www.theguardian.com/science/2025/may/23/blood-test-could-speed-diagnosis-rare-diseases-babies"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s://www.theguardian.com/science/2022/oct/24/uk-scheme-to-diagnose-diseases-earlier-cancer-obesity-mental-health"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FAA96EA-B96F-2BBE-62BC-5E8FD0B997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5B5C9DD9-BE08-236B-AE7C-33A41313D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8156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C705131-D23C-8971-D554-1318E84EE06D}"/>
              </a:ext>
            </a:extLst>
          </p:cNvPr>
          <p:cNvSpPr txBox="1"/>
          <p:nvPr/>
        </p:nvSpPr>
        <p:spPr>
          <a:xfrm>
            <a:off x="576943" y="1443841"/>
            <a:ext cx="7761514" cy="5170646"/>
          </a:xfrm>
          <a:prstGeom prst="rect">
            <a:avLst/>
          </a:prstGeom>
          <a:noFill/>
        </p:spPr>
        <p:txBody>
          <a:bodyPr wrap="square">
            <a:spAutoFit/>
          </a:bodyPr>
          <a:lstStyle/>
          <a:p>
            <a:pPr>
              <a:buFont typeface="Arial" panose="020B0604020202020204" pitchFamily="34" charset="0"/>
              <a:buChar char="•"/>
            </a:pPr>
            <a:r>
              <a:rPr lang="en-US" sz="2200" dirty="0">
                <a:latin typeface="Arial" panose="020B0604020202020204" pitchFamily="34" charset="0"/>
                <a:cs typeface="Arial" panose="020B0604020202020204" pitchFamily="34" charset="0"/>
              </a:rPr>
              <a:t>Diagnosed with Gaucher’s Disease at age 1.</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Needed two enzyme infusions/month (₹1 lakh each) — fully treatable.</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Her father sold land + borrowed ₹5 lakh, still couldn’t afford treatment.</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NPRD promised ₹50 lakh support, but file was never approved.</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2 years of waiting → treatment never came → Arohi died at home.</a:t>
            </a:r>
            <a:br>
              <a:rPr lang="en-US" sz="2200" dirty="0">
                <a:latin typeface="Arial" panose="020B0604020202020204" pitchFamily="34" charset="0"/>
                <a:cs typeface="Arial" panose="020B0604020202020204" pitchFamily="34" charset="0"/>
              </a:rPr>
            </a:br>
            <a:endParaRPr lang="en-US" sz="2200" dirty="0">
              <a:latin typeface="Arial" panose="020B0604020202020204" pitchFamily="34" charset="0"/>
              <a:cs typeface="Arial" panose="020B0604020202020204" pitchFamily="34" charset="0"/>
            </a:endParaRPr>
          </a:p>
          <a:p>
            <a:r>
              <a:rPr lang="en-IN" sz="2200" b="1" i="1" dirty="0">
                <a:latin typeface="Arial" panose="020B0604020202020204" pitchFamily="34" charset="0"/>
                <a:cs typeface="Arial" panose="020B0604020202020204" pitchFamily="34" charset="0"/>
              </a:rPr>
              <a:t>“My only child died before my eyes because I couldn’t afford the medicines,” Yogesh says, sitting on the mud floor of his hut. “Her stomach was swollen, she kept crying, and one day she stopped eating.”</a:t>
            </a:r>
          </a:p>
          <a:p>
            <a:pPr>
              <a:buNone/>
            </a:pPr>
            <a:endParaRPr lang="en-US" sz="22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1301AF5B-A395-2E73-DCF3-3717B2189954}"/>
              </a:ext>
            </a:extLst>
          </p:cNvPr>
          <p:cNvSpPr/>
          <p:nvPr/>
        </p:nvSpPr>
        <p:spPr>
          <a:xfrm>
            <a:off x="0" y="206471"/>
            <a:ext cx="12192000" cy="10559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Case Study 1: Arohi </a:t>
            </a:r>
            <a:r>
              <a:rPr lang="en-US" sz="2400" b="1" dirty="0" err="1">
                <a:latin typeface="Arial" panose="020B0604020202020204" pitchFamily="34" charset="0"/>
                <a:cs typeface="Arial" panose="020B0604020202020204" pitchFamily="34" charset="0"/>
              </a:rPr>
              <a:t>Kajabe</a:t>
            </a:r>
            <a:r>
              <a:rPr lang="en-US" sz="2400" b="1" dirty="0">
                <a:latin typeface="Arial" panose="020B0604020202020204" pitchFamily="34" charset="0"/>
                <a:cs typeface="Arial" panose="020B0604020202020204" pitchFamily="34" charset="0"/>
              </a:rPr>
              <a:t> (3) — Died Waiting for Funds</a:t>
            </a:r>
            <a:endParaRPr lang="en-IN" sz="2400" b="1"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228CEAB6-D20A-EFF0-166E-EF1464C1C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0857" y="1458326"/>
            <a:ext cx="3445329" cy="5193203"/>
          </a:xfrm>
          <a:prstGeom prst="rect">
            <a:avLst/>
          </a:prstGeom>
          <a:effectLst>
            <a:outerShdw blurRad="50800" dist="50800" dir="5400000" algn="ctr" rotWithShape="0">
              <a:srgbClr val="000000">
                <a:alpha val="96000"/>
              </a:srgbClr>
            </a:outerShdw>
          </a:effectLst>
        </p:spPr>
      </p:pic>
    </p:spTree>
    <p:extLst>
      <p:ext uri="{BB962C8B-B14F-4D97-AF65-F5344CB8AC3E}">
        <p14:creationId xmlns:p14="http://schemas.microsoft.com/office/powerpoint/2010/main" val="20492804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ED60A-6341-6E17-7B1A-8E6E144356E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E12CC85-B211-90B5-A59D-0CD91B60D8A5}"/>
              </a:ext>
            </a:extLst>
          </p:cNvPr>
          <p:cNvSpPr/>
          <p:nvPr/>
        </p:nvSpPr>
        <p:spPr>
          <a:xfrm>
            <a:off x="0" y="206471"/>
            <a:ext cx="12192000" cy="10559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Case Study 3: Shaurya Singh (13) — “Time Was the </a:t>
            </a:r>
            <a:r>
              <a:rPr lang="en-US" sz="2400" b="1" dirty="0" err="1">
                <a:latin typeface="Arial" panose="020B0604020202020204" pitchFamily="34" charset="0"/>
                <a:cs typeface="Arial" panose="020B0604020202020204" pitchFamily="34" charset="0"/>
              </a:rPr>
              <a:t>Cruellest</a:t>
            </a:r>
            <a:r>
              <a:rPr lang="en-US" sz="2400" b="1" dirty="0">
                <a:latin typeface="Arial" panose="020B0604020202020204" pitchFamily="34" charset="0"/>
                <a:cs typeface="Arial" panose="020B0604020202020204" pitchFamily="34" charset="0"/>
              </a:rPr>
              <a:t> Enemy”</a:t>
            </a:r>
          </a:p>
        </p:txBody>
      </p:sp>
      <p:sp>
        <p:nvSpPr>
          <p:cNvPr id="7" name="Rectangle 3">
            <a:extLst>
              <a:ext uri="{FF2B5EF4-FFF2-40B4-BE49-F238E27FC236}">
                <a16:creationId xmlns:a16="http://schemas.microsoft.com/office/drawing/2014/main" id="{5F3BAFD3-D501-2EDF-D4BD-D296F43DDB10}"/>
              </a:ext>
            </a:extLst>
          </p:cNvPr>
          <p:cNvSpPr>
            <a:spLocks noChangeArrowheads="1"/>
          </p:cNvSpPr>
          <p:nvPr/>
        </p:nvSpPr>
        <p:spPr bwMode="auto">
          <a:xfrm>
            <a:off x="255814" y="1671730"/>
            <a:ext cx="7884576" cy="44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i="0" u="none" strike="noStrike" cap="none" normalizeH="0" baseline="0" dirty="0">
                <a:ln>
                  <a:noFill/>
                </a:ln>
                <a:solidFill>
                  <a:schemeClr val="tx1"/>
                </a:solidFill>
                <a:effectLst/>
                <a:latin typeface="Arial" panose="020B0604020202020204" pitchFamily="34" charset="0"/>
              </a:rPr>
              <a:t>Diagnosed with Hunter Syndrome at age 2.</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i="0" u="none" strike="noStrike" cap="none" normalizeH="0" baseline="0" dirty="0">
                <a:ln>
                  <a:noFill/>
                </a:ln>
                <a:solidFill>
                  <a:schemeClr val="tx1"/>
                </a:solidFill>
                <a:effectLst/>
                <a:latin typeface="Arial" panose="020B0604020202020204" pitchFamily="34" charset="0"/>
              </a:rPr>
              <a:t>Waited 7 years for therapy; only received it through a pharma charity.</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i="0" u="none" strike="noStrike" cap="none" normalizeH="0" baseline="0" dirty="0">
                <a:ln>
                  <a:noFill/>
                </a:ln>
                <a:solidFill>
                  <a:schemeClr val="tx1"/>
                </a:solidFill>
                <a:effectLst/>
                <a:latin typeface="Arial" panose="020B0604020202020204" pitchFamily="34" charset="0"/>
              </a:rPr>
              <a:t>By the time treatment began, organ &amp; brain damage was irreversible.</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200" i="0" u="none" strike="noStrike" cap="none" normalizeH="0" baseline="0" dirty="0">
                <a:ln>
                  <a:noFill/>
                </a:ln>
                <a:solidFill>
                  <a:schemeClr val="tx1"/>
                </a:solidFill>
                <a:effectLst/>
                <a:latin typeface="Arial" panose="020B0604020202020204" pitchFamily="34" charset="0"/>
              </a:rPr>
              <a:t>Shaurya died at 13 after years of government inaction.</a:t>
            </a:r>
          </a:p>
          <a:p>
            <a:pPr marL="0" marR="0" lvl="0" indent="0" algn="l" defTabSz="914400" rtl="0" eaLnBrk="0" fontAlgn="base" latinLnBrk="0" hangingPunct="0">
              <a:lnSpc>
                <a:spcPct val="100000"/>
              </a:lnSpc>
              <a:spcBef>
                <a:spcPct val="0"/>
              </a:spcBef>
              <a:spcAft>
                <a:spcPct val="0"/>
              </a:spcAft>
              <a:buClrTx/>
              <a:buSzTx/>
              <a:buFontTx/>
              <a:buChar char="•"/>
              <a:tabLst/>
            </a:pPr>
            <a:endParaRPr lang="en-US" altLang="en-US" sz="22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tabLst/>
            </a:pPr>
            <a:r>
              <a:rPr kumimoji="0" lang="en-US" altLang="en-US" sz="2200" i="0" u="none" strike="noStrike" cap="none" normalizeH="0" baseline="0" dirty="0">
                <a:ln>
                  <a:noFill/>
                </a:ln>
                <a:solidFill>
                  <a:schemeClr val="tx1"/>
                </a:solidFill>
                <a:effectLst/>
                <a:latin typeface="Arial" panose="020B0604020202020204" pitchFamily="34" charset="0"/>
              </a:rPr>
              <a:t>Diagnosed at age 2, he finally received therapy—funded by a pharmaceutical charity—when he was 9. </a:t>
            </a:r>
            <a:r>
              <a:rPr kumimoji="0" lang="en-US" altLang="en-US" sz="2200" b="1" i="0" u="none" strike="noStrike" cap="none" normalizeH="0" baseline="0" dirty="0">
                <a:ln>
                  <a:noFill/>
                </a:ln>
                <a:solidFill>
                  <a:schemeClr val="tx1"/>
                </a:solidFill>
                <a:effectLst/>
                <a:latin typeface="Arial" panose="020B0604020202020204" pitchFamily="34" charset="0"/>
              </a:rPr>
              <a:t>“By then, his body had already suffered irreversible damage,” says Saurabh Singh, his father. “He passed away five years later. This shows how critical it is to start treatment early. Time is the cruelest enemy.”</a:t>
            </a:r>
          </a:p>
        </p:txBody>
      </p:sp>
      <p:pic>
        <p:nvPicPr>
          <p:cNvPr id="9" name="Picture 8">
            <a:extLst>
              <a:ext uri="{FF2B5EF4-FFF2-40B4-BE49-F238E27FC236}">
                <a16:creationId xmlns:a16="http://schemas.microsoft.com/office/drawing/2014/main" id="{BE30FE0C-A80E-0FB5-0B5B-5D027437FC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9248" y="1471675"/>
            <a:ext cx="3820328" cy="5179853"/>
          </a:xfrm>
          <a:prstGeom prst="rect">
            <a:avLst/>
          </a:prstGeom>
          <a:effectLst>
            <a:outerShdw blurRad="50800" dist="50800" dir="5400000" algn="ctr" rotWithShape="0">
              <a:srgbClr val="000000">
                <a:alpha val="79000"/>
              </a:srgbClr>
            </a:outerShdw>
          </a:effectLst>
        </p:spPr>
      </p:pic>
    </p:spTree>
    <p:extLst>
      <p:ext uri="{BB962C8B-B14F-4D97-AF65-F5344CB8AC3E}">
        <p14:creationId xmlns:p14="http://schemas.microsoft.com/office/powerpoint/2010/main" val="42906854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90D07-25E4-C780-7BCC-1BDA63311B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19E5F09-1BC6-2D21-0C12-E3D82C0EFCCC}"/>
              </a:ext>
            </a:extLst>
          </p:cNvPr>
          <p:cNvSpPr txBox="1"/>
          <p:nvPr/>
        </p:nvSpPr>
        <p:spPr>
          <a:xfrm>
            <a:off x="370114" y="1443841"/>
            <a:ext cx="7630886" cy="5509200"/>
          </a:xfrm>
          <a:prstGeom prst="rect">
            <a:avLst/>
          </a:prstGeom>
          <a:noFill/>
        </p:spPr>
        <p:txBody>
          <a:bodyPr wrap="square">
            <a:spAutoFit/>
          </a:bodyPr>
          <a:lstStyle/>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Diagnosed with Gaucher Type 1 during Covid lockdown.</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Parents fought in court → Government released ₹15 lakh first installment.</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Treatment worked: organs shrank, seizures stopped, returned to school.</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But after hitting the ₹50 lakh cap, treatment stopped in Sept 2023.</a:t>
            </a:r>
          </a:p>
          <a:p>
            <a:pPr marL="342900" indent="-342900">
              <a:buFont typeface="Arial" panose="020B0604020202020204" pitchFamily="34" charset="0"/>
              <a:buChar char="•"/>
            </a:pPr>
            <a:r>
              <a:rPr lang="en-US" sz="2200" dirty="0">
                <a:latin typeface="Arial" panose="020B0604020202020204" pitchFamily="34" charset="0"/>
                <a:cs typeface="Arial" panose="020B0604020202020204" pitchFamily="34" charset="0"/>
              </a:rPr>
              <a:t>Regression already visible: hearing loss, cognitive decline.</a:t>
            </a:r>
          </a:p>
          <a:p>
            <a:endParaRPr lang="en-US" sz="2200" dirty="0">
              <a:latin typeface="Arial" panose="020B0604020202020204" pitchFamily="34" charset="0"/>
              <a:cs typeface="Arial" panose="020B0604020202020204" pitchFamily="34" charset="0"/>
            </a:endParaRPr>
          </a:p>
          <a:p>
            <a:r>
              <a:rPr lang="en-IN" sz="2200" b="1" dirty="0">
                <a:latin typeface="Arial" panose="020B0604020202020204" pitchFamily="34" charset="0"/>
                <a:cs typeface="Arial" panose="020B0604020202020204" pitchFamily="34" charset="0"/>
              </a:rPr>
              <a:t>“Without therapy, I’m watching her go back to where she was,” Jayanta, her father said, clutching a white folder   of medical bills. “She’s already losing her hearing. It feels like we’ve been pushed off a cliff halfway.”</a:t>
            </a:r>
          </a:p>
          <a:p>
            <a:endParaRPr lang="en-US" sz="2200" dirty="0">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A218B09-E395-7355-59D4-10811673681D}"/>
              </a:ext>
            </a:extLst>
          </p:cNvPr>
          <p:cNvSpPr/>
          <p:nvPr/>
        </p:nvSpPr>
        <p:spPr>
          <a:xfrm>
            <a:off x="0" y="206471"/>
            <a:ext cx="12192000" cy="10559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Case Study 2: Adrija Mudi (12) — Treatment Started, Then Cut Off</a:t>
            </a:r>
            <a:endParaRPr lang="en-IN" sz="2400" b="1"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D29ACDB0-EDB1-8D32-C4AC-E38C9BDED0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5155" y="1443841"/>
            <a:ext cx="3772076" cy="5207688"/>
          </a:xfrm>
          <a:prstGeom prst="rect">
            <a:avLst/>
          </a:prstGeom>
          <a:effectLst>
            <a:outerShdw blurRad="50800" dist="50800" dir="5400000" algn="ctr" rotWithShape="0">
              <a:srgbClr val="000000">
                <a:alpha val="76000"/>
              </a:srgbClr>
            </a:outerShdw>
          </a:effectLst>
        </p:spPr>
      </p:pic>
    </p:spTree>
    <p:extLst>
      <p:ext uri="{BB962C8B-B14F-4D97-AF65-F5344CB8AC3E}">
        <p14:creationId xmlns:p14="http://schemas.microsoft.com/office/powerpoint/2010/main" val="16223727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9D95FF-6AB2-FD46-6E77-2AB37B9F3F8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70B1373-1C64-1BA8-25E7-C826F6472826}"/>
              </a:ext>
            </a:extLst>
          </p:cNvPr>
          <p:cNvSpPr/>
          <p:nvPr/>
        </p:nvSpPr>
        <p:spPr>
          <a:xfrm>
            <a:off x="0" y="206471"/>
            <a:ext cx="12192000" cy="10559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b="1" dirty="0">
                <a:latin typeface="Arial" panose="020B0604020202020204" pitchFamily="34" charset="0"/>
                <a:cs typeface="Arial" panose="020B0604020202020204" pitchFamily="34" charset="0"/>
              </a:rPr>
              <a:t>My Work During the NPF Fellowship in 2023</a:t>
            </a:r>
          </a:p>
        </p:txBody>
      </p:sp>
      <p:sp>
        <p:nvSpPr>
          <p:cNvPr id="7" name="TextBox 6">
            <a:extLst>
              <a:ext uri="{FF2B5EF4-FFF2-40B4-BE49-F238E27FC236}">
                <a16:creationId xmlns:a16="http://schemas.microsoft.com/office/drawing/2014/main" id="{8D03D2E5-AC2C-42BC-3A1D-D58A5410FA9E}"/>
              </a:ext>
            </a:extLst>
          </p:cNvPr>
          <p:cNvSpPr txBox="1"/>
          <p:nvPr/>
        </p:nvSpPr>
        <p:spPr>
          <a:xfrm>
            <a:off x="318407" y="2681561"/>
            <a:ext cx="10382249"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4">
            <a:extLst>
              <a:ext uri="{FF2B5EF4-FFF2-40B4-BE49-F238E27FC236}">
                <a16:creationId xmlns:a16="http://schemas.microsoft.com/office/drawing/2014/main" id="{A1555D49-52FD-AD55-69E8-815895924547}"/>
              </a:ext>
            </a:extLst>
          </p:cNvPr>
          <p:cNvSpPr>
            <a:spLocks noChangeArrowheads="1"/>
          </p:cNvSpPr>
          <p:nvPr/>
        </p:nvSpPr>
        <p:spPr bwMode="auto">
          <a:xfrm>
            <a:off x="318408" y="1896730"/>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7">
            <a:extLst>
              <a:ext uri="{FF2B5EF4-FFF2-40B4-BE49-F238E27FC236}">
                <a16:creationId xmlns:a16="http://schemas.microsoft.com/office/drawing/2014/main" id="{A7B4A595-0A79-EC1B-11C7-8E9BF502BCF5}"/>
              </a:ext>
            </a:extLst>
          </p:cNvPr>
          <p:cNvSpPr>
            <a:spLocks noChangeArrowheads="1"/>
          </p:cNvSpPr>
          <p:nvPr/>
        </p:nvSpPr>
        <p:spPr bwMode="auto">
          <a:xfrm>
            <a:off x="470210" y="1262385"/>
            <a:ext cx="1125158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eaLnBrk="0" fontAlgn="base" hangingPunct="0">
              <a:spcBef>
                <a:spcPct val="0"/>
              </a:spcBef>
              <a:spcAft>
                <a:spcPct val="0"/>
              </a:spcAft>
              <a:buFont typeface="Arial" panose="020B0604020202020204" pitchFamily="34" charset="0"/>
              <a:buChar char="•"/>
            </a:pPr>
            <a:r>
              <a:rPr lang="en-US" b="1" dirty="0">
                <a:latin typeface="Arial" panose="020B0604020202020204" pitchFamily="34" charset="0"/>
                <a:cs typeface="Arial" panose="020B0604020202020204" pitchFamily="34" charset="0"/>
                <a:hlinkClick r:id="rId3"/>
              </a:rPr>
              <a:t>Lack of govt transplant facility cuts survival chances of aplastic </a:t>
            </a:r>
            <a:r>
              <a:rPr lang="en-US" b="1" dirty="0" err="1">
                <a:latin typeface="Arial" panose="020B0604020202020204" pitchFamily="34" charset="0"/>
                <a:cs typeface="Arial" panose="020B0604020202020204" pitchFamily="34" charset="0"/>
                <a:hlinkClick r:id="rId3"/>
              </a:rPr>
              <a:t>anaemia</a:t>
            </a:r>
            <a:r>
              <a:rPr lang="en-US" b="1" dirty="0">
                <a:latin typeface="Arial" panose="020B0604020202020204" pitchFamily="34" charset="0"/>
                <a:cs typeface="Arial" panose="020B0604020202020204" pitchFamily="34" charset="0"/>
                <a:hlinkClick r:id="rId3"/>
              </a:rPr>
              <a:t> patients</a:t>
            </a:r>
            <a:endParaRPr lang="en-US" b="1"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a:latin typeface="Arial" panose="020B0604020202020204" pitchFamily="34" charset="0"/>
                <a:cs typeface="Arial" panose="020B0604020202020204" pitchFamily="34" charset="0"/>
              </a:rPr>
              <a:t>Brief: Despite the high mortality of acquired Aplastic </a:t>
            </a:r>
            <a:r>
              <a:rPr lang="en-US" dirty="0" err="1">
                <a:latin typeface="Arial" panose="020B0604020202020204" pitchFamily="34" charset="0"/>
                <a:cs typeface="Arial" panose="020B0604020202020204" pitchFamily="34" charset="0"/>
              </a:rPr>
              <a:t>Anaemia</a:t>
            </a:r>
            <a:r>
              <a:rPr lang="en-US" dirty="0">
                <a:latin typeface="Arial" panose="020B0604020202020204" pitchFamily="34" charset="0"/>
                <a:cs typeface="Arial" panose="020B0604020202020204" pitchFamily="34" charset="0"/>
              </a:rPr>
              <a:t>, most Indian states have no government-run adult bone-marrow transplant facility. With transplants being the only assured treatment—and costing ₹15–25 lakh in private hospitals—patients are forced to travel long distances or forgo care altogether, leaving many untreated and at risk of dying.</a:t>
            </a:r>
          </a:p>
          <a:p>
            <a:pPr marL="285750" indent="-285750" eaLnBrk="0" fontAlgn="base" hangingPunct="0">
              <a:spcBef>
                <a:spcPct val="0"/>
              </a:spcBef>
              <a:spcAft>
                <a:spcPct val="0"/>
              </a:spcAft>
              <a:buFont typeface="Arial" panose="020B0604020202020204" pitchFamily="34" charset="0"/>
              <a:buChar char="•"/>
            </a:pPr>
            <a:r>
              <a:rPr lang="en-US" b="1" dirty="0">
                <a:latin typeface="Arial" panose="020B0604020202020204" pitchFamily="34" charset="0"/>
                <a:cs typeface="Arial" panose="020B0604020202020204" pitchFamily="34" charset="0"/>
                <a:hlinkClick r:id="rId4"/>
              </a:rPr>
              <a:t>In Nandurbar, with no proper treatment, sickle cell </a:t>
            </a:r>
            <a:r>
              <a:rPr lang="en-US" b="1" dirty="0" err="1">
                <a:latin typeface="Arial" panose="020B0604020202020204" pitchFamily="34" charset="0"/>
                <a:cs typeface="Arial" panose="020B0604020202020204" pitchFamily="34" charset="0"/>
                <a:hlinkClick r:id="rId4"/>
              </a:rPr>
              <a:t>anaemia</a:t>
            </a:r>
            <a:r>
              <a:rPr lang="en-US" b="1" dirty="0">
                <a:latin typeface="Arial" panose="020B0604020202020204" pitchFamily="34" charset="0"/>
                <a:cs typeface="Arial" panose="020B0604020202020204" pitchFamily="34" charset="0"/>
                <a:hlinkClick r:id="rId4"/>
              </a:rPr>
              <a:t> patients develop deformities, even die</a:t>
            </a:r>
            <a:endParaRPr lang="en-US" b="1"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a:latin typeface="Arial" panose="020B0604020202020204" pitchFamily="34" charset="0"/>
                <a:cs typeface="Arial" panose="020B0604020202020204" pitchFamily="34" charset="0"/>
              </a:rPr>
              <a:t>In tribal-dominated Nandurbar district of Maharashtra, patients with Sickle Cell </a:t>
            </a:r>
            <a:r>
              <a:rPr lang="en-US" dirty="0" err="1">
                <a:latin typeface="Arial" panose="020B0604020202020204" pitchFamily="34" charset="0"/>
                <a:cs typeface="Arial" panose="020B0604020202020204" pitchFamily="34" charset="0"/>
              </a:rPr>
              <a:t>Anaemia</a:t>
            </a:r>
            <a:r>
              <a:rPr lang="en-US" dirty="0">
                <a:latin typeface="Arial" panose="020B0604020202020204" pitchFamily="34" charset="0"/>
                <a:cs typeface="Arial" panose="020B0604020202020204" pitchFamily="34" charset="0"/>
              </a:rPr>
              <a:t> suffer severe deformities and even death due to a lack of proper treatment and diagnostics. With no bone-marrow transplant </a:t>
            </a:r>
            <a:r>
              <a:rPr lang="en-US" dirty="0" err="1">
                <a:latin typeface="Arial" panose="020B0604020202020204" pitchFamily="34" charset="0"/>
                <a:cs typeface="Arial" panose="020B0604020202020204" pitchFamily="34" charset="0"/>
              </a:rPr>
              <a:t>centre</a:t>
            </a:r>
            <a:r>
              <a:rPr lang="en-US" dirty="0">
                <a:latin typeface="Arial" panose="020B0604020202020204" pitchFamily="34" charset="0"/>
                <a:cs typeface="Arial" panose="020B0604020202020204" pitchFamily="34" charset="0"/>
              </a:rPr>
              <a:t>, scarce medicines like hydroxyurea, inaccessible blood banks, and no reliable data, many patients go untreated, develop disabilities and lose their lives.</a:t>
            </a:r>
          </a:p>
          <a:p>
            <a:pPr marL="285750" indent="-285750" eaLnBrk="0" fontAlgn="base" hangingPunct="0">
              <a:spcBef>
                <a:spcPct val="0"/>
              </a:spcBef>
              <a:spcAft>
                <a:spcPct val="0"/>
              </a:spcAft>
              <a:buFont typeface="Arial" panose="020B0604020202020204" pitchFamily="34" charset="0"/>
              <a:buChar char="•"/>
            </a:pPr>
            <a:r>
              <a:rPr lang="en-US" b="1" dirty="0">
                <a:latin typeface="Arial" panose="020B0604020202020204" pitchFamily="34" charset="0"/>
                <a:cs typeface="Arial" panose="020B0604020202020204" pitchFamily="34" charset="0"/>
                <a:hlinkClick r:id="rId5"/>
              </a:rPr>
              <a:t>Being Nidhi’s parents: A 24-year journey of joy and struggles with India’s ‘first’ Pompe disease patient</a:t>
            </a:r>
            <a:endParaRPr lang="en-US" b="1"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a:latin typeface="Arial" panose="020B0604020202020204" pitchFamily="34" charset="0"/>
                <a:cs typeface="Arial" panose="020B0604020202020204" pitchFamily="34" charset="0"/>
              </a:rPr>
              <a:t>Nidhi, India’s first Pompe disease patient, spent 24 years battling misdiagnosis, high treatment costs, and relentless medical challenges. Her parents spent over ₹4 crore, sold property, and turned their home into an ICU, but a ventilator failure left her in a semi-coma, and she died in 2023 — underscoring the crushing financial and emotional burden on rare-disease families in India.</a:t>
            </a:r>
          </a:p>
          <a:p>
            <a:pPr marL="285750" indent="-285750" eaLnBrk="0" fontAlgn="base" hangingPunct="0">
              <a:spcBef>
                <a:spcPct val="0"/>
              </a:spcBef>
              <a:spcAft>
                <a:spcPct val="0"/>
              </a:spcAft>
              <a:buFont typeface="Arial" panose="020B0604020202020204" pitchFamily="34" charset="0"/>
              <a:buChar char="•"/>
            </a:pPr>
            <a:r>
              <a:rPr lang="en-US" b="1" dirty="0">
                <a:latin typeface="Arial" panose="020B0604020202020204" pitchFamily="34" charset="0"/>
                <a:cs typeface="Arial" panose="020B0604020202020204" pitchFamily="34" charset="0"/>
                <a:hlinkClick r:id="rId6"/>
              </a:rPr>
              <a:t>Despite help from Centre, patients with rare diseases, kin continue to suffer</a:t>
            </a:r>
            <a:endParaRPr lang="en-US" b="1" dirty="0">
              <a:latin typeface="Arial" panose="020B0604020202020204" pitchFamily="34" charset="0"/>
              <a:cs typeface="Arial" panose="020B0604020202020204" pitchFamily="34" charset="0"/>
            </a:endParaRPr>
          </a:p>
          <a:p>
            <a:pPr eaLnBrk="0" fontAlgn="base" hangingPunct="0">
              <a:spcBef>
                <a:spcPct val="0"/>
              </a:spcBef>
              <a:spcAft>
                <a:spcPct val="0"/>
              </a:spcAft>
            </a:pPr>
            <a:r>
              <a:rPr lang="en-US" dirty="0">
                <a:latin typeface="Arial" panose="020B0604020202020204" pitchFamily="34" charset="0"/>
                <a:cs typeface="Arial" panose="020B0604020202020204" pitchFamily="34" charset="0"/>
              </a:rPr>
              <a:t>Rare-disease patients continue to suffer due to years-long diagnostic delays, heavy out-of-pocket expenses, and slow approval of government funds, leaving families financially drained while children deteriorate in the absence of timely treatment.</a:t>
            </a:r>
          </a:p>
        </p:txBody>
      </p:sp>
    </p:spTree>
    <p:extLst>
      <p:ext uri="{BB962C8B-B14F-4D97-AF65-F5344CB8AC3E}">
        <p14:creationId xmlns:p14="http://schemas.microsoft.com/office/powerpoint/2010/main" val="2575282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7AD293-B4F2-871C-4296-30E95BB0354B}"/>
              </a:ext>
            </a:extLst>
          </p:cNvPr>
          <p:cNvSpPr/>
          <p:nvPr/>
        </p:nvSpPr>
        <p:spPr>
          <a:xfrm>
            <a:off x="1251857" y="1937657"/>
            <a:ext cx="9633857" cy="25472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b="1" dirty="0">
                <a:latin typeface="Arial" panose="020B0604020202020204" pitchFamily="34" charset="0"/>
                <a:cs typeface="Arial" panose="020B0604020202020204" pitchFamily="34" charset="0"/>
              </a:rPr>
              <a:t>QUESTIONS?</a:t>
            </a:r>
          </a:p>
        </p:txBody>
      </p:sp>
    </p:spTree>
    <p:extLst>
      <p:ext uri="{BB962C8B-B14F-4D97-AF65-F5344CB8AC3E}">
        <p14:creationId xmlns:p14="http://schemas.microsoft.com/office/powerpoint/2010/main" val="943796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769F950-CA4E-759E-540C-E3E4C022E23A}"/>
              </a:ext>
            </a:extLst>
          </p:cNvPr>
          <p:cNvSpPr txBox="1"/>
          <p:nvPr/>
        </p:nvSpPr>
        <p:spPr>
          <a:xfrm>
            <a:off x="402771" y="1192534"/>
            <a:ext cx="11647715" cy="4729756"/>
          </a:xfrm>
          <a:prstGeom prst="rect">
            <a:avLst/>
          </a:prstGeom>
          <a:noFill/>
        </p:spPr>
        <p:txBody>
          <a:bodyPr wrap="square">
            <a:spAutoFit/>
          </a:bodyPr>
          <a:lstStyle/>
          <a:p>
            <a:pPr marL="342900" lvl="0" indent="-342900">
              <a:lnSpc>
                <a:spcPct val="107000"/>
              </a:lnSpc>
              <a:spcAft>
                <a:spcPts val="800"/>
              </a:spcAft>
              <a:buFont typeface="+mj-lt"/>
              <a:buAutoNum type="arabicPeriod"/>
              <a:tabLst>
                <a:tab pos="457200" algn="l"/>
              </a:tabLst>
            </a:pPr>
            <a:r>
              <a:rPr lang="en-IN" sz="2100" kern="100" dirty="0">
                <a:effectLst/>
                <a:latin typeface="Arial" panose="020B0604020202020204" pitchFamily="34" charset="0"/>
                <a:ea typeface="Calibri" panose="020F0502020204030204" pitchFamily="34" charset="0"/>
                <a:cs typeface="Arial" panose="020B0604020202020204" pitchFamily="34" charset="0"/>
              </a:rPr>
              <a:t>Give human faces: Start with case studies that make the issue relatable.</a:t>
            </a:r>
          </a:p>
          <a:p>
            <a:pPr marL="342900" lvl="0" indent="-342900">
              <a:lnSpc>
                <a:spcPct val="107000"/>
              </a:lnSpc>
              <a:spcAft>
                <a:spcPts val="800"/>
              </a:spcAft>
              <a:buFont typeface="+mj-lt"/>
              <a:buAutoNum type="arabicPeriod"/>
              <a:tabLst>
                <a:tab pos="457200" algn="l"/>
              </a:tabLst>
            </a:pPr>
            <a:r>
              <a:rPr lang="en-IN" sz="2100" kern="100" dirty="0">
                <a:effectLst/>
                <a:latin typeface="Arial" panose="020B0604020202020204" pitchFamily="34" charset="0"/>
                <a:ea typeface="Calibri" panose="020F0502020204030204" pitchFamily="34" charset="0"/>
                <a:cs typeface="Arial" panose="020B0604020202020204" pitchFamily="34" charset="0"/>
              </a:rPr>
              <a:t>Hook with a shocking line: For example—“A child could die if he falls asleep,” “This patient needs ₹1 crore (USD 120,000) every year to survive,” or “She lives with a wheelchair attached to an oxygen tank.”</a:t>
            </a:r>
          </a:p>
          <a:p>
            <a:pPr marL="342900" lvl="0" indent="-342900">
              <a:lnSpc>
                <a:spcPct val="107000"/>
              </a:lnSpc>
              <a:spcAft>
                <a:spcPts val="800"/>
              </a:spcAft>
              <a:buFont typeface="+mj-lt"/>
              <a:buAutoNum type="arabicPeriod"/>
              <a:tabLst>
                <a:tab pos="457200" algn="l"/>
              </a:tabLst>
            </a:pPr>
            <a:r>
              <a:rPr lang="en-IN" sz="2100" kern="100" dirty="0">
                <a:effectLst/>
                <a:latin typeface="Arial" panose="020B0604020202020204" pitchFamily="34" charset="0"/>
                <a:ea typeface="Calibri" panose="020F0502020204030204" pitchFamily="34" charset="0"/>
                <a:cs typeface="Arial" panose="020B0604020202020204" pitchFamily="34" charset="0"/>
              </a:rPr>
              <a:t>Bring the economic angle: Show how pharmaceutical companies shy away from manufacturing rare-disease drugs and the conflicts this creates.</a:t>
            </a:r>
          </a:p>
          <a:p>
            <a:pPr marL="342900" lvl="0" indent="-342900">
              <a:lnSpc>
                <a:spcPct val="107000"/>
              </a:lnSpc>
              <a:spcAft>
                <a:spcPts val="800"/>
              </a:spcAft>
              <a:buFont typeface="+mj-lt"/>
              <a:buAutoNum type="arabicPeriod"/>
              <a:tabLst>
                <a:tab pos="457200" algn="l"/>
              </a:tabLst>
            </a:pPr>
            <a:r>
              <a:rPr lang="en-IN" sz="2100" kern="100" dirty="0">
                <a:effectLst/>
                <a:latin typeface="Arial" panose="020B0604020202020204" pitchFamily="34" charset="0"/>
                <a:ea typeface="Calibri" panose="020F0502020204030204" pitchFamily="34" charset="0"/>
                <a:cs typeface="Arial" panose="020B0604020202020204" pitchFamily="34" charset="0"/>
              </a:rPr>
              <a:t>Find time proximity: Link the story to timely events—new drug approvals, laws, celebrity diagnoses, petitions, or court rulings.</a:t>
            </a:r>
          </a:p>
          <a:p>
            <a:pPr marL="342900" lvl="0" indent="-342900">
              <a:lnSpc>
                <a:spcPct val="107000"/>
              </a:lnSpc>
              <a:spcAft>
                <a:spcPts val="800"/>
              </a:spcAft>
              <a:buFont typeface="+mj-lt"/>
              <a:buAutoNum type="arabicPeriod"/>
              <a:tabLst>
                <a:tab pos="457200" algn="l"/>
              </a:tabLst>
            </a:pPr>
            <a:r>
              <a:rPr lang="en-IN" sz="2100" kern="100" dirty="0">
                <a:effectLst/>
                <a:latin typeface="Arial" panose="020B0604020202020204" pitchFamily="34" charset="0"/>
                <a:ea typeface="Calibri" panose="020F0502020204030204" pitchFamily="34" charset="0"/>
                <a:cs typeface="Arial" panose="020B0604020202020204" pitchFamily="34" charset="0"/>
              </a:rPr>
              <a:t>Highlight cutting-edge inventions: Profile groups working on breakthroughs such as indigenously developed CRISPR tools, gene therapy, or other novel treatments.</a:t>
            </a:r>
          </a:p>
          <a:p>
            <a:pPr marL="342900" lvl="0" indent="-342900">
              <a:lnSpc>
                <a:spcPct val="107000"/>
              </a:lnSpc>
              <a:spcAft>
                <a:spcPts val="800"/>
              </a:spcAft>
              <a:buFont typeface="+mj-lt"/>
              <a:buAutoNum type="arabicPeriod"/>
              <a:tabLst>
                <a:tab pos="457200" algn="l"/>
              </a:tabLst>
            </a:pPr>
            <a:r>
              <a:rPr lang="en-IN" sz="2100" kern="100" dirty="0">
                <a:effectLst/>
                <a:latin typeface="Arial" panose="020B0604020202020204" pitchFamily="34" charset="0"/>
                <a:ea typeface="Calibri" panose="020F0502020204030204" pitchFamily="34" charset="0"/>
                <a:cs typeface="Arial" panose="020B0604020202020204" pitchFamily="34" charset="0"/>
              </a:rPr>
              <a:t>Practice solution journalism: Balance grim realities with hopeful stories like patients offering peer counselling, or parents donating their deceased child’s organs for research.</a:t>
            </a:r>
          </a:p>
        </p:txBody>
      </p:sp>
      <p:sp>
        <p:nvSpPr>
          <p:cNvPr id="5" name="Arrow: Right 4">
            <a:extLst>
              <a:ext uri="{FF2B5EF4-FFF2-40B4-BE49-F238E27FC236}">
                <a16:creationId xmlns:a16="http://schemas.microsoft.com/office/drawing/2014/main" id="{625A67AF-1287-CF74-2D8A-966212A044FA}"/>
              </a:ext>
            </a:extLst>
          </p:cNvPr>
          <p:cNvSpPr/>
          <p:nvPr/>
        </p:nvSpPr>
        <p:spPr>
          <a:xfrm>
            <a:off x="620486" y="-185059"/>
            <a:ext cx="10951028" cy="16655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IN"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How to Convince Your Editors?</a:t>
            </a:r>
            <a:endParaRPr kumimoji="0" lang="en-IN" sz="2400" b="0"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68984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E1DC6-5946-0EC3-3C99-65A921D71D0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0735B1B3-F0AE-D3DC-D826-38BDEF6167B9}"/>
              </a:ext>
            </a:extLst>
          </p:cNvPr>
          <p:cNvSpPr/>
          <p:nvPr/>
        </p:nvSpPr>
        <p:spPr>
          <a:xfrm>
            <a:off x="0" y="108857"/>
            <a:ext cx="12192000" cy="1077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marR="0" lvl="0" indent="-342900" algn="just" defTabSz="914400" rtl="0" eaLnBrk="1" fontAlgn="auto" latinLnBrk="0" hangingPunct="1">
              <a:lnSpc>
                <a:spcPct val="107000"/>
              </a:lnSpc>
              <a:spcBef>
                <a:spcPts val="0"/>
              </a:spcBef>
              <a:spcAft>
                <a:spcPts val="800"/>
              </a:spcAft>
              <a:buClrTx/>
              <a:buSzTx/>
              <a:buFont typeface="+mj-lt"/>
              <a:buAutoNum type="arabicPeriod"/>
              <a:tabLst>
                <a:tab pos="457200" algn="l"/>
              </a:tabLst>
              <a:defRPr/>
            </a:pPr>
            <a:r>
              <a:rPr kumimoji="0" lang="en-IN" sz="2400" b="1" i="0" u="none" strike="noStrike" kern="1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rPr>
              <a:t>Give human faces: Start with case studies that make the issue relatable.</a:t>
            </a:r>
          </a:p>
        </p:txBody>
      </p:sp>
      <p:sp>
        <p:nvSpPr>
          <p:cNvPr id="9" name="Text Placeholder 8">
            <a:extLst>
              <a:ext uri="{FF2B5EF4-FFF2-40B4-BE49-F238E27FC236}">
                <a16:creationId xmlns:a16="http://schemas.microsoft.com/office/drawing/2014/main" id="{5749778E-3C9F-374C-70E6-2E9FCA5F076F}"/>
              </a:ext>
            </a:extLst>
          </p:cNvPr>
          <p:cNvSpPr>
            <a:spLocks noGrp="1"/>
          </p:cNvSpPr>
          <p:nvPr>
            <p:ph type="body" sz="quarter" idx="3"/>
          </p:nvPr>
        </p:nvSpPr>
        <p:spPr/>
        <p:txBody>
          <a:bodyPr>
            <a:noAutofit/>
          </a:bodyPr>
          <a:lstStyle/>
          <a:p>
            <a:r>
              <a:rPr lang="en-US" b="0" dirty="0">
                <a:latin typeface="Arial" panose="020B0604020202020204" pitchFamily="34" charset="0"/>
                <a:cs typeface="Arial" panose="020B0604020202020204" pitchFamily="34" charset="0"/>
                <a:hlinkClick r:id="rId2"/>
              </a:rPr>
              <a:t>Rare Disease Day: Sleeping can be life-threatening for these newborns with CCHS</a:t>
            </a:r>
            <a:endParaRPr lang="en-IN" b="0" dirty="0">
              <a:latin typeface="Arial" panose="020B0604020202020204" pitchFamily="34" charset="0"/>
              <a:cs typeface="Arial" panose="020B0604020202020204" pitchFamily="34" charset="0"/>
            </a:endParaRPr>
          </a:p>
        </p:txBody>
      </p:sp>
      <p:pic>
        <p:nvPicPr>
          <p:cNvPr id="19" name="Content Placeholder 18">
            <a:extLst>
              <a:ext uri="{FF2B5EF4-FFF2-40B4-BE49-F238E27FC236}">
                <a16:creationId xmlns:a16="http://schemas.microsoft.com/office/drawing/2014/main" id="{2DCC459D-0AC8-3AE4-8894-3E12303CC7CB}"/>
              </a:ext>
            </a:extLst>
          </p:cNvPr>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6172200" y="2889597"/>
            <a:ext cx="5183188" cy="3514944"/>
          </a:xfrm>
        </p:spPr>
      </p:pic>
      <p:sp>
        <p:nvSpPr>
          <p:cNvPr id="11" name="Text Placeholder 10">
            <a:extLst>
              <a:ext uri="{FF2B5EF4-FFF2-40B4-BE49-F238E27FC236}">
                <a16:creationId xmlns:a16="http://schemas.microsoft.com/office/drawing/2014/main" id="{1FAD15B8-B011-367D-2E80-83BAD056959A}"/>
              </a:ext>
            </a:extLst>
          </p:cNvPr>
          <p:cNvSpPr txBox="1">
            <a:spLocks noGrp="1"/>
          </p:cNvSpPr>
          <p:nvPr>
            <p:ph type="body" idx="1"/>
          </p:nvPr>
        </p:nvSpPr>
        <p:spPr>
          <a:xfrm>
            <a:off x="839788" y="1415546"/>
            <a:ext cx="5157787" cy="1089529"/>
          </a:xfrm>
          <a:prstGeom prst="rect">
            <a:avLst/>
          </a:prstGeom>
          <a:noFill/>
        </p:spPr>
        <p:txBody>
          <a:bodyPr wrap="square">
            <a:spAutoFit/>
          </a:bodyPr>
          <a:lstStyle/>
          <a:p>
            <a:r>
              <a:rPr lang="en-US" b="0" dirty="0">
                <a:latin typeface="Arial" panose="020B0604020202020204" pitchFamily="34" charset="0"/>
                <a:cs typeface="Arial" panose="020B0604020202020204" pitchFamily="34" charset="0"/>
                <a:hlinkClick r:id="rId4"/>
              </a:rPr>
              <a:t>What if Baby Sera is your child? She has an ultra-rare health condition, needs timely help to stay alive</a:t>
            </a:r>
            <a:endParaRPr lang="en-US" b="0" dirty="0">
              <a:latin typeface="Arial" panose="020B0604020202020204" pitchFamily="34" charset="0"/>
              <a:cs typeface="Arial" panose="020B0604020202020204" pitchFamily="34" charset="0"/>
            </a:endParaRPr>
          </a:p>
        </p:txBody>
      </p:sp>
      <p:pic>
        <p:nvPicPr>
          <p:cNvPr id="17" name="Content Placeholder 16">
            <a:extLst>
              <a:ext uri="{FF2B5EF4-FFF2-40B4-BE49-F238E27FC236}">
                <a16:creationId xmlns:a16="http://schemas.microsoft.com/office/drawing/2014/main" id="{D1576254-B648-148E-642F-58C055E150EC}"/>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39788" y="2896740"/>
            <a:ext cx="5157787" cy="3514945"/>
          </a:xfrm>
        </p:spPr>
      </p:pic>
    </p:spTree>
    <p:extLst>
      <p:ext uri="{BB962C8B-B14F-4D97-AF65-F5344CB8AC3E}">
        <p14:creationId xmlns:p14="http://schemas.microsoft.com/office/powerpoint/2010/main" val="1566372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2C19A-94FA-3594-8CE1-79F6A8055A6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7397C62-AA7F-44DF-1275-CB2EC12C251B}"/>
              </a:ext>
            </a:extLst>
          </p:cNvPr>
          <p:cNvSpPr/>
          <p:nvPr/>
        </p:nvSpPr>
        <p:spPr>
          <a:xfrm>
            <a:off x="0" y="108857"/>
            <a:ext cx="12192000" cy="1077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7000"/>
              </a:lnSpc>
              <a:spcBef>
                <a:spcPts val="0"/>
              </a:spcBef>
              <a:spcAft>
                <a:spcPts val="800"/>
              </a:spcAft>
              <a:buClrTx/>
              <a:buSzTx/>
              <a:tabLst>
                <a:tab pos="457200" algn="l"/>
              </a:tabLst>
              <a:defRPr/>
            </a:pPr>
            <a:r>
              <a:rPr lang="en-IN" sz="2300" b="1" kern="100" dirty="0">
                <a:solidFill>
                  <a:schemeClr val="bg1"/>
                </a:solidFill>
                <a:latin typeface="Arial" panose="020B0604020202020204" pitchFamily="34" charset="0"/>
                <a:ea typeface="Calibri" panose="020F0502020204030204" pitchFamily="34" charset="0"/>
                <a:cs typeface="Arial" panose="020B0604020202020204" pitchFamily="34" charset="0"/>
              </a:rPr>
              <a:t>2. </a:t>
            </a:r>
            <a:r>
              <a:rPr lang="en-US" sz="2300" b="1" kern="100" dirty="0">
                <a:solidFill>
                  <a:schemeClr val="bg1"/>
                </a:solidFill>
                <a:latin typeface="Arial" panose="020B0604020202020204" pitchFamily="34" charset="0"/>
                <a:ea typeface="Calibri" panose="020F0502020204030204" pitchFamily="34" charset="0"/>
                <a:cs typeface="Arial" panose="020B0604020202020204" pitchFamily="34" charset="0"/>
              </a:rPr>
              <a:t>Hook with a shocking line: For example—“A child could die if he falls asleep,” “This patient needs ₹1 crore (USD 120,000) every year to survive,” or “She lives with a wheelchair attached to an oxygen tank.”</a:t>
            </a:r>
            <a:endParaRPr kumimoji="0" lang="en-IN" sz="2300" b="1" i="0" u="none" strike="noStrike" kern="100" cap="none" spc="0" normalizeH="0" baseline="0" noProof="0" dirty="0">
              <a:ln>
                <a:noFill/>
              </a:ln>
              <a:solidFill>
                <a:schemeClr val="bg1"/>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9" name="Text Placeholder 8">
            <a:extLst>
              <a:ext uri="{FF2B5EF4-FFF2-40B4-BE49-F238E27FC236}">
                <a16:creationId xmlns:a16="http://schemas.microsoft.com/office/drawing/2014/main" id="{5ADFF552-7EF8-8C34-E608-4C6987D734B3}"/>
              </a:ext>
            </a:extLst>
          </p:cNvPr>
          <p:cNvSpPr>
            <a:spLocks noGrp="1"/>
          </p:cNvSpPr>
          <p:nvPr>
            <p:ph type="body" sz="quarter" idx="3"/>
          </p:nvPr>
        </p:nvSpPr>
        <p:spPr>
          <a:xfrm>
            <a:off x="6172200" y="1415546"/>
            <a:ext cx="5183188" cy="823912"/>
          </a:xfrm>
        </p:spPr>
        <p:txBody>
          <a:bodyPr>
            <a:noAutofit/>
          </a:bodyPr>
          <a:lstStyle/>
          <a:p>
            <a:r>
              <a:rPr lang="en-US" b="0" dirty="0">
                <a:latin typeface="Arial" panose="020B0604020202020204" pitchFamily="34" charset="0"/>
                <a:cs typeface="Arial" panose="020B0604020202020204" pitchFamily="34" charset="0"/>
                <a:hlinkClick r:id="rId2"/>
              </a:rPr>
              <a:t>Rare Disease Day: The family who lost three children</a:t>
            </a:r>
            <a:endParaRPr lang="en-IN" b="0" dirty="0">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9387BE84-4BCE-D931-0953-C82F4C254A60}"/>
              </a:ext>
            </a:extLst>
          </p:cNvPr>
          <p:cNvSpPr txBox="1">
            <a:spLocks noGrp="1"/>
          </p:cNvSpPr>
          <p:nvPr>
            <p:ph type="body" idx="1"/>
          </p:nvPr>
        </p:nvSpPr>
        <p:spPr>
          <a:xfrm>
            <a:off x="839788" y="1415546"/>
            <a:ext cx="5157787" cy="1089529"/>
          </a:xfrm>
          <a:prstGeom prst="rect">
            <a:avLst/>
          </a:prstGeom>
          <a:noFill/>
        </p:spPr>
        <p:txBody>
          <a:bodyPr wrap="square">
            <a:spAutoFit/>
          </a:bodyPr>
          <a:lstStyle/>
          <a:p>
            <a:r>
              <a:rPr lang="en-US" b="0" dirty="0">
                <a:latin typeface="Arial" panose="020B0604020202020204" pitchFamily="34" charset="0"/>
                <a:cs typeface="Arial" panose="020B0604020202020204" pitchFamily="34" charset="0"/>
                <a:hlinkClick r:id="rId3"/>
              </a:rPr>
              <a:t>Boy, 12, is ‘made of glass’ — has broken 100 bones due to rare disease</a:t>
            </a:r>
            <a:endParaRPr lang="en-US" b="0" dirty="0">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id="{CA0CB86C-984B-4609-6008-1C3D53654531}"/>
              </a:ext>
            </a:extLst>
          </p:cNvPr>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904575" y="2734078"/>
            <a:ext cx="4755996" cy="3601408"/>
          </a:xfrm>
        </p:spPr>
      </p:pic>
      <p:pic>
        <p:nvPicPr>
          <p:cNvPr id="12" name="Content Placeholder 11">
            <a:extLst>
              <a:ext uri="{FF2B5EF4-FFF2-40B4-BE49-F238E27FC236}">
                <a16:creationId xmlns:a16="http://schemas.microsoft.com/office/drawing/2014/main" id="{53D1D557-BFB8-F1E0-B4DA-86A1B7E59D9B}"/>
              </a:ext>
            </a:extLst>
          </p:cNvPr>
          <p:cNvPicPr>
            <a:picLocks noGrp="1" noChangeAspect="1"/>
          </p:cNvPicPr>
          <p:nvPr>
            <p:ph sz="quarter" idx="4"/>
          </p:nvPr>
        </p:nvPicPr>
        <p:blipFill>
          <a:blip r:embed="rId5">
            <a:extLst>
              <a:ext uri="{28A0092B-C50C-407E-A947-70E740481C1C}">
                <a14:useLocalDpi xmlns:a14="http://schemas.microsoft.com/office/drawing/2010/main" val="0"/>
              </a:ext>
            </a:extLst>
          </a:blip>
          <a:stretch>
            <a:fillRect/>
          </a:stretch>
        </p:blipFill>
        <p:spPr>
          <a:xfrm>
            <a:off x="6335484" y="2734078"/>
            <a:ext cx="5183188" cy="3601408"/>
          </a:xfrm>
        </p:spPr>
      </p:pic>
    </p:spTree>
    <p:extLst>
      <p:ext uri="{BB962C8B-B14F-4D97-AF65-F5344CB8AC3E}">
        <p14:creationId xmlns:p14="http://schemas.microsoft.com/office/powerpoint/2010/main" val="41150653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D4E884-1CBB-2A0F-BF1A-BAF3B9607F8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624AD41-C5FB-8902-40BE-5BF42BD8301A}"/>
              </a:ext>
            </a:extLst>
          </p:cNvPr>
          <p:cNvSpPr/>
          <p:nvPr/>
        </p:nvSpPr>
        <p:spPr>
          <a:xfrm>
            <a:off x="0" y="129494"/>
            <a:ext cx="12192000" cy="1077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800"/>
              </a:spcAft>
              <a:tabLst>
                <a:tab pos="457200" algn="l"/>
              </a:tabLst>
              <a:defRPr/>
            </a:pPr>
            <a:r>
              <a:rPr lang="en-US" sz="2400" b="1" kern="100" dirty="0">
                <a:solidFill>
                  <a:schemeClr val="bg1"/>
                </a:solidFill>
                <a:latin typeface="Arial" panose="020B0604020202020204" pitchFamily="34" charset="0"/>
                <a:ea typeface="Calibri" panose="020F0502020204030204" pitchFamily="34" charset="0"/>
                <a:cs typeface="Arial" panose="020B0604020202020204" pitchFamily="34" charset="0"/>
              </a:rPr>
              <a:t>3. Bring the economic angle: Show how pharmaceutical companies shy away from manufacturing rare-disease drugs and the conflicts this creates.</a:t>
            </a:r>
          </a:p>
        </p:txBody>
      </p:sp>
      <p:pic>
        <p:nvPicPr>
          <p:cNvPr id="13" name="Content Placeholder 12">
            <a:extLst>
              <a:ext uri="{FF2B5EF4-FFF2-40B4-BE49-F238E27FC236}">
                <a16:creationId xmlns:a16="http://schemas.microsoft.com/office/drawing/2014/main" id="{D76F129B-4F45-6D60-5A0D-5AC96417789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839788" y="2499733"/>
            <a:ext cx="4853441" cy="3778404"/>
          </a:xfrm>
        </p:spPr>
      </p:pic>
      <p:sp>
        <p:nvSpPr>
          <p:cNvPr id="9" name="Text Placeholder 8">
            <a:extLst>
              <a:ext uri="{FF2B5EF4-FFF2-40B4-BE49-F238E27FC236}">
                <a16:creationId xmlns:a16="http://schemas.microsoft.com/office/drawing/2014/main" id="{91662C6E-4C7B-64C8-F0E6-005C4A27333A}"/>
              </a:ext>
            </a:extLst>
          </p:cNvPr>
          <p:cNvSpPr>
            <a:spLocks noGrp="1"/>
          </p:cNvSpPr>
          <p:nvPr>
            <p:ph type="body" sz="quarter" idx="3"/>
          </p:nvPr>
        </p:nvSpPr>
        <p:spPr>
          <a:xfrm>
            <a:off x="6197603" y="1441500"/>
            <a:ext cx="5183188" cy="823912"/>
          </a:xfrm>
        </p:spPr>
        <p:txBody>
          <a:bodyPr>
            <a:normAutofit/>
          </a:bodyPr>
          <a:lstStyle/>
          <a:p>
            <a:r>
              <a:rPr lang="en-US" b="0" dirty="0">
                <a:latin typeface="Arial" panose="020B0604020202020204" pitchFamily="34" charset="0"/>
                <a:cs typeface="Arial" panose="020B0604020202020204" pitchFamily="34" charset="0"/>
                <a:hlinkClick r:id="rId3"/>
              </a:rPr>
              <a:t>SC Asks Why SMA Drug Costs More in India Than in Pakistan, China</a:t>
            </a:r>
            <a:endParaRPr lang="en-US" b="0" dirty="0">
              <a:latin typeface="Arial" panose="020B0604020202020204" pitchFamily="34" charset="0"/>
              <a:cs typeface="Arial" panose="020B0604020202020204" pitchFamily="34" charset="0"/>
            </a:endParaRPr>
          </a:p>
        </p:txBody>
      </p:sp>
      <p:pic>
        <p:nvPicPr>
          <p:cNvPr id="4" name="Content Placeholder 3">
            <a:extLst>
              <a:ext uri="{FF2B5EF4-FFF2-40B4-BE49-F238E27FC236}">
                <a16:creationId xmlns:a16="http://schemas.microsoft.com/office/drawing/2014/main" id="{CF9938EC-154C-5C03-FBDD-4EFE3FFCF26E}"/>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313714" y="2499734"/>
            <a:ext cx="5041674" cy="3778404"/>
          </a:xfrm>
        </p:spPr>
      </p:pic>
      <p:sp>
        <p:nvSpPr>
          <p:cNvPr id="11" name="Text Placeholder 10">
            <a:extLst>
              <a:ext uri="{FF2B5EF4-FFF2-40B4-BE49-F238E27FC236}">
                <a16:creationId xmlns:a16="http://schemas.microsoft.com/office/drawing/2014/main" id="{8E583B5F-7EA1-A952-5527-9736853F6506}"/>
              </a:ext>
            </a:extLst>
          </p:cNvPr>
          <p:cNvSpPr txBox="1">
            <a:spLocks noGrp="1"/>
          </p:cNvSpPr>
          <p:nvPr>
            <p:ph type="body" idx="1"/>
          </p:nvPr>
        </p:nvSpPr>
        <p:spPr>
          <a:xfrm>
            <a:off x="870856" y="1308692"/>
            <a:ext cx="5157787" cy="1089529"/>
          </a:xfrm>
          <a:prstGeom prst="rect">
            <a:avLst/>
          </a:prstGeom>
          <a:noFill/>
        </p:spPr>
        <p:txBody>
          <a:bodyPr wrap="square">
            <a:spAutoFit/>
          </a:bodyPr>
          <a:lstStyle/>
          <a:p>
            <a:pPr algn="l" fontAlgn="base">
              <a:buNone/>
            </a:pPr>
            <a:r>
              <a:rPr lang="en-US" b="0" i="0" dirty="0">
                <a:solidFill>
                  <a:srgbClr val="141414"/>
                </a:solidFill>
                <a:effectLst/>
                <a:latin typeface="Arial" panose="020B0604020202020204" pitchFamily="34" charset="0"/>
                <a:cs typeface="Arial" panose="020B0604020202020204" pitchFamily="34" charset="0"/>
                <a:hlinkClick r:id="rId5"/>
              </a:rPr>
              <a:t>Spinal Muscular Atrophy: Indians who need a $2.1m drug to fight rare disease</a:t>
            </a:r>
            <a:endParaRPr lang="en-US" b="0" i="0" dirty="0">
              <a:solidFill>
                <a:srgbClr val="141414"/>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3407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BE524-4A09-A8B7-B7B4-886E667665B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FC8DAF42-EC5D-9B2E-6653-3D7B463D17EA}"/>
              </a:ext>
            </a:extLst>
          </p:cNvPr>
          <p:cNvSpPr/>
          <p:nvPr/>
        </p:nvSpPr>
        <p:spPr>
          <a:xfrm>
            <a:off x="0" y="129494"/>
            <a:ext cx="12192000" cy="1077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07000"/>
              </a:lnSpc>
              <a:spcAft>
                <a:spcPts val="800"/>
              </a:spcAft>
              <a:tabLst>
                <a:tab pos="457200" algn="l"/>
              </a:tabLst>
              <a:defRPr/>
            </a:pPr>
            <a:r>
              <a:rPr lang="en-US" sz="2400" b="1" kern="100" dirty="0">
                <a:solidFill>
                  <a:schemeClr val="bg1"/>
                </a:solidFill>
                <a:latin typeface="Arial" panose="020B0604020202020204" pitchFamily="34" charset="0"/>
                <a:ea typeface="Calibri" panose="020F0502020204030204" pitchFamily="34" charset="0"/>
                <a:cs typeface="Arial" panose="020B0604020202020204" pitchFamily="34" charset="0"/>
              </a:rPr>
              <a:t>4. Find time proximity: Link the story to timely events—new drug approvals, laws, celebrity diagnoses, petitions, or court rulings.</a:t>
            </a:r>
          </a:p>
        </p:txBody>
      </p:sp>
      <p:sp>
        <p:nvSpPr>
          <p:cNvPr id="9" name="Text Placeholder 8">
            <a:extLst>
              <a:ext uri="{FF2B5EF4-FFF2-40B4-BE49-F238E27FC236}">
                <a16:creationId xmlns:a16="http://schemas.microsoft.com/office/drawing/2014/main" id="{61C506A6-5AD6-7AF3-6698-A50A942EA659}"/>
              </a:ext>
            </a:extLst>
          </p:cNvPr>
          <p:cNvSpPr>
            <a:spLocks noGrp="1"/>
          </p:cNvSpPr>
          <p:nvPr>
            <p:ph type="body" sz="quarter" idx="3"/>
          </p:nvPr>
        </p:nvSpPr>
        <p:spPr>
          <a:xfrm>
            <a:off x="6181051" y="1574308"/>
            <a:ext cx="5183188" cy="823912"/>
          </a:xfrm>
        </p:spPr>
        <p:txBody>
          <a:bodyPr>
            <a:noAutofit/>
          </a:bodyPr>
          <a:lstStyle/>
          <a:p>
            <a:r>
              <a:rPr lang="en-US" b="0" dirty="0">
                <a:latin typeface="Arial" panose="020B0604020202020204" pitchFamily="34" charset="0"/>
                <a:cs typeface="Arial" panose="020B0604020202020204" pitchFamily="34" charset="0"/>
                <a:hlinkClick r:id="rId2"/>
              </a:rPr>
              <a:t>UK approves gene therapy for sickle cell </a:t>
            </a:r>
            <a:r>
              <a:rPr lang="en-US" b="0" dirty="0" err="1">
                <a:latin typeface="Arial" panose="020B0604020202020204" pitchFamily="34" charset="0"/>
                <a:cs typeface="Arial" panose="020B0604020202020204" pitchFamily="34" charset="0"/>
                <a:hlinkClick r:id="rId2"/>
              </a:rPr>
              <a:t>anaemia</a:t>
            </a:r>
            <a:r>
              <a:rPr lang="en-US" b="0" dirty="0">
                <a:latin typeface="Arial" panose="020B0604020202020204" pitchFamily="34" charset="0"/>
                <a:cs typeface="Arial" panose="020B0604020202020204" pitchFamily="34" charset="0"/>
                <a:hlinkClick r:id="rId2"/>
              </a:rPr>
              <a:t>. Why it offers hope for Indian patients</a:t>
            </a:r>
            <a:endParaRPr lang="en-US" b="0" dirty="0">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C6DA7743-FE00-F335-4779-D3951D2AB92B}"/>
              </a:ext>
            </a:extLst>
          </p:cNvPr>
          <p:cNvSpPr txBox="1">
            <a:spLocks noGrp="1"/>
          </p:cNvSpPr>
          <p:nvPr>
            <p:ph type="body" idx="1"/>
          </p:nvPr>
        </p:nvSpPr>
        <p:spPr>
          <a:xfrm>
            <a:off x="853164" y="1308691"/>
            <a:ext cx="5157787" cy="1089529"/>
          </a:xfrm>
          <a:prstGeom prst="rect">
            <a:avLst/>
          </a:prstGeom>
          <a:noFill/>
        </p:spPr>
        <p:txBody>
          <a:bodyPr wrap="square">
            <a:spAutoFit/>
          </a:bodyPr>
          <a:lstStyle/>
          <a:p>
            <a:pPr algn="l" fontAlgn="base">
              <a:buNone/>
            </a:pPr>
            <a:r>
              <a:rPr lang="en-US" b="0" i="0" dirty="0">
                <a:solidFill>
                  <a:srgbClr val="141414"/>
                </a:solidFill>
                <a:effectLst/>
                <a:latin typeface="Arial" panose="020B0604020202020204" pitchFamily="34" charset="0"/>
                <a:cs typeface="Arial" panose="020B0604020202020204" pitchFamily="34" charset="0"/>
                <a:hlinkClick r:id="rId3"/>
              </a:rPr>
              <a:t>Rare disease patients caught in Trump crackdown on foreign grant awards</a:t>
            </a:r>
            <a:endParaRPr lang="en-US" b="0" i="0" dirty="0">
              <a:solidFill>
                <a:srgbClr val="141414"/>
              </a:solidFill>
              <a:effectLst/>
              <a:latin typeface="Arial" panose="020B0604020202020204" pitchFamily="34" charset="0"/>
              <a:cs typeface="Arial" panose="020B0604020202020204" pitchFamily="34" charset="0"/>
            </a:endParaRPr>
          </a:p>
        </p:txBody>
      </p:sp>
      <p:pic>
        <p:nvPicPr>
          <p:cNvPr id="14" name="Content Placeholder 13">
            <a:extLst>
              <a:ext uri="{FF2B5EF4-FFF2-40B4-BE49-F238E27FC236}">
                <a16:creationId xmlns:a16="http://schemas.microsoft.com/office/drawing/2014/main" id="{87F0138F-4232-F448-3B1E-4EAF8AC4BBD7}"/>
              </a:ext>
            </a:extLst>
          </p:cNvPr>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172200" y="2499733"/>
            <a:ext cx="5183188" cy="3778404"/>
          </a:xfrm>
        </p:spPr>
      </p:pic>
      <p:pic>
        <p:nvPicPr>
          <p:cNvPr id="6" name="Content Placeholder 5">
            <a:extLst>
              <a:ext uri="{FF2B5EF4-FFF2-40B4-BE49-F238E27FC236}">
                <a16:creationId xmlns:a16="http://schemas.microsoft.com/office/drawing/2014/main" id="{A9AD0A9D-5437-C298-BA5E-4D41B46731B8}"/>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39788" y="2499731"/>
            <a:ext cx="5157787" cy="3778404"/>
          </a:xfrm>
        </p:spPr>
      </p:pic>
    </p:spTree>
    <p:extLst>
      <p:ext uri="{BB962C8B-B14F-4D97-AF65-F5344CB8AC3E}">
        <p14:creationId xmlns:p14="http://schemas.microsoft.com/office/powerpoint/2010/main" val="2905414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267F791-720E-2A6C-AF00-02B9A24E51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13122"/>
            <a:ext cx="11277600" cy="65198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5615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7392A-2CC5-079E-08BB-FC43D64EC4D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B65320B-21E2-A3B0-077A-690445CBFA81}"/>
              </a:ext>
            </a:extLst>
          </p:cNvPr>
          <p:cNvSpPr/>
          <p:nvPr/>
        </p:nvSpPr>
        <p:spPr>
          <a:xfrm>
            <a:off x="0" y="129494"/>
            <a:ext cx="12192000" cy="1077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tabLst>
                <a:tab pos="457200" algn="l"/>
              </a:tabLst>
              <a:defRPr/>
            </a:pPr>
            <a:r>
              <a:rPr lang="en-US" sz="2300" b="1" kern="100" dirty="0">
                <a:solidFill>
                  <a:schemeClr val="bg1"/>
                </a:solidFill>
                <a:latin typeface="Arial" panose="020B0604020202020204" pitchFamily="34" charset="0"/>
                <a:ea typeface="Calibri" panose="020F0502020204030204" pitchFamily="34" charset="0"/>
                <a:cs typeface="Arial" panose="020B0604020202020204" pitchFamily="34" charset="0"/>
              </a:rPr>
              <a:t>5. Highlight cutting-edge inventions: Profile groups working on breakthroughs such as indigenously developed CRISPR tools, gene therapy, or other novel treatments.</a:t>
            </a:r>
          </a:p>
        </p:txBody>
      </p:sp>
      <p:sp>
        <p:nvSpPr>
          <p:cNvPr id="9" name="Text Placeholder 8">
            <a:extLst>
              <a:ext uri="{FF2B5EF4-FFF2-40B4-BE49-F238E27FC236}">
                <a16:creationId xmlns:a16="http://schemas.microsoft.com/office/drawing/2014/main" id="{D53BD992-9681-887E-D894-D132E89F9C2D}"/>
              </a:ext>
            </a:extLst>
          </p:cNvPr>
          <p:cNvSpPr>
            <a:spLocks noGrp="1"/>
          </p:cNvSpPr>
          <p:nvPr>
            <p:ph type="body" sz="quarter" idx="3"/>
          </p:nvPr>
        </p:nvSpPr>
        <p:spPr>
          <a:xfrm>
            <a:off x="6181051" y="1574308"/>
            <a:ext cx="5183188" cy="823912"/>
          </a:xfrm>
        </p:spPr>
        <p:txBody>
          <a:bodyPr>
            <a:noAutofit/>
          </a:bodyPr>
          <a:lstStyle/>
          <a:p>
            <a:r>
              <a:rPr lang="en-US" b="0" dirty="0">
                <a:latin typeface="Arial" panose="020B0604020202020204" pitchFamily="34" charset="0"/>
                <a:cs typeface="Arial" panose="020B0604020202020204" pitchFamily="34" charset="0"/>
                <a:hlinkClick r:id="rId3"/>
              </a:rPr>
              <a:t>Boy, 12, with rare genetic skin disorder can now play football after breakthrough medical trial</a:t>
            </a:r>
            <a:endParaRPr lang="en-US" b="0" dirty="0">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9C8B3A0E-BDB4-9BAA-5796-1E7B4415D11D}"/>
              </a:ext>
            </a:extLst>
          </p:cNvPr>
          <p:cNvSpPr txBox="1">
            <a:spLocks noGrp="1"/>
          </p:cNvSpPr>
          <p:nvPr>
            <p:ph type="body" idx="1"/>
          </p:nvPr>
        </p:nvSpPr>
        <p:spPr>
          <a:xfrm>
            <a:off x="853164" y="1308691"/>
            <a:ext cx="5157787" cy="1089529"/>
          </a:xfrm>
          <a:prstGeom prst="rect">
            <a:avLst/>
          </a:prstGeom>
          <a:noFill/>
        </p:spPr>
        <p:txBody>
          <a:bodyPr wrap="square">
            <a:spAutoFit/>
          </a:bodyPr>
          <a:lstStyle/>
          <a:p>
            <a:pPr algn="l" fontAlgn="base">
              <a:buNone/>
            </a:pPr>
            <a:r>
              <a:rPr lang="en-US" b="0" i="0" dirty="0">
                <a:solidFill>
                  <a:srgbClr val="141414"/>
                </a:solidFill>
                <a:effectLst/>
                <a:latin typeface="Arial" panose="020B0604020202020204" pitchFamily="34" charset="0"/>
                <a:cs typeface="Arial" panose="020B0604020202020204" pitchFamily="34" charset="0"/>
                <a:hlinkClick r:id="rId4"/>
              </a:rPr>
              <a:t>Gene-editing therapy made in just 6 months helps baby with life-threatening disease</a:t>
            </a:r>
            <a:endParaRPr lang="en-US" b="0" i="0" dirty="0">
              <a:solidFill>
                <a:srgbClr val="141414"/>
              </a:solidFill>
              <a:effectLst/>
              <a:latin typeface="Arial" panose="020B0604020202020204" pitchFamily="34" charset="0"/>
              <a:cs typeface="Arial" panose="020B0604020202020204" pitchFamily="34" charset="0"/>
            </a:endParaRPr>
          </a:p>
        </p:txBody>
      </p:sp>
      <p:pic>
        <p:nvPicPr>
          <p:cNvPr id="6" name="Content Placeholder 5">
            <a:extLst>
              <a:ext uri="{FF2B5EF4-FFF2-40B4-BE49-F238E27FC236}">
                <a16:creationId xmlns:a16="http://schemas.microsoft.com/office/drawing/2014/main" id="{1A44F61A-5A54-8AA1-54EB-7F99EE8107A1}"/>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39788" y="2499731"/>
            <a:ext cx="5005841" cy="3778406"/>
          </a:xfrm>
        </p:spPr>
      </p:pic>
      <p:pic>
        <p:nvPicPr>
          <p:cNvPr id="13" name="Content Placeholder 12">
            <a:extLst>
              <a:ext uri="{FF2B5EF4-FFF2-40B4-BE49-F238E27FC236}">
                <a16:creationId xmlns:a16="http://schemas.microsoft.com/office/drawing/2014/main" id="{89933DF9-7B11-37A0-9C9A-4384E9C5E3F8}"/>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6346373" y="2505075"/>
            <a:ext cx="4615543" cy="3773062"/>
          </a:xfrm>
        </p:spPr>
      </p:pic>
    </p:spTree>
    <p:extLst>
      <p:ext uri="{BB962C8B-B14F-4D97-AF65-F5344CB8AC3E}">
        <p14:creationId xmlns:p14="http://schemas.microsoft.com/office/powerpoint/2010/main" val="3450100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91A7D8-E46E-8B4F-050C-890A7C7773D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209A1640-A897-DD23-0914-179912A763B6}"/>
              </a:ext>
            </a:extLst>
          </p:cNvPr>
          <p:cNvSpPr/>
          <p:nvPr/>
        </p:nvSpPr>
        <p:spPr>
          <a:xfrm>
            <a:off x="0" y="129494"/>
            <a:ext cx="12192000" cy="107768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07000"/>
              </a:lnSpc>
              <a:spcAft>
                <a:spcPts val="800"/>
              </a:spcAft>
              <a:tabLst>
                <a:tab pos="457200" algn="l"/>
              </a:tabLst>
              <a:defRPr/>
            </a:pPr>
            <a:r>
              <a:rPr lang="en-US" sz="2300" b="1" kern="100" dirty="0">
                <a:solidFill>
                  <a:schemeClr val="bg1"/>
                </a:solidFill>
                <a:latin typeface="Arial" panose="020B0604020202020204" pitchFamily="34" charset="0"/>
                <a:ea typeface="Calibri" panose="020F0502020204030204" pitchFamily="34" charset="0"/>
                <a:cs typeface="Arial" panose="020B0604020202020204" pitchFamily="34" charset="0"/>
              </a:rPr>
              <a:t>6. Practice solution journalism: Balance grim realities with hopeful stories like patients offering peer counselling, or parents donating their deceased child’s organs for research.</a:t>
            </a:r>
          </a:p>
        </p:txBody>
      </p:sp>
      <p:sp>
        <p:nvSpPr>
          <p:cNvPr id="9" name="Text Placeholder 8">
            <a:extLst>
              <a:ext uri="{FF2B5EF4-FFF2-40B4-BE49-F238E27FC236}">
                <a16:creationId xmlns:a16="http://schemas.microsoft.com/office/drawing/2014/main" id="{E3D21E6C-4564-B258-F791-F7EB29A395FA}"/>
              </a:ext>
            </a:extLst>
          </p:cNvPr>
          <p:cNvSpPr>
            <a:spLocks noGrp="1"/>
          </p:cNvSpPr>
          <p:nvPr>
            <p:ph type="body" sz="quarter" idx="3"/>
          </p:nvPr>
        </p:nvSpPr>
        <p:spPr>
          <a:xfrm>
            <a:off x="6181051" y="1574308"/>
            <a:ext cx="5183188" cy="823912"/>
          </a:xfrm>
        </p:spPr>
        <p:txBody>
          <a:bodyPr>
            <a:noAutofit/>
          </a:bodyPr>
          <a:lstStyle/>
          <a:p>
            <a:r>
              <a:rPr lang="en-US" b="0" dirty="0">
                <a:latin typeface="Arial" panose="020B0604020202020204" pitchFamily="34" charset="0"/>
                <a:cs typeface="Arial" panose="020B0604020202020204" pitchFamily="34" charset="0"/>
                <a:hlinkClick r:id="rId3"/>
              </a:rPr>
              <a:t>Blood test developed that could speed up diagnosis of rare diseases in babies</a:t>
            </a:r>
            <a:endParaRPr lang="en-US" b="0" dirty="0">
              <a:latin typeface="Arial" panose="020B0604020202020204" pitchFamily="34" charset="0"/>
              <a:cs typeface="Arial" panose="020B0604020202020204" pitchFamily="34" charset="0"/>
            </a:endParaRPr>
          </a:p>
        </p:txBody>
      </p:sp>
      <p:sp>
        <p:nvSpPr>
          <p:cNvPr id="11" name="Text Placeholder 10">
            <a:extLst>
              <a:ext uri="{FF2B5EF4-FFF2-40B4-BE49-F238E27FC236}">
                <a16:creationId xmlns:a16="http://schemas.microsoft.com/office/drawing/2014/main" id="{B5C4608D-3767-6C44-B92C-7FCDBA8917CC}"/>
              </a:ext>
            </a:extLst>
          </p:cNvPr>
          <p:cNvSpPr txBox="1">
            <a:spLocks noGrp="1"/>
          </p:cNvSpPr>
          <p:nvPr>
            <p:ph type="body" idx="1"/>
          </p:nvPr>
        </p:nvSpPr>
        <p:spPr>
          <a:xfrm>
            <a:off x="827761" y="1368948"/>
            <a:ext cx="5157787" cy="757130"/>
          </a:xfrm>
          <a:prstGeom prst="rect">
            <a:avLst/>
          </a:prstGeom>
          <a:noFill/>
        </p:spPr>
        <p:txBody>
          <a:bodyPr wrap="square">
            <a:spAutoFit/>
          </a:bodyPr>
          <a:lstStyle/>
          <a:p>
            <a:r>
              <a:rPr lang="en-US" b="0" dirty="0">
                <a:latin typeface="Arial" panose="020B0604020202020204" pitchFamily="34" charset="0"/>
                <a:cs typeface="Arial" panose="020B0604020202020204" pitchFamily="34" charset="0"/>
                <a:hlinkClick r:id="rId4"/>
              </a:rPr>
              <a:t>Millions invited to take part in UK scheme to diagnose diseases earlier</a:t>
            </a:r>
            <a:endParaRPr lang="en-US" b="0" dirty="0">
              <a:latin typeface="Arial" panose="020B0604020202020204" pitchFamily="34" charset="0"/>
              <a:cs typeface="Arial" panose="020B0604020202020204" pitchFamily="34" charset="0"/>
            </a:endParaRPr>
          </a:p>
        </p:txBody>
      </p:sp>
      <p:pic>
        <p:nvPicPr>
          <p:cNvPr id="10" name="Content Placeholder 9">
            <a:extLst>
              <a:ext uri="{FF2B5EF4-FFF2-40B4-BE49-F238E27FC236}">
                <a16:creationId xmlns:a16="http://schemas.microsoft.com/office/drawing/2014/main" id="{F7992209-5C88-C01A-0EDF-78A7035DEE7E}"/>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839788" y="2505075"/>
            <a:ext cx="5157787" cy="3773062"/>
          </a:xfrm>
        </p:spPr>
      </p:pic>
      <p:pic>
        <p:nvPicPr>
          <p:cNvPr id="16" name="Content Placeholder 15">
            <a:extLst>
              <a:ext uri="{FF2B5EF4-FFF2-40B4-BE49-F238E27FC236}">
                <a16:creationId xmlns:a16="http://schemas.microsoft.com/office/drawing/2014/main" id="{12B245FB-69D8-DB95-0A4D-3B5058BFA6EC}"/>
              </a:ext>
            </a:extLst>
          </p:cNvPr>
          <p:cNvPicPr>
            <a:picLocks noGrp="1" noChangeAspect="1"/>
          </p:cNvPicPr>
          <p:nvPr>
            <p:ph sz="quarter" idx="4"/>
          </p:nvPr>
        </p:nvPicPr>
        <p:blipFill>
          <a:blip r:embed="rId6">
            <a:extLst>
              <a:ext uri="{28A0092B-C50C-407E-A947-70E740481C1C}">
                <a14:useLocalDpi xmlns:a14="http://schemas.microsoft.com/office/drawing/2010/main" val="0"/>
              </a:ext>
            </a:extLst>
          </a:blip>
          <a:stretch>
            <a:fillRect/>
          </a:stretch>
        </p:blipFill>
        <p:spPr>
          <a:xfrm>
            <a:off x="6460926" y="2505075"/>
            <a:ext cx="4605735" cy="3684588"/>
          </a:xfrm>
        </p:spPr>
      </p:pic>
    </p:spTree>
    <p:extLst>
      <p:ext uri="{BB962C8B-B14F-4D97-AF65-F5344CB8AC3E}">
        <p14:creationId xmlns:p14="http://schemas.microsoft.com/office/powerpoint/2010/main" val="2608629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35924-B541-3478-83FE-276D516B2F61}"/>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02B6C1F-4A15-3666-B1FD-4FCA1FBA9044}"/>
              </a:ext>
            </a:extLst>
          </p:cNvPr>
          <p:cNvSpPr/>
          <p:nvPr/>
        </p:nvSpPr>
        <p:spPr>
          <a:xfrm>
            <a:off x="0" y="326571"/>
            <a:ext cx="12192000" cy="838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buNone/>
            </a:pPr>
            <a:r>
              <a:rPr lang="en-US" sz="2400" b="1" kern="100" dirty="0">
                <a:latin typeface="Arial" panose="020B0604020202020204" pitchFamily="34" charset="0"/>
                <a:ea typeface="Calibri" panose="020F0502020204030204" pitchFamily="34" charset="0"/>
                <a:cs typeface="Arial" panose="020B0604020202020204" pitchFamily="34" charset="0"/>
              </a:rPr>
              <a:t>My Challenges in Covering Rare Diseases</a:t>
            </a:r>
            <a:endParaRPr lang="en-IN" sz="2400" kern="100" dirty="0">
              <a:latin typeface="Arial" panose="020B0604020202020204" pitchFamily="34" charset="0"/>
              <a:ea typeface="Calibri" panose="020F0502020204030204" pitchFamily="34" charset="0"/>
              <a:cs typeface="Arial" panose="020B0604020202020204" pitchFamily="34" charset="0"/>
            </a:endParaRPr>
          </a:p>
        </p:txBody>
      </p:sp>
      <p:sp>
        <p:nvSpPr>
          <p:cNvPr id="7" name="TextBox 6">
            <a:extLst>
              <a:ext uri="{FF2B5EF4-FFF2-40B4-BE49-F238E27FC236}">
                <a16:creationId xmlns:a16="http://schemas.microsoft.com/office/drawing/2014/main" id="{51606393-0822-3E18-6C25-049295D91A36}"/>
              </a:ext>
            </a:extLst>
          </p:cNvPr>
          <p:cNvSpPr txBox="1"/>
          <p:nvPr/>
        </p:nvSpPr>
        <p:spPr>
          <a:xfrm>
            <a:off x="936171" y="1493250"/>
            <a:ext cx="9993086" cy="5185971"/>
          </a:xfrm>
          <a:prstGeom prst="rect">
            <a:avLst/>
          </a:prstGeom>
          <a:noFill/>
        </p:spPr>
        <p:txBody>
          <a:bodyPr wrap="square">
            <a:spAutoFit/>
          </a:bodyPr>
          <a:lstStyle/>
          <a:p>
            <a:pPr marL="342900" lvl="0" indent="-342900">
              <a:lnSpc>
                <a:spcPct val="107000"/>
              </a:lnSpc>
              <a:spcAft>
                <a:spcPts val="800"/>
              </a:spcAft>
              <a:buFont typeface="+mj-lt"/>
              <a:buAutoNum type="arabicPeriod"/>
              <a:tabLst>
                <a:tab pos="457200" algn="l"/>
              </a:tabLst>
            </a:pPr>
            <a:r>
              <a:rPr lang="en-IN" sz="2200" kern="100" dirty="0">
                <a:effectLst/>
                <a:latin typeface="Arial" panose="020B0604020202020204" pitchFamily="34" charset="0"/>
                <a:ea typeface="Calibri" panose="020F0502020204030204" pitchFamily="34" charset="0"/>
                <a:cs typeface="Arial" panose="020B0604020202020204" pitchFamily="34" charset="0"/>
              </a:rPr>
              <a:t>Accessing data: The health department does not maintain accurate data, even fatalities linked to rare diseases are missing.</a:t>
            </a:r>
          </a:p>
          <a:p>
            <a:pPr marL="342900" lvl="0" indent="-342900">
              <a:lnSpc>
                <a:spcPct val="107000"/>
              </a:lnSpc>
              <a:spcAft>
                <a:spcPts val="800"/>
              </a:spcAft>
              <a:buFont typeface="+mj-lt"/>
              <a:buAutoNum type="arabicPeriod"/>
              <a:tabLst>
                <a:tab pos="457200" algn="l"/>
              </a:tabLst>
            </a:pPr>
            <a:r>
              <a:rPr lang="en-IN" sz="2200" kern="100" dirty="0">
                <a:effectLst/>
                <a:latin typeface="Arial" panose="020B0604020202020204" pitchFamily="34" charset="0"/>
                <a:ea typeface="Calibri" panose="020F0502020204030204" pitchFamily="34" charset="0"/>
                <a:cs typeface="Arial" panose="020B0604020202020204" pitchFamily="34" charset="0"/>
              </a:rPr>
              <a:t>Tight-lipped officials: Senior officials and pharma companies were difficult to reach due to restrictions, but state-level officers frustrated with poor implementation were more open.</a:t>
            </a:r>
          </a:p>
          <a:p>
            <a:pPr marL="342900" lvl="0" indent="-342900">
              <a:lnSpc>
                <a:spcPct val="107000"/>
              </a:lnSpc>
              <a:spcAft>
                <a:spcPts val="800"/>
              </a:spcAft>
              <a:buFont typeface="+mj-lt"/>
              <a:buAutoNum type="arabicPeriod"/>
              <a:tabLst>
                <a:tab pos="457200" algn="l"/>
              </a:tabLst>
            </a:pPr>
            <a:r>
              <a:rPr lang="en-IN" sz="2200" kern="100" dirty="0">
                <a:effectLst/>
                <a:latin typeface="Arial" panose="020B0604020202020204" pitchFamily="34" charset="0"/>
                <a:ea typeface="Calibri" panose="020F0502020204030204" pitchFamily="34" charset="0"/>
                <a:cs typeface="Arial" panose="020B0604020202020204" pitchFamily="34" charset="0"/>
              </a:rPr>
              <a:t>Choosing case studies: With many patients struggling to access the promised ₹50 lakh in government support, selecting stories was tough. I chose those with the most humane and compelling angles.</a:t>
            </a:r>
          </a:p>
          <a:p>
            <a:pPr marL="342900" lvl="0" indent="-342900">
              <a:lnSpc>
                <a:spcPct val="107000"/>
              </a:lnSpc>
              <a:spcAft>
                <a:spcPts val="800"/>
              </a:spcAft>
              <a:buFont typeface="+mj-lt"/>
              <a:buAutoNum type="arabicPeriod"/>
              <a:tabLst>
                <a:tab pos="457200" algn="l"/>
              </a:tabLst>
            </a:pPr>
            <a:r>
              <a:rPr lang="en-IN" sz="2200" kern="100" dirty="0">
                <a:effectLst/>
                <a:latin typeface="Arial" panose="020B0604020202020204" pitchFamily="34" charset="0"/>
                <a:ea typeface="Calibri" panose="020F0502020204030204" pitchFamily="34" charset="0"/>
                <a:cs typeface="Arial" panose="020B0604020202020204" pitchFamily="34" charset="0"/>
              </a:rPr>
              <a:t>Impact of the story: Policy change was hard to achieve, so I shared my data with NGOs and parent groups, who used it as evidence in court and before the National Human Rights Commission.</a:t>
            </a:r>
          </a:p>
          <a:p>
            <a:pPr marL="342900" lvl="0" indent="-342900">
              <a:lnSpc>
                <a:spcPct val="107000"/>
              </a:lnSpc>
              <a:spcAft>
                <a:spcPts val="800"/>
              </a:spcAft>
              <a:buFont typeface="+mj-lt"/>
              <a:buAutoNum type="arabicPeriod"/>
              <a:tabLst>
                <a:tab pos="457200" algn="l"/>
              </a:tabLst>
            </a:pPr>
            <a:r>
              <a:rPr lang="en-IN" sz="2200" kern="100" dirty="0">
                <a:effectLst/>
                <a:latin typeface="Arial" panose="020B0604020202020204" pitchFamily="34" charset="0"/>
                <a:ea typeface="Calibri" panose="020F0502020204030204" pitchFamily="34" charset="0"/>
                <a:cs typeface="Arial" panose="020B0604020202020204" pitchFamily="34" charset="0"/>
              </a:rPr>
              <a:t>Convincing editors: One of the toughest hurdles was persuading editors to take these stories seriously.</a:t>
            </a:r>
          </a:p>
        </p:txBody>
      </p:sp>
    </p:spTree>
    <p:extLst>
      <p:ext uri="{BB962C8B-B14F-4D97-AF65-F5344CB8AC3E}">
        <p14:creationId xmlns:p14="http://schemas.microsoft.com/office/powerpoint/2010/main" val="1025418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BE46C-0D08-0EAB-6BE9-1A7E10CC949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8356510-7288-0E2A-D3FD-007ECDBA6BEB}"/>
              </a:ext>
            </a:extLst>
          </p:cNvPr>
          <p:cNvSpPr/>
          <p:nvPr/>
        </p:nvSpPr>
        <p:spPr>
          <a:xfrm>
            <a:off x="0" y="326571"/>
            <a:ext cx="12192000" cy="838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07000"/>
              </a:lnSpc>
              <a:spcAft>
                <a:spcPts val="800"/>
              </a:spcAft>
              <a:buNone/>
            </a:pPr>
            <a:r>
              <a:rPr lang="en-IN" sz="2400" b="1" kern="100" dirty="0">
                <a:latin typeface="Arial" panose="020B0604020202020204" pitchFamily="34" charset="0"/>
                <a:ea typeface="Calibri" panose="020F0502020204030204" pitchFamily="34" charset="0"/>
                <a:cs typeface="Arial" panose="020B0604020202020204" pitchFamily="34" charset="0"/>
              </a:rPr>
              <a:t>Prime Sources for Journalists</a:t>
            </a:r>
            <a:endParaRPr lang="en-IN" sz="2400" kern="100" dirty="0">
              <a:latin typeface="Arial" panose="020B0604020202020204" pitchFamily="34"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8B85D459-C802-132B-1CCE-A11B2C77AEB3}"/>
              </a:ext>
            </a:extLst>
          </p:cNvPr>
          <p:cNvSpPr txBox="1"/>
          <p:nvPr/>
        </p:nvSpPr>
        <p:spPr>
          <a:xfrm>
            <a:off x="424543" y="1492448"/>
            <a:ext cx="11342914" cy="4823693"/>
          </a:xfrm>
          <a:prstGeom prst="rect">
            <a:avLst/>
          </a:prstGeom>
          <a:noFill/>
        </p:spPr>
        <p:txBody>
          <a:bodyPr wrap="square">
            <a:spAutoFit/>
          </a:bodyPr>
          <a:lstStyle/>
          <a:p>
            <a:pPr marL="342900" lvl="0" indent="-342900">
              <a:lnSpc>
                <a:spcPct val="107000"/>
              </a:lnSpc>
              <a:spcAft>
                <a:spcPts val="800"/>
              </a:spcAft>
              <a:buFont typeface="+mj-lt"/>
              <a:buAutoNum type="arabicPeriod"/>
              <a:tabLst>
                <a:tab pos="457200" algn="l"/>
              </a:tabLst>
            </a:pPr>
            <a:r>
              <a:rPr lang="en-IN" sz="2200" kern="100" dirty="0">
                <a:effectLst/>
                <a:latin typeface="Arial" panose="020B0604020202020204" pitchFamily="34" charset="0"/>
                <a:ea typeface="Calibri" panose="020F0502020204030204" pitchFamily="34" charset="0"/>
                <a:cs typeface="Arial" panose="020B0604020202020204" pitchFamily="34" charset="0"/>
              </a:rPr>
              <a:t>Policy documents: Study government policies closely. For example, India’s National Rare Disease Policy promised ₹5 crore (USD 600,000) to 13 Centres of Excellence for diagnostic labs, but never delivered which I followed up.</a:t>
            </a:r>
          </a:p>
          <a:p>
            <a:pPr marL="342900" lvl="0" indent="-342900">
              <a:lnSpc>
                <a:spcPct val="107000"/>
              </a:lnSpc>
              <a:spcAft>
                <a:spcPts val="800"/>
              </a:spcAft>
              <a:buFont typeface="+mj-lt"/>
              <a:buAutoNum type="arabicPeriod"/>
              <a:tabLst>
                <a:tab pos="457200" algn="l"/>
              </a:tabLst>
            </a:pPr>
            <a:r>
              <a:rPr lang="en-IN" sz="2200" kern="100" dirty="0">
                <a:effectLst/>
                <a:latin typeface="Arial" panose="020B0604020202020204" pitchFamily="34" charset="0"/>
                <a:ea typeface="Calibri" panose="020F0502020204030204" pitchFamily="34" charset="0"/>
                <a:cs typeface="Arial" panose="020B0604020202020204" pitchFamily="34" charset="0"/>
              </a:rPr>
              <a:t>NGOs and parent groups: They stay updated on policy changes and are deeply networked.</a:t>
            </a:r>
          </a:p>
          <a:p>
            <a:pPr marL="342900" lvl="0" indent="-342900">
              <a:lnSpc>
                <a:spcPct val="107000"/>
              </a:lnSpc>
              <a:spcAft>
                <a:spcPts val="800"/>
              </a:spcAft>
              <a:buFont typeface="+mj-lt"/>
              <a:buAutoNum type="arabicPeriod"/>
              <a:tabLst>
                <a:tab pos="457200" algn="l"/>
              </a:tabLst>
            </a:pPr>
            <a:r>
              <a:rPr lang="en-IN" sz="2200" kern="100" dirty="0">
                <a:effectLst/>
                <a:latin typeface="Arial" panose="020B0604020202020204" pitchFamily="34" charset="0"/>
                <a:ea typeface="Calibri" panose="020F0502020204030204" pitchFamily="34" charset="0"/>
                <a:cs typeface="Arial" panose="020B0604020202020204" pitchFamily="34" charset="0"/>
              </a:rPr>
              <a:t>Court records: Parents often seek financial help through courts, where the government submits internal data not otherwise available.</a:t>
            </a:r>
          </a:p>
          <a:p>
            <a:pPr marL="342900" lvl="0" indent="-342900">
              <a:lnSpc>
                <a:spcPct val="107000"/>
              </a:lnSpc>
              <a:spcAft>
                <a:spcPts val="800"/>
              </a:spcAft>
              <a:buFont typeface="+mj-lt"/>
              <a:buAutoNum type="arabicPeriod"/>
              <a:tabLst>
                <a:tab pos="457200" algn="l"/>
              </a:tabLst>
            </a:pPr>
            <a:r>
              <a:rPr lang="en-IN" sz="2200" kern="100" dirty="0">
                <a:effectLst/>
                <a:latin typeface="Arial" panose="020B0604020202020204" pitchFamily="34" charset="0"/>
                <a:ea typeface="Calibri" panose="020F0502020204030204" pitchFamily="34" charset="0"/>
                <a:cs typeface="Arial" panose="020B0604020202020204" pitchFamily="34" charset="0"/>
              </a:rPr>
              <a:t>Scientists: Government lab websites often provide research leads. Convincing scientists to speak may take persistence.</a:t>
            </a:r>
          </a:p>
          <a:p>
            <a:pPr marL="342900" lvl="0" indent="-342900">
              <a:lnSpc>
                <a:spcPct val="107000"/>
              </a:lnSpc>
              <a:spcAft>
                <a:spcPts val="800"/>
              </a:spcAft>
              <a:buFont typeface="+mj-lt"/>
              <a:buAutoNum type="arabicPeriod"/>
              <a:tabLst>
                <a:tab pos="457200" algn="l"/>
              </a:tabLst>
            </a:pPr>
            <a:r>
              <a:rPr lang="en-IN" sz="2200" kern="100" dirty="0">
                <a:effectLst/>
                <a:latin typeface="Arial" panose="020B0604020202020204" pitchFamily="34" charset="0"/>
                <a:ea typeface="Calibri" panose="020F0502020204030204" pitchFamily="34" charset="0"/>
                <a:cs typeface="Arial" panose="020B0604020202020204" pitchFamily="34" charset="0"/>
              </a:rPr>
              <a:t>Scholars: Use Google Scholar to find research. Academics are often internationally connected and can provide evidence and context.</a:t>
            </a:r>
            <a:br>
              <a:rPr lang="en-IN" sz="2200" kern="100" dirty="0">
                <a:effectLst/>
                <a:latin typeface="Arial" panose="020B0604020202020204" pitchFamily="34" charset="0"/>
                <a:ea typeface="Calibri" panose="020F0502020204030204" pitchFamily="34" charset="0"/>
                <a:cs typeface="Arial" panose="020B0604020202020204" pitchFamily="34" charset="0"/>
              </a:rPr>
            </a:br>
            <a:endParaRPr lang="en-IN" sz="2200" kern="100" dirty="0">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9082604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CCA34DB-4664-30C6-930D-E34363A8F8C1}"/>
              </a:ext>
            </a:extLst>
          </p:cNvPr>
          <p:cNvSpPr/>
          <p:nvPr/>
        </p:nvSpPr>
        <p:spPr>
          <a:xfrm>
            <a:off x="1524000" y="1796143"/>
            <a:ext cx="9122229" cy="2743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3600" b="1" dirty="0">
                <a:latin typeface="Arial" panose="020B0604020202020204" pitchFamily="34" charset="0"/>
                <a:cs typeface="Arial" panose="020B0604020202020204" pitchFamily="34" charset="0"/>
              </a:rPr>
              <a:t>Thank you</a:t>
            </a:r>
          </a:p>
        </p:txBody>
      </p:sp>
    </p:spTree>
    <p:extLst>
      <p:ext uri="{BB962C8B-B14F-4D97-AF65-F5344CB8AC3E}">
        <p14:creationId xmlns:p14="http://schemas.microsoft.com/office/powerpoint/2010/main" val="513596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EF4A993-E666-9F0F-96C0-7D7447FB0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F0938243-E5CF-5EB8-A8E1-71E2C1AB1AC2}"/>
              </a:ext>
            </a:extLst>
          </p:cNvPr>
          <p:cNvSpPr/>
          <p:nvPr/>
        </p:nvSpPr>
        <p:spPr>
          <a:xfrm>
            <a:off x="10526485" y="6226627"/>
            <a:ext cx="1567543" cy="369333"/>
          </a:xfrm>
          <a:prstGeom prst="rect">
            <a:avLst/>
          </a:prstGeom>
          <a:solidFill>
            <a:schemeClr val="accent1">
              <a:alpha val="9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AI Generated</a:t>
            </a:r>
          </a:p>
        </p:txBody>
      </p:sp>
    </p:spTree>
    <p:extLst>
      <p:ext uri="{BB962C8B-B14F-4D97-AF65-F5344CB8AC3E}">
        <p14:creationId xmlns:p14="http://schemas.microsoft.com/office/powerpoint/2010/main" val="3434141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EBBF7A9D-CEFD-B10C-8C2E-567B3F8FFF24}"/>
              </a:ext>
            </a:extLst>
          </p:cNvPr>
          <p:cNvGraphicFramePr>
            <a:graphicFrameLocks noGrp="1"/>
          </p:cNvGraphicFramePr>
          <p:nvPr>
            <p:extLst>
              <p:ext uri="{D42A27DB-BD31-4B8C-83A1-F6EECF244321}">
                <p14:modId xmlns:p14="http://schemas.microsoft.com/office/powerpoint/2010/main" val="3269077072"/>
              </p:ext>
            </p:extLst>
          </p:nvPr>
        </p:nvGraphicFramePr>
        <p:xfrm>
          <a:off x="566057" y="1388966"/>
          <a:ext cx="11016342" cy="5262563"/>
        </p:xfrm>
        <a:graphic>
          <a:graphicData uri="http://schemas.openxmlformats.org/drawingml/2006/table">
            <a:tbl>
              <a:tblPr/>
              <a:tblGrid>
                <a:gridCol w="3672114">
                  <a:extLst>
                    <a:ext uri="{9D8B030D-6E8A-4147-A177-3AD203B41FA5}">
                      <a16:colId xmlns:a16="http://schemas.microsoft.com/office/drawing/2014/main" val="694488198"/>
                    </a:ext>
                  </a:extLst>
                </a:gridCol>
                <a:gridCol w="3672114">
                  <a:extLst>
                    <a:ext uri="{9D8B030D-6E8A-4147-A177-3AD203B41FA5}">
                      <a16:colId xmlns:a16="http://schemas.microsoft.com/office/drawing/2014/main" val="1300575263"/>
                    </a:ext>
                  </a:extLst>
                </a:gridCol>
                <a:gridCol w="3672114">
                  <a:extLst>
                    <a:ext uri="{9D8B030D-6E8A-4147-A177-3AD203B41FA5}">
                      <a16:colId xmlns:a16="http://schemas.microsoft.com/office/drawing/2014/main" val="1292119654"/>
                    </a:ext>
                  </a:extLst>
                </a:gridCol>
              </a:tblGrid>
              <a:tr h="350837">
                <a:tc>
                  <a:txBody>
                    <a:bodyPr/>
                    <a:lstStyle/>
                    <a:p>
                      <a:pPr>
                        <a:buNone/>
                      </a:pPr>
                      <a:r>
                        <a:rPr lang="en-IN" sz="1600" b="1">
                          <a:latin typeface="Arial" panose="020B0604020202020204" pitchFamily="34" charset="0"/>
                          <a:cs typeface="Arial" panose="020B0604020202020204" pitchFamily="34" charset="0"/>
                        </a:rPr>
                        <a:t>Country</a:t>
                      </a:r>
                      <a:endParaRPr lang="en-IN" sz="1600">
                        <a:latin typeface="Arial" panose="020B0604020202020204" pitchFamily="34" charset="0"/>
                        <a:cs typeface="Arial" panose="020B0604020202020204" pitchFamily="34" charset="0"/>
                      </a:endParaRPr>
                    </a:p>
                  </a:txBody>
                  <a:tcPr marL="72522" marR="72522" marT="36261" marB="36261" anchor="ctr">
                    <a:lnL>
                      <a:noFill/>
                    </a:lnL>
                    <a:lnR>
                      <a:noFill/>
                    </a:lnR>
                    <a:lnT>
                      <a:noFill/>
                    </a:lnT>
                    <a:lnB>
                      <a:noFill/>
                    </a:lnB>
                    <a:noFill/>
                  </a:tcPr>
                </a:tc>
                <a:tc>
                  <a:txBody>
                    <a:bodyPr/>
                    <a:lstStyle/>
                    <a:p>
                      <a:pPr>
                        <a:buNone/>
                      </a:pPr>
                      <a:r>
                        <a:rPr lang="en-IN" sz="1600" b="1">
                          <a:latin typeface="Arial" panose="020B0604020202020204" pitchFamily="34" charset="0"/>
                          <a:cs typeface="Arial" panose="020B0604020202020204" pitchFamily="34" charset="0"/>
                        </a:rPr>
                        <a:t>Policy Strengths</a:t>
                      </a:r>
                      <a:endParaRPr lang="en-IN" sz="1600">
                        <a:latin typeface="Arial" panose="020B0604020202020204" pitchFamily="34" charset="0"/>
                        <a:cs typeface="Arial" panose="020B0604020202020204" pitchFamily="34" charset="0"/>
                      </a:endParaRPr>
                    </a:p>
                  </a:txBody>
                  <a:tcPr marL="72522" marR="72522" marT="36261" marB="36261" anchor="ctr">
                    <a:lnL>
                      <a:noFill/>
                    </a:lnL>
                    <a:lnR>
                      <a:noFill/>
                    </a:lnR>
                    <a:lnT>
                      <a:noFill/>
                    </a:lnT>
                    <a:lnB>
                      <a:noFill/>
                    </a:lnB>
                    <a:noFill/>
                  </a:tcPr>
                </a:tc>
                <a:tc>
                  <a:txBody>
                    <a:bodyPr/>
                    <a:lstStyle/>
                    <a:p>
                      <a:pPr>
                        <a:buNone/>
                      </a:pPr>
                      <a:r>
                        <a:rPr lang="en-US" sz="1600" b="1">
                          <a:latin typeface="Arial" panose="020B0604020202020204" pitchFamily="34" charset="0"/>
                          <a:cs typeface="Arial" panose="020B0604020202020204" pitchFamily="34" charset="0"/>
                        </a:rPr>
                        <a:t>What Makes It a Global Leader</a:t>
                      </a:r>
                      <a:endParaRPr lang="en-US" sz="1600">
                        <a:latin typeface="Arial" panose="020B0604020202020204" pitchFamily="34" charset="0"/>
                        <a:cs typeface="Arial" panose="020B0604020202020204" pitchFamily="34" charset="0"/>
                      </a:endParaRPr>
                    </a:p>
                  </a:txBody>
                  <a:tcPr marL="72522" marR="72522" marT="36261" marB="36261" anchor="ctr">
                    <a:lnL>
                      <a:noFill/>
                    </a:lnL>
                    <a:lnR>
                      <a:noFill/>
                    </a:lnR>
                    <a:lnT>
                      <a:noFill/>
                    </a:lnT>
                    <a:lnB>
                      <a:noFill/>
                    </a:lnB>
                    <a:noFill/>
                  </a:tcPr>
                </a:tc>
                <a:extLst>
                  <a:ext uri="{0D108BD9-81ED-4DB2-BD59-A6C34878D82A}">
                    <a16:rowId xmlns:a16="http://schemas.microsoft.com/office/drawing/2014/main" val="1340107515"/>
                  </a:ext>
                </a:extLst>
              </a:tr>
              <a:tr h="1140222">
                <a:tc>
                  <a:txBody>
                    <a:bodyPr/>
                    <a:lstStyle/>
                    <a:p>
                      <a:pPr>
                        <a:buNone/>
                      </a:pPr>
                      <a:r>
                        <a:rPr lang="en-IN" sz="1600" b="1">
                          <a:latin typeface="Arial" panose="020B0604020202020204" pitchFamily="34" charset="0"/>
                          <a:cs typeface="Arial" panose="020B0604020202020204" pitchFamily="34" charset="0"/>
                        </a:rPr>
                        <a:t>France</a:t>
                      </a:r>
                      <a:endParaRPr lang="en-IN" sz="1600">
                        <a:latin typeface="Arial" panose="020B0604020202020204" pitchFamily="34" charset="0"/>
                        <a:cs typeface="Arial" panose="020B0604020202020204" pitchFamily="34" charset="0"/>
                      </a:endParaRPr>
                    </a:p>
                  </a:txBody>
                  <a:tcPr marL="72522" marR="72522" marT="36261" marB="36261" anchor="ctr">
                    <a:lnL>
                      <a:noFill/>
                    </a:lnL>
                    <a:lnR>
                      <a:noFill/>
                    </a:lnR>
                    <a:lnT>
                      <a:noFill/>
                    </a:lnT>
                    <a:lnB>
                      <a:noFill/>
                    </a:lnB>
                    <a:noFill/>
                  </a:tcPr>
                </a:tc>
                <a:tc>
                  <a:txBody>
                    <a:bodyPr/>
                    <a:lstStyle/>
                    <a:p>
                      <a:pPr>
                        <a:buNone/>
                      </a:pPr>
                      <a:r>
                        <a:rPr lang="en-US" sz="1600">
                          <a:latin typeface="Arial" panose="020B0604020202020204" pitchFamily="34" charset="0"/>
                          <a:cs typeface="Arial" panose="020B0604020202020204" pitchFamily="34" charset="0"/>
                        </a:rPr>
                        <a:t>Oldest national rare-disease plan (2005); strong coordination between centres; national registries</a:t>
                      </a:r>
                    </a:p>
                  </a:txBody>
                  <a:tcPr marL="72522" marR="72522" marT="36261" marB="36261" anchor="ctr">
                    <a:lnL>
                      <a:noFill/>
                    </a:lnL>
                    <a:lnR>
                      <a:noFill/>
                    </a:lnR>
                    <a:lnT>
                      <a:noFill/>
                    </a:lnT>
                    <a:lnB>
                      <a:noFill/>
                    </a:lnB>
                    <a:noFill/>
                  </a:tcPr>
                </a:tc>
                <a:tc>
                  <a:txBody>
                    <a:bodyPr/>
                    <a:lstStyle/>
                    <a:p>
                      <a:pPr>
                        <a:buNone/>
                      </a:pPr>
                      <a:r>
                        <a:rPr lang="en-US" sz="1600">
                          <a:latin typeface="Arial" panose="020B0604020202020204" pitchFamily="34" charset="0"/>
                          <a:cs typeface="Arial" panose="020B0604020202020204" pitchFamily="34" charset="0"/>
                        </a:rPr>
                        <a:t>First country to adopt a rare-disease plan; highly organised network of reference centres; strong patient involvement</a:t>
                      </a:r>
                    </a:p>
                  </a:txBody>
                  <a:tcPr marL="72522" marR="72522" marT="36261" marB="36261" anchor="ctr">
                    <a:lnL>
                      <a:noFill/>
                    </a:lnL>
                    <a:lnR>
                      <a:noFill/>
                    </a:lnR>
                    <a:lnT>
                      <a:noFill/>
                    </a:lnT>
                    <a:lnB>
                      <a:noFill/>
                    </a:lnB>
                    <a:noFill/>
                  </a:tcPr>
                </a:tc>
                <a:extLst>
                  <a:ext uri="{0D108BD9-81ED-4DB2-BD59-A6C34878D82A}">
                    <a16:rowId xmlns:a16="http://schemas.microsoft.com/office/drawing/2014/main" val="745252129"/>
                  </a:ext>
                </a:extLst>
              </a:tr>
              <a:tr h="877094">
                <a:tc>
                  <a:txBody>
                    <a:bodyPr/>
                    <a:lstStyle/>
                    <a:p>
                      <a:pPr>
                        <a:buNone/>
                      </a:pPr>
                      <a:r>
                        <a:rPr lang="en-IN" sz="1600" b="1">
                          <a:latin typeface="Arial" panose="020B0604020202020204" pitchFamily="34" charset="0"/>
                          <a:cs typeface="Arial" panose="020B0604020202020204" pitchFamily="34" charset="0"/>
                        </a:rPr>
                        <a:t>Germany</a:t>
                      </a:r>
                      <a:endParaRPr lang="en-IN" sz="1600">
                        <a:latin typeface="Arial" panose="020B0604020202020204" pitchFamily="34" charset="0"/>
                        <a:cs typeface="Arial" panose="020B0604020202020204" pitchFamily="34" charset="0"/>
                      </a:endParaRPr>
                    </a:p>
                  </a:txBody>
                  <a:tcPr marL="72522" marR="72522" marT="36261" marB="36261" anchor="ctr">
                    <a:lnL>
                      <a:noFill/>
                    </a:lnL>
                    <a:lnR>
                      <a:noFill/>
                    </a:lnR>
                    <a:lnT>
                      <a:noFill/>
                    </a:lnT>
                    <a:lnB>
                      <a:noFill/>
                    </a:lnB>
                    <a:noFill/>
                  </a:tcPr>
                </a:tc>
                <a:tc>
                  <a:txBody>
                    <a:bodyPr/>
                    <a:lstStyle/>
                    <a:p>
                      <a:pPr>
                        <a:buNone/>
                      </a:pPr>
                      <a:r>
                        <a:rPr lang="en-US" sz="1600" dirty="0" err="1">
                          <a:latin typeface="Arial" panose="020B0604020202020204" pitchFamily="34" charset="0"/>
                          <a:cs typeface="Arial" panose="020B0604020202020204" pitchFamily="34" charset="0"/>
                        </a:rPr>
                        <a:t>Specialised</a:t>
                      </a:r>
                      <a:r>
                        <a:rPr lang="en-US" sz="1600" dirty="0">
                          <a:latin typeface="Arial" panose="020B0604020202020204" pitchFamily="34" charset="0"/>
                          <a:cs typeface="Arial" panose="020B0604020202020204" pitchFamily="34" charset="0"/>
                        </a:rPr>
                        <a:t> care networks; fast genetic diagnostics; robust registries</a:t>
                      </a:r>
                    </a:p>
                  </a:txBody>
                  <a:tcPr marL="72522" marR="72522" marT="36261" marB="36261" anchor="ctr">
                    <a:lnL>
                      <a:noFill/>
                    </a:lnL>
                    <a:lnR>
                      <a:noFill/>
                    </a:lnR>
                    <a:lnT>
                      <a:noFill/>
                    </a:lnT>
                    <a:lnB>
                      <a:noFill/>
                    </a:lnB>
                    <a:noFill/>
                  </a:tcPr>
                </a:tc>
                <a:tc>
                  <a:txBody>
                    <a:bodyPr/>
                    <a:lstStyle/>
                    <a:p>
                      <a:pPr>
                        <a:buNone/>
                      </a:pPr>
                      <a:r>
                        <a:rPr lang="en-US" sz="1600">
                          <a:latin typeface="Arial" panose="020B0604020202020204" pitchFamily="34" charset="0"/>
                          <a:cs typeface="Arial" panose="020B0604020202020204" pitchFamily="34" charset="0"/>
                        </a:rPr>
                        <a:t>High-quality diagnostics and coordinated pathways reduce diagnostic delays</a:t>
                      </a:r>
                    </a:p>
                  </a:txBody>
                  <a:tcPr marL="72522" marR="72522" marT="36261" marB="36261" anchor="ctr">
                    <a:lnL>
                      <a:noFill/>
                    </a:lnL>
                    <a:lnR>
                      <a:noFill/>
                    </a:lnR>
                    <a:lnT>
                      <a:noFill/>
                    </a:lnT>
                    <a:lnB>
                      <a:noFill/>
                    </a:lnB>
                    <a:noFill/>
                  </a:tcPr>
                </a:tc>
                <a:extLst>
                  <a:ext uri="{0D108BD9-81ED-4DB2-BD59-A6C34878D82A}">
                    <a16:rowId xmlns:a16="http://schemas.microsoft.com/office/drawing/2014/main" val="2884248967"/>
                  </a:ext>
                </a:extLst>
              </a:tr>
              <a:tr h="877094">
                <a:tc>
                  <a:txBody>
                    <a:bodyPr/>
                    <a:lstStyle/>
                    <a:p>
                      <a:pPr>
                        <a:buNone/>
                      </a:pPr>
                      <a:r>
                        <a:rPr lang="en-IN" sz="1600" b="1" dirty="0">
                          <a:latin typeface="Arial" panose="020B0604020202020204" pitchFamily="34" charset="0"/>
                          <a:cs typeface="Arial" panose="020B0604020202020204" pitchFamily="34" charset="0"/>
                        </a:rPr>
                        <a:t>United Kingdom (England)</a:t>
                      </a:r>
                      <a:endParaRPr lang="en-IN" sz="1600" dirty="0">
                        <a:latin typeface="Arial" panose="020B0604020202020204" pitchFamily="34" charset="0"/>
                        <a:cs typeface="Arial" panose="020B0604020202020204" pitchFamily="34" charset="0"/>
                      </a:endParaRPr>
                    </a:p>
                  </a:txBody>
                  <a:tcPr marL="72522" marR="72522" marT="36261" marB="36261" anchor="ctr">
                    <a:lnL>
                      <a:noFill/>
                    </a:lnL>
                    <a:lnR>
                      <a:noFill/>
                    </a:lnR>
                    <a:lnT>
                      <a:noFill/>
                    </a:lnT>
                    <a:lnB>
                      <a:noFill/>
                    </a:lnB>
                    <a:noFill/>
                  </a:tcPr>
                </a:tc>
                <a:tc>
                  <a:txBody>
                    <a:bodyPr/>
                    <a:lstStyle/>
                    <a:p>
                      <a:pPr>
                        <a:buNone/>
                      </a:pPr>
                      <a:r>
                        <a:rPr lang="en-US" sz="1600" dirty="0">
                          <a:latin typeface="Arial" panose="020B0604020202020204" pitchFamily="34" charset="0"/>
                          <a:cs typeface="Arial" panose="020B0604020202020204" pitchFamily="34" charset="0"/>
                        </a:rPr>
                        <a:t>Rare Diseases Action Plan 2025; nationwide genomic testing; integrated NHS pathways</a:t>
                      </a:r>
                    </a:p>
                  </a:txBody>
                  <a:tcPr marL="72522" marR="72522" marT="36261" marB="36261" anchor="ctr">
                    <a:lnL>
                      <a:noFill/>
                    </a:lnL>
                    <a:lnR>
                      <a:noFill/>
                    </a:lnR>
                    <a:lnT>
                      <a:noFill/>
                    </a:lnT>
                    <a:lnB>
                      <a:noFill/>
                    </a:lnB>
                    <a:noFill/>
                  </a:tcPr>
                </a:tc>
                <a:tc>
                  <a:txBody>
                    <a:bodyPr/>
                    <a:lstStyle/>
                    <a:p>
                      <a:pPr>
                        <a:buNone/>
                      </a:pPr>
                      <a:r>
                        <a:rPr lang="en-US" sz="1600">
                          <a:latin typeface="Arial" panose="020B0604020202020204" pitchFamily="34" charset="0"/>
                          <a:cs typeface="Arial" panose="020B0604020202020204" pitchFamily="34" charset="0"/>
                        </a:rPr>
                        <a:t>Transparent, measurable annual plan; Genomics England enables rapid diagnosis and research</a:t>
                      </a:r>
                    </a:p>
                  </a:txBody>
                  <a:tcPr marL="72522" marR="72522" marT="36261" marB="36261" anchor="ctr">
                    <a:lnL>
                      <a:noFill/>
                    </a:lnL>
                    <a:lnR>
                      <a:noFill/>
                    </a:lnR>
                    <a:lnT>
                      <a:noFill/>
                    </a:lnT>
                    <a:lnB>
                      <a:noFill/>
                    </a:lnB>
                    <a:noFill/>
                  </a:tcPr>
                </a:tc>
                <a:extLst>
                  <a:ext uri="{0D108BD9-81ED-4DB2-BD59-A6C34878D82A}">
                    <a16:rowId xmlns:a16="http://schemas.microsoft.com/office/drawing/2014/main" val="4019867373"/>
                  </a:ext>
                </a:extLst>
              </a:tr>
              <a:tr h="1140222">
                <a:tc>
                  <a:txBody>
                    <a:bodyPr/>
                    <a:lstStyle/>
                    <a:p>
                      <a:pPr>
                        <a:buNone/>
                      </a:pPr>
                      <a:r>
                        <a:rPr lang="en-IN" sz="1600" b="1">
                          <a:latin typeface="Arial" panose="020B0604020202020204" pitchFamily="34" charset="0"/>
                          <a:cs typeface="Arial" panose="020B0604020202020204" pitchFamily="34" charset="0"/>
                        </a:rPr>
                        <a:t>Australia</a:t>
                      </a:r>
                      <a:endParaRPr lang="en-IN" sz="1600">
                        <a:latin typeface="Arial" panose="020B0604020202020204" pitchFamily="34" charset="0"/>
                        <a:cs typeface="Arial" panose="020B0604020202020204" pitchFamily="34" charset="0"/>
                      </a:endParaRPr>
                    </a:p>
                  </a:txBody>
                  <a:tcPr marL="72522" marR="72522" marT="36261" marB="36261" anchor="ctr">
                    <a:lnL>
                      <a:noFill/>
                    </a:lnL>
                    <a:lnR>
                      <a:noFill/>
                    </a:lnR>
                    <a:lnT>
                      <a:noFill/>
                    </a:lnT>
                    <a:lnB>
                      <a:noFill/>
                    </a:lnB>
                    <a:noFill/>
                  </a:tcPr>
                </a:tc>
                <a:tc>
                  <a:txBody>
                    <a:bodyPr/>
                    <a:lstStyle/>
                    <a:p>
                      <a:pPr>
                        <a:buNone/>
                      </a:pPr>
                      <a:r>
                        <a:rPr lang="en-US" sz="1600">
                          <a:latin typeface="Arial" panose="020B0604020202020204" pitchFamily="34" charset="0"/>
                          <a:cs typeface="Arial" panose="020B0604020202020204" pitchFamily="34" charset="0"/>
                        </a:rPr>
                        <a:t>National Strategic Action Plan (2020); subsidised orphan drugs; national consistency</a:t>
                      </a:r>
                    </a:p>
                  </a:txBody>
                  <a:tcPr marL="72522" marR="72522" marT="36261" marB="36261" anchor="ctr">
                    <a:lnL>
                      <a:noFill/>
                    </a:lnL>
                    <a:lnR>
                      <a:noFill/>
                    </a:lnR>
                    <a:lnT>
                      <a:noFill/>
                    </a:lnT>
                    <a:lnB>
                      <a:noFill/>
                    </a:lnB>
                    <a:noFill/>
                  </a:tcPr>
                </a:tc>
                <a:tc>
                  <a:txBody>
                    <a:bodyPr/>
                    <a:lstStyle/>
                    <a:p>
                      <a:pPr>
                        <a:buNone/>
                      </a:pPr>
                      <a:r>
                        <a:rPr lang="en-US" sz="1600">
                          <a:latin typeface="Arial" panose="020B0604020202020204" pitchFamily="34" charset="0"/>
                          <a:cs typeface="Arial" panose="020B0604020202020204" pitchFamily="34" charset="0"/>
                        </a:rPr>
                        <a:t>Comprehensive national coordination; access to therapies across regions; support for early diagnosis</a:t>
                      </a:r>
                    </a:p>
                  </a:txBody>
                  <a:tcPr marL="72522" marR="72522" marT="36261" marB="36261" anchor="ctr">
                    <a:lnL>
                      <a:noFill/>
                    </a:lnL>
                    <a:lnR>
                      <a:noFill/>
                    </a:lnR>
                    <a:lnT>
                      <a:noFill/>
                    </a:lnT>
                    <a:lnB>
                      <a:noFill/>
                    </a:lnB>
                    <a:noFill/>
                  </a:tcPr>
                </a:tc>
                <a:extLst>
                  <a:ext uri="{0D108BD9-81ED-4DB2-BD59-A6C34878D82A}">
                    <a16:rowId xmlns:a16="http://schemas.microsoft.com/office/drawing/2014/main" val="3745470402"/>
                  </a:ext>
                </a:extLst>
              </a:tr>
              <a:tr h="877094">
                <a:tc>
                  <a:txBody>
                    <a:bodyPr/>
                    <a:lstStyle/>
                    <a:p>
                      <a:pPr>
                        <a:buNone/>
                      </a:pPr>
                      <a:r>
                        <a:rPr lang="en-IN" sz="1600" b="1">
                          <a:latin typeface="Arial" panose="020B0604020202020204" pitchFamily="34" charset="0"/>
                          <a:cs typeface="Arial" panose="020B0604020202020204" pitchFamily="34" charset="0"/>
                        </a:rPr>
                        <a:t>Taiwan</a:t>
                      </a:r>
                      <a:endParaRPr lang="en-IN" sz="1600">
                        <a:latin typeface="Arial" panose="020B0604020202020204" pitchFamily="34" charset="0"/>
                        <a:cs typeface="Arial" panose="020B0604020202020204" pitchFamily="34" charset="0"/>
                      </a:endParaRPr>
                    </a:p>
                  </a:txBody>
                  <a:tcPr marL="72522" marR="72522" marT="36261" marB="36261" anchor="ctr">
                    <a:lnL>
                      <a:noFill/>
                    </a:lnL>
                    <a:lnR>
                      <a:noFill/>
                    </a:lnR>
                    <a:lnT>
                      <a:noFill/>
                    </a:lnT>
                    <a:lnB>
                      <a:noFill/>
                    </a:lnB>
                    <a:noFill/>
                  </a:tcPr>
                </a:tc>
                <a:tc>
                  <a:txBody>
                    <a:bodyPr/>
                    <a:lstStyle/>
                    <a:p>
                      <a:pPr>
                        <a:buNone/>
                      </a:pPr>
                      <a:r>
                        <a:rPr lang="en-US" sz="1600">
                          <a:latin typeface="Arial" panose="020B0604020202020204" pitchFamily="34" charset="0"/>
                          <a:cs typeface="Arial" panose="020B0604020202020204" pitchFamily="34" charset="0"/>
                        </a:rPr>
                        <a:t>Rare Disease Control &amp; Orphan Drug Act; national insurance coverage; designated centres</a:t>
                      </a:r>
                    </a:p>
                  </a:txBody>
                  <a:tcPr marL="72522" marR="72522" marT="36261" marB="36261" anchor="ctr">
                    <a:lnL>
                      <a:noFill/>
                    </a:lnL>
                    <a:lnR>
                      <a:noFill/>
                    </a:lnR>
                    <a:lnT>
                      <a:noFill/>
                    </a:lnT>
                    <a:lnB>
                      <a:noFill/>
                    </a:lnB>
                    <a:noFill/>
                  </a:tcPr>
                </a:tc>
                <a:tc>
                  <a:txBody>
                    <a:bodyPr/>
                    <a:lstStyle/>
                    <a:p>
                      <a:pPr>
                        <a:buNone/>
                      </a:pPr>
                      <a:r>
                        <a:rPr lang="en-US" sz="1600" dirty="0">
                          <a:latin typeface="Arial" panose="020B0604020202020204" pitchFamily="34" charset="0"/>
                          <a:cs typeface="Arial" panose="020B0604020202020204" pitchFamily="34" charset="0"/>
                        </a:rPr>
                        <a:t>Strongest rare-disease insurance support in Asia; guaranteed access to orphan drugs and screening</a:t>
                      </a:r>
                    </a:p>
                  </a:txBody>
                  <a:tcPr marL="72522" marR="72522" marT="36261" marB="36261" anchor="ctr">
                    <a:lnL>
                      <a:noFill/>
                    </a:lnL>
                    <a:lnR>
                      <a:noFill/>
                    </a:lnR>
                    <a:lnT>
                      <a:noFill/>
                    </a:lnT>
                    <a:lnB>
                      <a:noFill/>
                    </a:lnB>
                    <a:noFill/>
                  </a:tcPr>
                </a:tc>
                <a:extLst>
                  <a:ext uri="{0D108BD9-81ED-4DB2-BD59-A6C34878D82A}">
                    <a16:rowId xmlns:a16="http://schemas.microsoft.com/office/drawing/2014/main" val="2730124373"/>
                  </a:ext>
                </a:extLst>
              </a:tr>
            </a:tbl>
          </a:graphicData>
        </a:graphic>
      </p:graphicFrame>
      <p:sp>
        <p:nvSpPr>
          <p:cNvPr id="3" name="Rectangle 2">
            <a:extLst>
              <a:ext uri="{FF2B5EF4-FFF2-40B4-BE49-F238E27FC236}">
                <a16:creationId xmlns:a16="http://schemas.microsoft.com/office/drawing/2014/main" id="{B55D3C6F-83F1-2658-51D7-41F4D72F366D}"/>
              </a:ext>
            </a:extLst>
          </p:cNvPr>
          <p:cNvSpPr/>
          <p:nvPr/>
        </p:nvSpPr>
        <p:spPr>
          <a:xfrm>
            <a:off x="0" y="206471"/>
            <a:ext cx="12192000" cy="10559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Global Rare Disease Policies: Best-Performing Countries</a:t>
            </a:r>
            <a:endParaRPr lang="en-IN"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15961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D474CE6-5097-13FA-3B95-13D5DA0CA44E}"/>
              </a:ext>
            </a:extLst>
          </p:cNvPr>
          <p:cNvSpPr/>
          <p:nvPr/>
        </p:nvSpPr>
        <p:spPr>
          <a:xfrm>
            <a:off x="0" y="206471"/>
            <a:ext cx="12192000" cy="10559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National Rare Disease Policy (NPRD 2021): What It Promised</a:t>
            </a:r>
            <a:endParaRPr lang="en-IN" sz="2400" b="1"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37BFC88-7BEB-AFF3-CECF-DE1E483ABBDC}"/>
              </a:ext>
            </a:extLst>
          </p:cNvPr>
          <p:cNvSpPr txBox="1"/>
          <p:nvPr/>
        </p:nvSpPr>
        <p:spPr>
          <a:xfrm>
            <a:off x="500742" y="1550857"/>
            <a:ext cx="10613572" cy="4154984"/>
          </a:xfrm>
          <a:prstGeom prst="rect">
            <a:avLst/>
          </a:prstGeom>
          <a:noFill/>
        </p:spPr>
        <p:txBody>
          <a:bodyPr wrap="square">
            <a:spAutoFit/>
          </a:bodyPr>
          <a:lstStyle/>
          <a:p>
            <a:pPr>
              <a:buFont typeface="Arial" panose="020B0604020202020204" pitchFamily="34" charset="0"/>
              <a:buChar char="•"/>
            </a:pPr>
            <a:r>
              <a:rPr lang="en-US" sz="2200" dirty="0">
                <a:latin typeface="Arial" panose="020B0604020202020204" pitchFamily="34" charset="0"/>
                <a:cs typeface="Arial" panose="020B0604020202020204" pitchFamily="34" charset="0"/>
              </a:rPr>
              <a:t>Introduced in March 2021 to support India’s ~70 million rare-disease patients.</a:t>
            </a:r>
          </a:p>
          <a:p>
            <a:pPr>
              <a:buNone/>
            </a:pPr>
            <a:endParaRPr lang="en-US" sz="2200" dirty="0">
              <a:latin typeface="Arial" panose="020B0604020202020204" pitchFamily="34" charset="0"/>
              <a:cs typeface="Arial" panose="020B0604020202020204" pitchFamily="34" charset="0"/>
            </a:endParaRPr>
          </a:p>
          <a:p>
            <a:pPr>
              <a:buNone/>
            </a:pPr>
            <a:r>
              <a:rPr lang="en-US" sz="2200" b="1" dirty="0">
                <a:latin typeface="Arial" panose="020B0604020202020204" pitchFamily="34" charset="0"/>
                <a:cs typeface="Arial" panose="020B0604020202020204" pitchFamily="34" charset="0"/>
              </a:rPr>
              <a:t>Three Patient Categories</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Group 1: One-time curative therapies (e.g., bone marrow transplant)</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Group 2: Long-term, low-cost care</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Group 3: Lifelong, high-cost disorders (SMA, Gaucher, Pompe, Fabry, MPS)</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t>
            </a:r>
            <a:r>
              <a:rPr lang="en-US" sz="2200" i="1" dirty="0">
                <a:latin typeface="Arial" panose="020B0604020202020204" pitchFamily="34" charset="0"/>
                <a:cs typeface="Arial" panose="020B0604020202020204" pitchFamily="34" charset="0"/>
              </a:rPr>
              <a:t>Group 3 children are most affected by funding delays and caps.</a:t>
            </a:r>
            <a:endParaRPr lang="en-US" sz="2200" dirty="0">
              <a:latin typeface="Arial" panose="020B0604020202020204" pitchFamily="34" charset="0"/>
              <a:cs typeface="Arial" panose="020B0604020202020204" pitchFamily="34" charset="0"/>
            </a:endParaRPr>
          </a:p>
          <a:p>
            <a:pPr>
              <a:buNone/>
            </a:pPr>
            <a:endParaRPr lang="en-US" sz="2200" dirty="0">
              <a:latin typeface="Arial" panose="020B0604020202020204" pitchFamily="34" charset="0"/>
              <a:cs typeface="Arial" panose="020B0604020202020204" pitchFamily="34" charset="0"/>
            </a:endParaRPr>
          </a:p>
          <a:p>
            <a:pPr>
              <a:buNone/>
            </a:pPr>
            <a:r>
              <a:rPr lang="en-US" sz="2200" b="1" dirty="0">
                <a:latin typeface="Arial" panose="020B0604020202020204" pitchFamily="34" charset="0"/>
                <a:cs typeface="Arial" panose="020B0604020202020204" pitchFamily="34" charset="0"/>
              </a:rPr>
              <a:t>Funding Mechanism</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Government committed up to ₹50 lakh ($60,000) per Group 3 patient.</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Funds routed through 13 </a:t>
            </a:r>
            <a:r>
              <a:rPr lang="en-US" sz="2200" dirty="0" err="1">
                <a:latin typeface="Arial" panose="020B0604020202020204" pitchFamily="34" charset="0"/>
                <a:cs typeface="Arial" panose="020B0604020202020204" pitchFamily="34" charset="0"/>
              </a:rPr>
              <a:t>Centres</a:t>
            </a:r>
            <a:r>
              <a:rPr lang="en-US" sz="2200" dirty="0">
                <a:latin typeface="Arial" panose="020B0604020202020204" pitchFamily="34" charset="0"/>
                <a:cs typeface="Arial" panose="020B0604020202020204" pitchFamily="34" charset="0"/>
              </a:rPr>
              <a:t> of Excellence (e.g., KEM, AIIMS).</a:t>
            </a:r>
          </a:p>
          <a:p>
            <a:pPr>
              <a:buFont typeface="Arial" panose="020B0604020202020204" pitchFamily="34" charset="0"/>
              <a:buChar char="•"/>
            </a:pPr>
            <a:r>
              <a:rPr lang="en-US" sz="2200" dirty="0">
                <a:latin typeface="Arial" panose="020B0604020202020204" pitchFamily="34" charset="0"/>
                <a:cs typeface="Arial" panose="020B0604020202020204" pitchFamily="34" charset="0"/>
              </a:rPr>
              <a:t>Hospitals submit treatment plans → Ministry approval required → Funds released.</a:t>
            </a:r>
          </a:p>
        </p:txBody>
      </p:sp>
    </p:spTree>
    <p:extLst>
      <p:ext uri="{BB962C8B-B14F-4D97-AF65-F5344CB8AC3E}">
        <p14:creationId xmlns:p14="http://schemas.microsoft.com/office/powerpoint/2010/main" val="914985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833EA-40C2-58BA-03E3-64A543BB2E65}"/>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7BF58C37-FAA3-30EA-1374-609DD0A63596}"/>
              </a:ext>
            </a:extLst>
          </p:cNvPr>
          <p:cNvSpPr/>
          <p:nvPr/>
        </p:nvSpPr>
        <p:spPr>
          <a:xfrm>
            <a:off x="0" y="206471"/>
            <a:ext cx="12192000" cy="10559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Why the National Rare Disease Policy failed in India?</a:t>
            </a:r>
          </a:p>
        </p:txBody>
      </p:sp>
      <p:sp>
        <p:nvSpPr>
          <p:cNvPr id="6" name="TextBox 5">
            <a:extLst>
              <a:ext uri="{FF2B5EF4-FFF2-40B4-BE49-F238E27FC236}">
                <a16:creationId xmlns:a16="http://schemas.microsoft.com/office/drawing/2014/main" id="{CB4684F4-050D-6C0D-B9F9-0C4E18421C28}"/>
              </a:ext>
            </a:extLst>
          </p:cNvPr>
          <p:cNvSpPr txBox="1"/>
          <p:nvPr/>
        </p:nvSpPr>
        <p:spPr>
          <a:xfrm>
            <a:off x="500742" y="1474657"/>
            <a:ext cx="10613572" cy="5262979"/>
          </a:xfrm>
          <a:prstGeom prst="rect">
            <a:avLst/>
          </a:prstGeom>
          <a:noFill/>
        </p:spPr>
        <p:txBody>
          <a:bodyPr wrap="square">
            <a:spAutoFit/>
          </a:bodyPr>
          <a:lstStyle/>
          <a:p>
            <a:pPr marL="342900" indent="-342900">
              <a:buFont typeface="Arial" panose="020B0604020202020204" pitchFamily="34" charset="0"/>
              <a:buChar char="•"/>
            </a:pPr>
            <a:r>
              <a:rPr lang="en-US" sz="2100" b="1" dirty="0">
                <a:latin typeface="Arial" panose="020B0604020202020204" pitchFamily="34" charset="0"/>
                <a:cs typeface="Arial" panose="020B0604020202020204" pitchFamily="34" charset="0"/>
              </a:rPr>
              <a:t>Funds don’t reach patients in time</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Allocations exist on paper, but approvals are slow and inconsistent.</a:t>
            </a:r>
          </a:p>
          <a:p>
            <a:pPr marL="342900" indent="-342900">
              <a:buFont typeface="Arial" panose="020B0604020202020204" pitchFamily="34" charset="0"/>
              <a:buChar char="•"/>
            </a:pPr>
            <a:endParaRPr lang="en-US" sz="21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100" b="1" dirty="0">
                <a:latin typeface="Arial" panose="020B0604020202020204" pitchFamily="34" charset="0"/>
                <a:cs typeface="Arial" panose="020B0604020202020204" pitchFamily="34" charset="0"/>
              </a:rPr>
              <a:t>₹50 lakh cap is inadequate</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Lifelong therapies cost far more, so treatment stops once the cap is exhausted.</a:t>
            </a:r>
          </a:p>
          <a:p>
            <a:pPr marL="342900" indent="-342900">
              <a:buFont typeface="Arial" panose="020B0604020202020204" pitchFamily="34" charset="0"/>
              <a:buChar char="•"/>
            </a:pPr>
            <a:endParaRPr lang="en-US" sz="21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100" b="1" dirty="0">
                <a:latin typeface="Arial" panose="020B0604020202020204" pitchFamily="34" charset="0"/>
                <a:cs typeface="Arial" panose="020B0604020202020204" pitchFamily="34" charset="0"/>
              </a:rPr>
              <a:t>Massive </a:t>
            </a:r>
            <a:r>
              <a:rPr lang="en-US" sz="2100" b="1" dirty="0" err="1">
                <a:latin typeface="Arial" panose="020B0604020202020204" pitchFamily="34" charset="0"/>
                <a:cs typeface="Arial" panose="020B0604020202020204" pitchFamily="34" charset="0"/>
              </a:rPr>
              <a:t>under-utilisation</a:t>
            </a:r>
            <a:r>
              <a:rPr lang="en-US" sz="2100" b="1" dirty="0">
                <a:latin typeface="Arial" panose="020B0604020202020204" pitchFamily="34" charset="0"/>
                <a:cs typeface="Arial" panose="020B0604020202020204" pitchFamily="34" charset="0"/>
              </a:rPr>
              <a:t> of funds</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COEs spend only a fraction of the money released, resulting in stalled disbursal.</a:t>
            </a:r>
          </a:p>
          <a:p>
            <a:pPr marL="342900" indent="-342900">
              <a:buFont typeface="Arial" panose="020B0604020202020204" pitchFamily="34" charset="0"/>
              <a:buChar char="•"/>
            </a:pPr>
            <a:endParaRPr lang="en-US" sz="21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100" b="1" dirty="0">
                <a:latin typeface="Arial" panose="020B0604020202020204" pitchFamily="34" charset="0"/>
                <a:cs typeface="Arial" panose="020B0604020202020204" pitchFamily="34" charset="0"/>
              </a:rPr>
              <a:t>No central tracking &amp; severe documentation delays</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The government </a:t>
            </a:r>
            <a:r>
              <a:rPr lang="en-US" sz="2100" b="1" dirty="0">
                <a:latin typeface="Arial" panose="020B0604020202020204" pitchFamily="34" charset="0"/>
                <a:cs typeface="Arial" panose="020B0604020202020204" pitchFamily="34" charset="0"/>
              </a:rPr>
              <a:t>does not maintain a count</a:t>
            </a:r>
            <a:r>
              <a:rPr lang="en-US" sz="2100" dirty="0">
                <a:latin typeface="Arial" panose="020B0604020202020204" pitchFamily="34" charset="0"/>
                <a:cs typeface="Arial" panose="020B0604020202020204" pitchFamily="34" charset="0"/>
              </a:rPr>
              <a:t> of all applications received by COEs, and </a:t>
            </a:r>
            <a:r>
              <a:rPr lang="en-US" sz="2100" dirty="0" err="1">
                <a:latin typeface="Arial" panose="020B0604020202020204" pitchFamily="34" charset="0"/>
                <a:cs typeface="Arial" panose="020B0604020202020204" pitchFamily="34" charset="0"/>
              </a:rPr>
              <a:t>utilisation</a:t>
            </a:r>
            <a:r>
              <a:rPr lang="en-US" sz="2100" dirty="0">
                <a:latin typeface="Arial" panose="020B0604020202020204" pitchFamily="34" charset="0"/>
                <a:cs typeface="Arial" panose="020B0604020202020204" pitchFamily="34" charset="0"/>
              </a:rPr>
              <a:t> certificates are often delayed for months.</a:t>
            </a:r>
          </a:p>
          <a:p>
            <a:pPr marL="342900" indent="-342900">
              <a:buFont typeface="Arial" panose="020B0604020202020204" pitchFamily="34" charset="0"/>
              <a:buChar char="•"/>
            </a:pPr>
            <a:endParaRPr lang="en-US" sz="21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100" b="1" dirty="0">
                <a:latin typeface="Arial" panose="020B0604020202020204" pitchFamily="34" charset="0"/>
                <a:cs typeface="Arial" panose="020B0604020202020204" pitchFamily="34" charset="0"/>
              </a:rPr>
              <a:t>Crowdfunding/CSR mechanisms are ineffective</a:t>
            </a:r>
            <a:br>
              <a:rPr lang="en-US" sz="2100" dirty="0">
                <a:latin typeface="Arial" panose="020B0604020202020204" pitchFamily="34" charset="0"/>
                <a:cs typeface="Arial" panose="020B0604020202020204" pitchFamily="34" charset="0"/>
              </a:rPr>
            </a:br>
            <a:r>
              <a:rPr lang="en-US" sz="2100" dirty="0">
                <a:latin typeface="Arial" panose="020B0604020202020204" pitchFamily="34" charset="0"/>
                <a:cs typeface="Arial" panose="020B0604020202020204" pitchFamily="34" charset="0"/>
              </a:rPr>
              <a:t>The system lacks a structured way to channel corporate or public donations to patients who need lifelong therapy.</a:t>
            </a:r>
          </a:p>
        </p:txBody>
      </p:sp>
    </p:spTree>
    <p:extLst>
      <p:ext uri="{BB962C8B-B14F-4D97-AF65-F5344CB8AC3E}">
        <p14:creationId xmlns:p14="http://schemas.microsoft.com/office/powerpoint/2010/main" val="3213608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7D0D97-D730-C4AC-BD43-2C69235AE8D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81B1C12-FA5C-330F-4304-E139E4F6760D}"/>
              </a:ext>
            </a:extLst>
          </p:cNvPr>
          <p:cNvSpPr/>
          <p:nvPr/>
        </p:nvSpPr>
        <p:spPr>
          <a:xfrm>
            <a:off x="0" y="206471"/>
            <a:ext cx="12192000" cy="10559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When the Court Orders Funds, but the System Stalls</a:t>
            </a:r>
            <a:endParaRPr lang="en-IN" sz="2400" b="1" dirty="0">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800891B-7A0A-31CF-8C8A-21E7977D4A5B}"/>
              </a:ext>
            </a:extLst>
          </p:cNvPr>
          <p:cNvSpPr txBox="1"/>
          <p:nvPr/>
        </p:nvSpPr>
        <p:spPr>
          <a:xfrm>
            <a:off x="413657" y="1443841"/>
            <a:ext cx="11364686" cy="4893647"/>
          </a:xfrm>
          <a:prstGeom prst="rect">
            <a:avLst/>
          </a:prstGeom>
          <a:noFill/>
        </p:spPr>
        <p:txBody>
          <a:bodyPr wrap="square">
            <a:spAutoFit/>
          </a:bodyPr>
          <a:lstStyle/>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Across India, parents have been pushed into the courts to secure treatment already guaranteed under the National Rare Disease Policy. In October 2024, the Delhi High Court ordered the Health Ministry to </a:t>
            </a:r>
            <a:r>
              <a:rPr lang="en-US" sz="2400" dirty="0" err="1">
                <a:latin typeface="Arial" panose="020B0604020202020204" pitchFamily="34" charset="0"/>
                <a:cs typeface="Arial" panose="020B0604020202020204" pitchFamily="34" charset="0"/>
              </a:rPr>
              <a:t>operationalise</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 ₹974-crore National Fund for Rare Diseases</a:t>
            </a:r>
            <a:r>
              <a:rPr lang="en-US" sz="2400" dirty="0">
                <a:latin typeface="Arial" panose="020B0604020202020204" pitchFamily="34" charset="0"/>
                <a:cs typeface="Arial" panose="020B0604020202020204" pitchFamily="34" charset="0"/>
              </a:rPr>
              <a:t>, calling the right to health “inseparable from the right to life.” Instead of implementing the order, the government appealed to the Supreme Court, where the case remains pending with no interim relief.</a:t>
            </a:r>
            <a:br>
              <a:rPr lang="en-US" sz="2400" dirty="0">
                <a:latin typeface="Arial" panose="020B0604020202020204" pitchFamily="34" charset="0"/>
                <a:cs typeface="Arial" panose="020B0604020202020204" pitchFamily="34" charset="0"/>
              </a:rPr>
            </a:b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400" dirty="0">
                <a:latin typeface="Arial" panose="020B0604020202020204" pitchFamily="34" charset="0"/>
                <a:cs typeface="Arial" panose="020B0604020202020204" pitchFamily="34" charset="0"/>
              </a:rPr>
              <a:t>Frustrated by stalled orders and bureaucratic silence, families have repeatedly written to the Health Ministry, appealed directly to the Chief Justice, and submitted urgent representations. Yet their pleas only resulted in the next hearing being pushed to March 2026 — another long wait for children who do not have time.</a:t>
            </a:r>
          </a:p>
        </p:txBody>
      </p:sp>
    </p:spTree>
    <p:extLst>
      <p:ext uri="{BB962C8B-B14F-4D97-AF65-F5344CB8AC3E}">
        <p14:creationId xmlns:p14="http://schemas.microsoft.com/office/powerpoint/2010/main" val="5229488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20813190-84A8-D0D3-D195-3EF8FB359D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080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7FE64F-42C9-799D-49FC-8F7CF74ADB5E}"/>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0491609-A315-CCA9-2EA3-94C479BB078A}"/>
              </a:ext>
            </a:extLst>
          </p:cNvPr>
          <p:cNvSpPr/>
          <p:nvPr/>
        </p:nvSpPr>
        <p:spPr>
          <a:xfrm>
            <a:off x="0" y="206471"/>
            <a:ext cx="12192000" cy="105591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latin typeface="Arial" panose="020B0604020202020204" pitchFamily="34" charset="0"/>
                <a:cs typeface="Arial" panose="020B0604020202020204" pitchFamily="34" charset="0"/>
              </a:rPr>
              <a:t>FOLLOWING THE MONEY: Allocated vs Used (The Real Gap)</a:t>
            </a:r>
            <a:endParaRPr lang="en-IN" sz="2400" b="1"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C69EFC05-DDC7-46BB-8FC3-28A1451F8C59}"/>
              </a:ext>
            </a:extLst>
          </p:cNvPr>
          <p:cNvSpPr txBox="1"/>
          <p:nvPr/>
        </p:nvSpPr>
        <p:spPr>
          <a:xfrm>
            <a:off x="318407" y="2681561"/>
            <a:ext cx="10382249" cy="36933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Char char="•"/>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Rectangle 4">
            <a:extLst>
              <a:ext uri="{FF2B5EF4-FFF2-40B4-BE49-F238E27FC236}">
                <a16:creationId xmlns:a16="http://schemas.microsoft.com/office/drawing/2014/main" id="{E85511F8-8A1D-4BF6-3F05-162B9B4772A2}"/>
              </a:ext>
            </a:extLst>
          </p:cNvPr>
          <p:cNvSpPr>
            <a:spLocks noChangeArrowheads="1"/>
          </p:cNvSpPr>
          <p:nvPr/>
        </p:nvSpPr>
        <p:spPr bwMode="auto">
          <a:xfrm>
            <a:off x="318408" y="1896730"/>
            <a:ext cx="2648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3" name="Rectangle 7">
            <a:extLst>
              <a:ext uri="{FF2B5EF4-FFF2-40B4-BE49-F238E27FC236}">
                <a16:creationId xmlns:a16="http://schemas.microsoft.com/office/drawing/2014/main" id="{C10EA68E-DCCE-6442-A90A-38F27C71E7A3}"/>
              </a:ext>
            </a:extLst>
          </p:cNvPr>
          <p:cNvSpPr>
            <a:spLocks noChangeArrowheads="1"/>
          </p:cNvSpPr>
          <p:nvPr/>
        </p:nvSpPr>
        <p:spPr bwMode="auto">
          <a:xfrm>
            <a:off x="427995" y="1530138"/>
            <a:ext cx="1125158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indent="-342900" eaLnBrk="0" fontAlgn="base" hangingPunct="0">
              <a:spcBef>
                <a:spcPct val="0"/>
              </a:spcBef>
              <a:spcAft>
                <a:spcPct val="0"/>
              </a:spcAft>
              <a:buFont typeface="Arial" panose="020B0604020202020204" pitchFamily="34" charset="0"/>
              <a:buChar char="•"/>
            </a:pPr>
            <a:r>
              <a:rPr kumimoji="0" lang="en-US" altLang="en-US" sz="2400" i="0" u="none" strike="noStrike" cap="none" normalizeH="0" baseline="0" dirty="0">
                <a:ln>
                  <a:noFill/>
                </a:ln>
                <a:solidFill>
                  <a:schemeClr val="tx1"/>
                </a:solidFill>
                <a:effectLst/>
                <a:latin typeface="Arial" panose="020B0604020202020204" pitchFamily="34" charset="0"/>
              </a:rPr>
              <a:t>Between 2021–24, the government disbursed ₹109 crore to </a:t>
            </a:r>
            <a:r>
              <a:rPr kumimoji="0" lang="en-US" altLang="en-US" sz="2400" i="0" u="none" strike="noStrike" cap="none" normalizeH="0" baseline="0" dirty="0" err="1">
                <a:ln>
                  <a:noFill/>
                </a:ln>
                <a:solidFill>
                  <a:schemeClr val="tx1"/>
                </a:solidFill>
                <a:effectLst/>
                <a:latin typeface="Arial" panose="020B0604020202020204" pitchFamily="34" charset="0"/>
              </a:rPr>
              <a:t>Centres</a:t>
            </a:r>
            <a:r>
              <a:rPr kumimoji="0" lang="en-US" altLang="en-US" sz="2400" i="0" u="none" strike="noStrike" cap="none" normalizeH="0" baseline="0" dirty="0">
                <a:ln>
                  <a:noFill/>
                </a:ln>
                <a:solidFill>
                  <a:schemeClr val="tx1"/>
                </a:solidFill>
                <a:effectLst/>
                <a:latin typeface="Arial" panose="020B0604020202020204" pitchFamily="34" charset="0"/>
              </a:rPr>
              <a:t> of Excellence, yet COEs used only ₹48 crore — less than half.</a:t>
            </a:r>
          </a:p>
          <a:p>
            <a:pPr marL="342900" indent="-342900" eaLnBrk="0" fontAlgn="base" hangingPunct="0">
              <a:spcBef>
                <a:spcPct val="0"/>
              </a:spcBef>
              <a:spcAft>
                <a:spcPct val="0"/>
              </a:spcAft>
              <a:buFont typeface="Arial" panose="020B0604020202020204" pitchFamily="34" charset="0"/>
              <a:buChar char="•"/>
            </a:pPr>
            <a:r>
              <a:rPr lang="en-US" altLang="en-US" sz="2400" dirty="0">
                <a:latin typeface="Arial" panose="020B0604020202020204" pitchFamily="34" charset="0"/>
              </a:rPr>
              <a:t>Actual annual need is ₹2,500 crore, but RTI data (2022–25) shows only ₹191 crore was released — just 1/25th of what patients require.</a:t>
            </a:r>
          </a:p>
          <a:p>
            <a:pPr marL="342900" indent="-342900" eaLnBrk="0" fontAlgn="base" hangingPunct="0">
              <a:spcBef>
                <a:spcPct val="0"/>
              </a:spcBef>
              <a:spcAft>
                <a:spcPct val="0"/>
              </a:spcAft>
              <a:buFont typeface="Arial" panose="020B0604020202020204" pitchFamily="34" charset="0"/>
              <a:buChar char="•"/>
            </a:pPr>
            <a:r>
              <a:rPr lang="en-US" altLang="en-US" sz="2400" dirty="0">
                <a:latin typeface="Arial" panose="020B0604020202020204" pitchFamily="34" charset="0"/>
              </a:rPr>
              <a:t>₹82.98 crore allocated for rare diseases included money for awareness, but ₹0 was actually spent on awareness campaigns.</a:t>
            </a:r>
          </a:p>
          <a:p>
            <a:pPr marL="342900" indent="-342900" eaLnBrk="0" fontAlgn="base" hangingPunct="0">
              <a:spcBef>
                <a:spcPct val="0"/>
              </a:spcBef>
              <a:spcAft>
                <a:spcPct val="0"/>
              </a:spcAft>
              <a:buFont typeface="Arial" panose="020B0604020202020204" pitchFamily="34" charset="0"/>
              <a:buChar char="•"/>
            </a:pPr>
            <a:r>
              <a:rPr kumimoji="0" lang="en-US" altLang="en-US" sz="2400" i="0" u="none" strike="noStrike" cap="none" normalizeH="0" baseline="0" dirty="0">
                <a:ln>
                  <a:noFill/>
                </a:ln>
                <a:solidFill>
                  <a:schemeClr val="tx1"/>
                </a:solidFill>
                <a:effectLst/>
                <a:latin typeface="Arial" panose="020B0604020202020204" pitchFamily="34" charset="0"/>
              </a:rPr>
              <a:t>Funds are released in bulk to hospitals with no patient-wise tracking and no transparency on who receives treatment.</a:t>
            </a:r>
          </a:p>
          <a:p>
            <a:pPr marL="342900" indent="-342900" eaLnBrk="0" fontAlgn="base" hangingPunct="0">
              <a:spcBef>
                <a:spcPct val="0"/>
              </a:spcBef>
              <a:spcAft>
                <a:spcPct val="0"/>
              </a:spcAft>
              <a:buFont typeface="Arial" panose="020B0604020202020204" pitchFamily="34" charset="0"/>
              <a:buChar char="•"/>
            </a:pPr>
            <a:endParaRPr kumimoji="0" lang="en-US" altLang="en-US" sz="240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chemeClr val="tx1"/>
                </a:solidFill>
                <a:effectLst/>
                <a:latin typeface="Arial" panose="020B0604020202020204" pitchFamily="34" charset="0"/>
              </a:rPr>
              <a:t>Of over 570 registered LSD patients, only 107 are receiving therapy — the rest remain untreated.</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2400" i="0" u="none" strike="noStrike" cap="none" normalizeH="0" baseline="0" dirty="0">
                <a:ln>
                  <a:noFill/>
                </a:ln>
                <a:solidFill>
                  <a:schemeClr val="tx1"/>
                </a:solidFill>
                <a:effectLst/>
                <a:latin typeface="Arial" panose="020B0604020202020204" pitchFamily="34" charset="0"/>
              </a:rPr>
              <a:t>The government's crowdfunding portal registered 4,000+ patients but raised only Rs4 lakh, which wouldn’t even help a single patient.</a:t>
            </a:r>
          </a:p>
        </p:txBody>
      </p:sp>
    </p:spTree>
    <p:extLst>
      <p:ext uri="{BB962C8B-B14F-4D97-AF65-F5344CB8AC3E}">
        <p14:creationId xmlns:p14="http://schemas.microsoft.com/office/powerpoint/2010/main" val="91721259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1654</TotalTime>
  <Words>2164</Words>
  <Application>Microsoft Macintosh PowerPoint</Application>
  <PresentationFormat>Widescreen</PresentationFormat>
  <Paragraphs>132</Paragraphs>
  <Slides>24</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24</vt:i4>
      </vt:variant>
    </vt:vector>
  </HeadingPairs>
  <TitlesOfParts>
    <vt:vector size="28"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rupsa chakraborty</dc:creator>
  <cp:lastModifiedBy>Rachel Jones</cp:lastModifiedBy>
  <cp:revision>2</cp:revision>
  <dcterms:created xsi:type="dcterms:W3CDTF">2025-11-12T13:08:57Z</dcterms:created>
  <dcterms:modified xsi:type="dcterms:W3CDTF">2025-11-14T12:01:15Z</dcterms:modified>
</cp:coreProperties>
</file>