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73" r:id="rId3"/>
    <p:sldId id="278" r:id="rId4"/>
    <p:sldId id="286" r:id="rId5"/>
    <p:sldId id="288" r:id="rId6"/>
    <p:sldId id="289" r:id="rId7"/>
    <p:sldId id="277" r:id="rId8"/>
    <p:sldId id="279" r:id="rId9"/>
    <p:sldId id="281" r:id="rId10"/>
    <p:sldId id="282" r:id="rId11"/>
    <p:sldId id="276" r:id="rId12"/>
    <p:sldId id="284" r:id="rId13"/>
    <p:sldId id="261" r:id="rId14"/>
    <p:sldId id="283" r:id="rId15"/>
    <p:sldId id="296" r:id="rId16"/>
    <p:sldId id="262" r:id="rId17"/>
    <p:sldId id="297" r:id="rId18"/>
    <p:sldId id="285" r:id="rId19"/>
    <p:sldId id="298" r:id="rId20"/>
    <p:sldId id="299" r:id="rId21"/>
    <p:sldId id="318" r:id="rId22"/>
    <p:sldId id="310" r:id="rId23"/>
    <p:sldId id="309" r:id="rId24"/>
    <p:sldId id="302" r:id="rId25"/>
    <p:sldId id="306" r:id="rId26"/>
    <p:sldId id="259" r:id="rId27"/>
    <p:sldId id="307" r:id="rId28"/>
    <p:sldId id="304" r:id="rId29"/>
    <p:sldId id="300" r:id="rId30"/>
    <p:sldId id="308" r:id="rId31"/>
    <p:sldId id="311" r:id="rId32"/>
    <p:sldId id="301" r:id="rId33"/>
    <p:sldId id="313" r:id="rId34"/>
    <p:sldId id="314" r:id="rId35"/>
    <p:sldId id="315" r:id="rId36"/>
    <p:sldId id="305" r:id="rId37"/>
    <p:sldId id="316" r:id="rId38"/>
    <p:sldId id="291" r:id="rId39"/>
    <p:sldId id="292" r:id="rId40"/>
    <p:sldId id="293" r:id="rId41"/>
    <p:sldId id="294" r:id="rId42"/>
    <p:sldId id="317" r:id="rId43"/>
    <p:sldId id="290" r:id="rId44"/>
    <p:sldId id="2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7852F-7671-9A51-FB58-3AB59AFA6DC4}" v="5267" dt="2025-11-20T13:50:11.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7" d="100"/>
          <a:sy n="127" d="100"/>
        </p:scale>
        <p:origin x="2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uctcloud-my.sharepoint.com/personal/t0033357_wf_uct_ac_za/Documents/Book%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ctcloud-my.sharepoint.com/personal/t0033357_wf_uct_ac_za/Documents/Book%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Mortality rate (per 1000)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Neonatal mortality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 Goal (2030)</c:v>
                </c:pt>
                <c:pt idx="1">
                  <c:v>Global (2023)</c:v>
                </c:pt>
                <c:pt idx="2">
                  <c:v>USA (2023) </c:v>
                </c:pt>
                <c:pt idx="3">
                  <c:v>Sub-Saharan Africa (2022)</c:v>
                </c:pt>
                <c:pt idx="4">
                  <c:v>South Africa (2022)</c:v>
                </c:pt>
              </c:strCache>
            </c:strRef>
          </c:cat>
          <c:val>
            <c:numRef>
              <c:f>Sheet1!$B$2:$F$2</c:f>
              <c:numCache>
                <c:formatCode>General</c:formatCode>
                <c:ptCount val="5"/>
                <c:pt idx="0">
                  <c:v>12</c:v>
                </c:pt>
                <c:pt idx="1">
                  <c:v>17</c:v>
                </c:pt>
                <c:pt idx="2">
                  <c:v>3.6</c:v>
                </c:pt>
                <c:pt idx="3">
                  <c:v>27</c:v>
                </c:pt>
                <c:pt idx="4">
                  <c:v>12</c:v>
                </c:pt>
              </c:numCache>
            </c:numRef>
          </c:val>
          <c:extLst>
            <c:ext xmlns:c16="http://schemas.microsoft.com/office/drawing/2014/chart" uri="{C3380CC4-5D6E-409C-BE32-E72D297353CC}">
              <c16:uniqueId val="{00000000-C30F-4844-8E47-9F4A89DD60BF}"/>
            </c:ext>
          </c:extLst>
        </c:ser>
        <c:ser>
          <c:idx val="1"/>
          <c:order val="1"/>
          <c:tx>
            <c:strRef>
              <c:f>Sheet1!$A$3</c:f>
              <c:strCache>
                <c:ptCount val="1"/>
                <c:pt idx="0">
                  <c:v>Under-5 mortality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UN Goal (2030)</c:v>
                </c:pt>
                <c:pt idx="1">
                  <c:v>Global (2023)</c:v>
                </c:pt>
                <c:pt idx="2">
                  <c:v>USA (2023) </c:v>
                </c:pt>
                <c:pt idx="3">
                  <c:v>Sub-Saharan Africa (2022)</c:v>
                </c:pt>
                <c:pt idx="4">
                  <c:v>South Africa (2022)</c:v>
                </c:pt>
              </c:strCache>
            </c:strRef>
          </c:cat>
          <c:val>
            <c:numRef>
              <c:f>Sheet1!$B$3:$F$3</c:f>
              <c:numCache>
                <c:formatCode>General</c:formatCode>
                <c:ptCount val="5"/>
                <c:pt idx="0">
                  <c:v>25</c:v>
                </c:pt>
                <c:pt idx="1">
                  <c:v>37</c:v>
                </c:pt>
                <c:pt idx="2">
                  <c:v>6.5</c:v>
                </c:pt>
                <c:pt idx="3">
                  <c:v>68</c:v>
                </c:pt>
                <c:pt idx="4">
                  <c:v>28</c:v>
                </c:pt>
              </c:numCache>
            </c:numRef>
          </c:val>
          <c:extLst>
            <c:ext xmlns:c16="http://schemas.microsoft.com/office/drawing/2014/chart" uri="{C3380CC4-5D6E-409C-BE32-E72D297353CC}">
              <c16:uniqueId val="{00000001-C30F-4844-8E47-9F4A89DD60BF}"/>
            </c:ext>
          </c:extLst>
        </c:ser>
        <c:dLbls>
          <c:showLegendKey val="0"/>
          <c:showVal val="0"/>
          <c:showCatName val="0"/>
          <c:showSerName val="0"/>
          <c:showPercent val="0"/>
          <c:showBubbleSize val="0"/>
        </c:dLbls>
        <c:gapWidth val="219"/>
        <c:overlap val="-27"/>
        <c:axId val="635592199"/>
        <c:axId val="747161096"/>
      </c:barChart>
      <c:catAx>
        <c:axId val="635592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61096"/>
        <c:crosses val="autoZero"/>
        <c:auto val="1"/>
        <c:lblAlgn val="ctr"/>
        <c:lblOffset val="100"/>
        <c:noMultiLvlLbl val="0"/>
      </c:catAx>
      <c:valAx>
        <c:axId val="747161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5592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GCs in SA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Sheet1!$C$8</c:f>
              <c:strCache>
                <c:ptCount val="1"/>
                <c:pt idx="0">
                  <c:v>Required</c:v>
                </c:pt>
              </c:strCache>
            </c:strRef>
          </c:tx>
          <c:spPr>
            <a:solidFill>
              <a:srgbClr val="637C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Sheet1!$A$9:$B$10</c:f>
              <c:multiLvlStrCache>
                <c:ptCount val="2"/>
                <c:lvl/>
                <c:lvl>
                  <c:pt idx="0">
                    <c:v>Public </c:v>
                  </c:pt>
                  <c:pt idx="1">
                    <c:v>Private</c:v>
                  </c:pt>
                </c:lvl>
              </c:multiLvlStrCache>
            </c:multiLvlStrRef>
          </c:cat>
          <c:val>
            <c:numRef>
              <c:f>Sheet1!$C$9:$C$10</c:f>
              <c:numCache>
                <c:formatCode>General</c:formatCode>
                <c:ptCount val="2"/>
                <c:pt idx="0">
                  <c:v>446</c:v>
                </c:pt>
                <c:pt idx="1">
                  <c:v>82</c:v>
                </c:pt>
              </c:numCache>
            </c:numRef>
          </c:val>
          <c:extLst>
            <c:ext xmlns:c16="http://schemas.microsoft.com/office/drawing/2014/chart" uri="{C3380CC4-5D6E-409C-BE32-E72D297353CC}">
              <c16:uniqueId val="{00000000-B4C9-4C89-8958-3D6E7071F72F}"/>
            </c:ext>
          </c:extLst>
        </c:ser>
        <c:ser>
          <c:idx val="1"/>
          <c:order val="1"/>
          <c:tx>
            <c:strRef>
              <c:f>Sheet1!$D$8</c:f>
              <c:strCache>
                <c:ptCount val="1"/>
                <c:pt idx="0">
                  <c:v>Actual</c:v>
                </c:pt>
              </c:strCache>
            </c:strRef>
          </c:tx>
          <c:spPr>
            <a:solidFill>
              <a:srgbClr val="E300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Sheet1!$A$9:$B$10</c:f>
              <c:multiLvlStrCache>
                <c:ptCount val="2"/>
                <c:lvl/>
                <c:lvl>
                  <c:pt idx="0">
                    <c:v>Public </c:v>
                  </c:pt>
                  <c:pt idx="1">
                    <c:v>Private</c:v>
                  </c:pt>
                </c:lvl>
              </c:multiLvlStrCache>
            </c:multiLvlStrRef>
          </c:cat>
          <c:val>
            <c:numRef>
              <c:f>Sheet1!$D$9:$D$10</c:f>
              <c:numCache>
                <c:formatCode>General</c:formatCode>
                <c:ptCount val="2"/>
                <c:pt idx="0">
                  <c:v>10</c:v>
                </c:pt>
                <c:pt idx="1">
                  <c:v>18</c:v>
                </c:pt>
              </c:numCache>
            </c:numRef>
          </c:val>
          <c:extLst>
            <c:ext xmlns:c16="http://schemas.microsoft.com/office/drawing/2014/chart" uri="{C3380CC4-5D6E-409C-BE32-E72D297353CC}">
              <c16:uniqueId val="{00000001-B4C9-4C89-8958-3D6E7071F72F}"/>
            </c:ext>
          </c:extLst>
        </c:ser>
        <c:ser>
          <c:idx val="2"/>
          <c:order val="2"/>
          <c:tx>
            <c:strRef>
              <c:f>Sheet1!$E$8</c:f>
              <c:strCache>
                <c:ptCount val="1"/>
                <c:pt idx="0">
                  <c:v>% Capacity</c:v>
                </c:pt>
              </c:strCache>
            </c:strRef>
          </c:tx>
          <c:spPr>
            <a:solidFill>
              <a:srgbClr val="2AA0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Sheet1!$A$9:$B$10</c:f>
              <c:multiLvlStrCache>
                <c:ptCount val="2"/>
                <c:lvl/>
                <c:lvl>
                  <c:pt idx="0">
                    <c:v>Public </c:v>
                  </c:pt>
                  <c:pt idx="1">
                    <c:v>Private</c:v>
                  </c:pt>
                </c:lvl>
              </c:multiLvlStrCache>
            </c:multiLvlStrRef>
          </c:cat>
          <c:val>
            <c:numRef>
              <c:f>Sheet1!$E$9:$E$10</c:f>
              <c:numCache>
                <c:formatCode>General</c:formatCode>
                <c:ptCount val="2"/>
                <c:pt idx="0">
                  <c:v>2</c:v>
                </c:pt>
                <c:pt idx="1">
                  <c:v>22</c:v>
                </c:pt>
              </c:numCache>
            </c:numRef>
          </c:val>
          <c:extLst>
            <c:ext xmlns:c16="http://schemas.microsoft.com/office/drawing/2014/chart" uri="{C3380CC4-5D6E-409C-BE32-E72D297353CC}">
              <c16:uniqueId val="{00000002-B4C9-4C89-8958-3D6E7071F72F}"/>
            </c:ext>
          </c:extLst>
        </c:ser>
        <c:dLbls>
          <c:dLblPos val="outEnd"/>
          <c:showLegendKey val="0"/>
          <c:showVal val="1"/>
          <c:showCatName val="0"/>
          <c:showSerName val="0"/>
          <c:showPercent val="0"/>
          <c:showBubbleSize val="0"/>
        </c:dLbls>
        <c:gapWidth val="219"/>
        <c:overlap val="-27"/>
        <c:axId val="863612423"/>
        <c:axId val="868632071"/>
      </c:barChart>
      <c:catAx>
        <c:axId val="863612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632071"/>
        <c:crosses val="autoZero"/>
        <c:auto val="1"/>
        <c:lblAlgn val="ctr"/>
        <c:lblOffset val="100"/>
        <c:noMultiLvlLbl val="0"/>
      </c:catAx>
      <c:valAx>
        <c:axId val="868632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612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99F10-A7EB-449C-91F2-6514499345C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086E471-EFA8-45E5-BF7D-5B4D6DE8606B}">
      <dgm:prSet/>
      <dgm:spPr/>
      <dgm:t>
        <a:bodyPr/>
        <a:lstStyle/>
        <a:p>
          <a:pPr>
            <a:lnSpc>
              <a:spcPct val="100000"/>
            </a:lnSpc>
            <a:defRPr b="1"/>
          </a:pPr>
          <a:r>
            <a:rPr lang="en-US"/>
            <a:t>USA "uniform screening panel"</a:t>
          </a:r>
        </a:p>
      </dgm:t>
    </dgm:pt>
    <dgm:pt modelId="{95E3E0F0-523E-4BB6-A5AA-39B284C77851}" type="parTrans" cxnId="{D4C38D38-7D9B-4A19-BE8D-514A346A7876}">
      <dgm:prSet/>
      <dgm:spPr/>
      <dgm:t>
        <a:bodyPr/>
        <a:lstStyle/>
        <a:p>
          <a:endParaRPr lang="en-US"/>
        </a:p>
      </dgm:t>
    </dgm:pt>
    <dgm:pt modelId="{25593FF0-BEC6-4866-BC01-3A6E82ECB75A}" type="sibTrans" cxnId="{D4C38D38-7D9B-4A19-BE8D-514A346A7876}">
      <dgm:prSet/>
      <dgm:spPr/>
      <dgm:t>
        <a:bodyPr/>
        <a:lstStyle/>
        <a:p>
          <a:endParaRPr lang="en-US"/>
        </a:p>
      </dgm:t>
    </dgm:pt>
    <dgm:pt modelId="{3245061A-2D94-4F9D-B260-69CC57BC8F62}">
      <dgm:prSet/>
      <dgm:spPr/>
      <dgm:t>
        <a:bodyPr/>
        <a:lstStyle/>
        <a:p>
          <a:pPr>
            <a:lnSpc>
              <a:spcPct val="100000"/>
            </a:lnSpc>
          </a:pPr>
          <a:r>
            <a:rPr lang="en-US"/>
            <a:t>35 core conditions (biochemical/genetic screening)</a:t>
          </a:r>
        </a:p>
      </dgm:t>
    </dgm:pt>
    <dgm:pt modelId="{5A26F28E-5A65-4E1D-BFA7-108F986892CD}" type="parTrans" cxnId="{97346064-B53C-44B2-B64B-D3F7ED0DA2CB}">
      <dgm:prSet/>
      <dgm:spPr/>
      <dgm:t>
        <a:bodyPr/>
        <a:lstStyle/>
        <a:p>
          <a:endParaRPr lang="en-US"/>
        </a:p>
      </dgm:t>
    </dgm:pt>
    <dgm:pt modelId="{C8A0E721-FD17-4975-801C-99D744D98E60}" type="sibTrans" cxnId="{97346064-B53C-44B2-B64B-D3F7ED0DA2CB}">
      <dgm:prSet/>
      <dgm:spPr/>
      <dgm:t>
        <a:bodyPr/>
        <a:lstStyle/>
        <a:p>
          <a:endParaRPr lang="en-US"/>
        </a:p>
      </dgm:t>
    </dgm:pt>
    <dgm:pt modelId="{4B873E0D-8923-4BC0-9D38-BBD445418CB5}">
      <dgm:prSet/>
      <dgm:spPr/>
      <dgm:t>
        <a:bodyPr/>
        <a:lstStyle/>
        <a:p>
          <a:pPr>
            <a:lnSpc>
              <a:spcPct val="100000"/>
            </a:lnSpc>
          </a:pPr>
          <a:r>
            <a:rPr lang="en-US"/>
            <a:t>26 secondary conditions (identified unintentionally when screening core)</a:t>
          </a:r>
        </a:p>
      </dgm:t>
    </dgm:pt>
    <dgm:pt modelId="{545CF3C2-D54D-4205-A62E-978F99588E7E}" type="parTrans" cxnId="{834AE1D0-7015-4CB4-B8D5-A25B884A9D82}">
      <dgm:prSet/>
      <dgm:spPr/>
      <dgm:t>
        <a:bodyPr/>
        <a:lstStyle/>
        <a:p>
          <a:endParaRPr lang="en-US"/>
        </a:p>
      </dgm:t>
    </dgm:pt>
    <dgm:pt modelId="{E578E203-35B4-4A23-88FD-A2EBB7A66099}" type="sibTrans" cxnId="{834AE1D0-7015-4CB4-B8D5-A25B884A9D82}">
      <dgm:prSet/>
      <dgm:spPr/>
      <dgm:t>
        <a:bodyPr/>
        <a:lstStyle/>
        <a:p>
          <a:endParaRPr lang="en-US"/>
        </a:p>
      </dgm:t>
    </dgm:pt>
    <dgm:pt modelId="{303F1CAB-D870-431D-ABC5-2C286DF1C523}">
      <dgm:prSet/>
      <dgm:spPr/>
      <dgm:t>
        <a:bodyPr/>
        <a:lstStyle/>
        <a:p>
          <a:pPr>
            <a:lnSpc>
              <a:spcPct val="100000"/>
            </a:lnSpc>
            <a:defRPr b="1"/>
          </a:pPr>
          <a:r>
            <a:rPr lang="en-US"/>
            <a:t>Definition broadened:</a:t>
          </a:r>
        </a:p>
      </dgm:t>
    </dgm:pt>
    <dgm:pt modelId="{D01A37D9-B636-41CF-A10A-6BFDBCB3338E}" type="parTrans" cxnId="{DA03877E-F71A-4F55-B41C-A40C7134CB37}">
      <dgm:prSet/>
      <dgm:spPr/>
      <dgm:t>
        <a:bodyPr/>
        <a:lstStyle/>
        <a:p>
          <a:endParaRPr lang="en-US"/>
        </a:p>
      </dgm:t>
    </dgm:pt>
    <dgm:pt modelId="{C1238CFE-0D59-4B9C-94B1-C135955FC453}" type="sibTrans" cxnId="{DA03877E-F71A-4F55-B41C-A40C7134CB37}">
      <dgm:prSet/>
      <dgm:spPr/>
      <dgm:t>
        <a:bodyPr/>
        <a:lstStyle/>
        <a:p>
          <a:endParaRPr lang="en-US"/>
        </a:p>
      </dgm:t>
    </dgm:pt>
    <dgm:pt modelId="{052A0AE3-6281-4D2D-A92F-2FA52BC7D899}">
      <dgm:prSet/>
      <dgm:spPr/>
      <dgm:t>
        <a:bodyPr/>
        <a:lstStyle/>
        <a:p>
          <a:pPr>
            <a:lnSpc>
              <a:spcPct val="100000"/>
            </a:lnSpc>
          </a:pPr>
          <a:r>
            <a:rPr lang="en-US"/>
            <a:t>Critical (CHD)</a:t>
          </a:r>
        </a:p>
      </dgm:t>
    </dgm:pt>
    <dgm:pt modelId="{CC3F049B-4210-4A88-BF40-049A2985B164}" type="parTrans" cxnId="{0B1C04E9-D22E-4C86-9D16-0E2FCCCAEB72}">
      <dgm:prSet/>
      <dgm:spPr/>
      <dgm:t>
        <a:bodyPr/>
        <a:lstStyle/>
        <a:p>
          <a:endParaRPr lang="en-US"/>
        </a:p>
      </dgm:t>
    </dgm:pt>
    <dgm:pt modelId="{EAB91607-3815-41AD-8AF2-C2804DB95EFE}" type="sibTrans" cxnId="{0B1C04E9-D22E-4C86-9D16-0E2FCCCAEB72}">
      <dgm:prSet/>
      <dgm:spPr/>
      <dgm:t>
        <a:bodyPr/>
        <a:lstStyle/>
        <a:p>
          <a:endParaRPr lang="en-US"/>
        </a:p>
      </dgm:t>
    </dgm:pt>
    <dgm:pt modelId="{5B2F0B28-7912-4531-8830-9757C6207626}">
      <dgm:prSet/>
      <dgm:spPr/>
      <dgm:t>
        <a:bodyPr/>
        <a:lstStyle/>
        <a:p>
          <a:pPr>
            <a:lnSpc>
              <a:spcPct val="100000"/>
            </a:lnSpc>
          </a:pPr>
          <a:r>
            <a:rPr lang="en-US"/>
            <a:t>Hearing loss</a:t>
          </a:r>
        </a:p>
      </dgm:t>
    </dgm:pt>
    <dgm:pt modelId="{AFDE5D1F-1F45-4979-9666-DAA18E2593C8}" type="parTrans" cxnId="{BFD3ACC4-7ECB-4D34-B41D-0586E41C4C2B}">
      <dgm:prSet/>
      <dgm:spPr/>
      <dgm:t>
        <a:bodyPr/>
        <a:lstStyle/>
        <a:p>
          <a:endParaRPr lang="en-US"/>
        </a:p>
      </dgm:t>
    </dgm:pt>
    <dgm:pt modelId="{1E044576-10A2-4F0D-B7D6-F93738172CD7}" type="sibTrans" cxnId="{BFD3ACC4-7ECB-4D34-B41D-0586E41C4C2B}">
      <dgm:prSet/>
      <dgm:spPr/>
      <dgm:t>
        <a:bodyPr/>
        <a:lstStyle/>
        <a:p>
          <a:endParaRPr lang="en-US"/>
        </a:p>
      </dgm:t>
    </dgm:pt>
    <dgm:pt modelId="{EEE6C7E1-405E-430A-B818-5263641FAA09}">
      <dgm:prSet/>
      <dgm:spPr/>
      <dgm:t>
        <a:bodyPr/>
        <a:lstStyle/>
        <a:p>
          <a:pPr>
            <a:lnSpc>
              <a:spcPct val="100000"/>
            </a:lnSpc>
          </a:pPr>
          <a:r>
            <a:rPr lang="en-US"/>
            <a:t>Head to toe physical examination</a:t>
          </a:r>
        </a:p>
      </dgm:t>
    </dgm:pt>
    <dgm:pt modelId="{3ADF4498-90AA-46B4-9886-7B2DDCE918CD}" type="parTrans" cxnId="{687FC7DA-8DB8-49CD-BD17-7AAB54D442FE}">
      <dgm:prSet/>
      <dgm:spPr/>
      <dgm:t>
        <a:bodyPr/>
        <a:lstStyle/>
        <a:p>
          <a:endParaRPr lang="en-US"/>
        </a:p>
      </dgm:t>
    </dgm:pt>
    <dgm:pt modelId="{6EF1C236-2053-49E1-9BE0-55A7CF5B2F21}" type="sibTrans" cxnId="{687FC7DA-8DB8-49CD-BD17-7AAB54D442FE}">
      <dgm:prSet/>
      <dgm:spPr/>
      <dgm:t>
        <a:bodyPr/>
        <a:lstStyle/>
        <a:p>
          <a:endParaRPr lang="en-US"/>
        </a:p>
      </dgm:t>
    </dgm:pt>
    <dgm:pt modelId="{9BF789DF-58D8-43CA-A499-4089D512FB5E}">
      <dgm:prSet/>
      <dgm:spPr/>
      <dgm:t>
        <a:bodyPr/>
        <a:lstStyle/>
        <a:p>
          <a:pPr>
            <a:lnSpc>
              <a:spcPct val="100000"/>
            </a:lnSpc>
          </a:pPr>
          <a:r>
            <a:rPr lang="en-US"/>
            <a:t>Biochemical and/or genetic screening</a:t>
          </a:r>
        </a:p>
      </dgm:t>
    </dgm:pt>
    <dgm:pt modelId="{88871771-8D12-4BAC-A2F9-7C2AA859966A}" type="parTrans" cxnId="{CB9221AB-12EC-4478-8BF7-001E6BB219C6}">
      <dgm:prSet/>
      <dgm:spPr/>
      <dgm:t>
        <a:bodyPr/>
        <a:lstStyle/>
        <a:p>
          <a:endParaRPr lang="en-US"/>
        </a:p>
      </dgm:t>
    </dgm:pt>
    <dgm:pt modelId="{4BBFFD77-5711-47FA-BF78-372876EA4669}" type="sibTrans" cxnId="{CB9221AB-12EC-4478-8BF7-001E6BB219C6}">
      <dgm:prSet/>
      <dgm:spPr/>
      <dgm:t>
        <a:bodyPr/>
        <a:lstStyle/>
        <a:p>
          <a:endParaRPr lang="en-US"/>
        </a:p>
      </dgm:t>
    </dgm:pt>
    <dgm:pt modelId="{FD37291C-4A45-48FA-B57B-456089F2C3E9}">
      <dgm:prSet/>
      <dgm:spPr/>
      <dgm:t>
        <a:bodyPr/>
        <a:lstStyle/>
        <a:p>
          <a:pPr>
            <a:lnSpc>
              <a:spcPct val="100000"/>
            </a:lnSpc>
            <a:defRPr b="1"/>
          </a:pPr>
          <a:r>
            <a:rPr lang="en-US"/>
            <a:t>Improved health outcomes and financial benefits</a:t>
          </a:r>
        </a:p>
      </dgm:t>
    </dgm:pt>
    <dgm:pt modelId="{8228C577-9EC1-4727-A778-2FE98708F53C}" type="parTrans" cxnId="{0B8D7F74-E80F-4233-A603-B658DD32B316}">
      <dgm:prSet/>
      <dgm:spPr/>
      <dgm:t>
        <a:bodyPr/>
        <a:lstStyle/>
        <a:p>
          <a:endParaRPr lang="en-US"/>
        </a:p>
      </dgm:t>
    </dgm:pt>
    <dgm:pt modelId="{6E6221A6-F3D4-4D30-A3AE-F235783E02BE}" type="sibTrans" cxnId="{0B8D7F74-E80F-4233-A603-B658DD32B316}">
      <dgm:prSet/>
      <dgm:spPr/>
      <dgm:t>
        <a:bodyPr/>
        <a:lstStyle/>
        <a:p>
          <a:endParaRPr lang="en-US"/>
        </a:p>
      </dgm:t>
    </dgm:pt>
    <dgm:pt modelId="{E7D45CE8-7262-4893-8996-DE2FFCFEF8FD}" type="pres">
      <dgm:prSet presAssocID="{8E199F10-A7EB-449C-91F2-6514499345CD}" presName="root" presStyleCnt="0">
        <dgm:presLayoutVars>
          <dgm:dir/>
          <dgm:resizeHandles val="exact"/>
        </dgm:presLayoutVars>
      </dgm:prSet>
      <dgm:spPr/>
    </dgm:pt>
    <dgm:pt modelId="{CFB963A8-9196-4BAF-98C1-FD2CCF1BCB69}" type="pres">
      <dgm:prSet presAssocID="{6086E471-EFA8-45E5-BF7D-5B4D6DE8606B}" presName="compNode" presStyleCnt="0"/>
      <dgm:spPr/>
    </dgm:pt>
    <dgm:pt modelId="{A0B1290B-992A-44CF-952C-18A6A14F3A27}" type="pres">
      <dgm:prSet presAssocID="{6086E471-EFA8-45E5-BF7D-5B4D6DE860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2B66400E-7749-4399-B15D-6657298B6D69}" type="pres">
      <dgm:prSet presAssocID="{6086E471-EFA8-45E5-BF7D-5B4D6DE8606B}" presName="iconSpace" presStyleCnt="0"/>
      <dgm:spPr/>
    </dgm:pt>
    <dgm:pt modelId="{9C84619E-56A0-4E90-AB64-38A2A2B31101}" type="pres">
      <dgm:prSet presAssocID="{6086E471-EFA8-45E5-BF7D-5B4D6DE8606B}" presName="parTx" presStyleLbl="revTx" presStyleIdx="0" presStyleCnt="6">
        <dgm:presLayoutVars>
          <dgm:chMax val="0"/>
          <dgm:chPref val="0"/>
        </dgm:presLayoutVars>
      </dgm:prSet>
      <dgm:spPr/>
    </dgm:pt>
    <dgm:pt modelId="{EB60876B-17C5-470E-AFA1-8BA16A63497D}" type="pres">
      <dgm:prSet presAssocID="{6086E471-EFA8-45E5-BF7D-5B4D6DE8606B}" presName="txSpace" presStyleCnt="0"/>
      <dgm:spPr/>
    </dgm:pt>
    <dgm:pt modelId="{FD98F253-FD77-498E-9E95-60503E0CBDA2}" type="pres">
      <dgm:prSet presAssocID="{6086E471-EFA8-45E5-BF7D-5B4D6DE8606B}" presName="desTx" presStyleLbl="revTx" presStyleIdx="1" presStyleCnt="6">
        <dgm:presLayoutVars/>
      </dgm:prSet>
      <dgm:spPr/>
    </dgm:pt>
    <dgm:pt modelId="{AC9C36E8-A44A-4B16-B623-B00F53230A48}" type="pres">
      <dgm:prSet presAssocID="{25593FF0-BEC6-4866-BC01-3A6E82ECB75A}" presName="sibTrans" presStyleCnt="0"/>
      <dgm:spPr/>
    </dgm:pt>
    <dgm:pt modelId="{F9B00549-E17A-4BC9-BE43-941F4F92234D}" type="pres">
      <dgm:prSet presAssocID="{303F1CAB-D870-431D-ABC5-2C286DF1C523}" presName="compNode" presStyleCnt="0"/>
      <dgm:spPr/>
    </dgm:pt>
    <dgm:pt modelId="{30D04655-3020-4A88-92F7-A914FE33AEE6}" type="pres">
      <dgm:prSet presAssocID="{303F1CAB-D870-431D-ABC5-2C286DF1C5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C80A3D03-81F9-4E8C-91DE-A05F97A7EF1F}" type="pres">
      <dgm:prSet presAssocID="{303F1CAB-D870-431D-ABC5-2C286DF1C523}" presName="iconSpace" presStyleCnt="0"/>
      <dgm:spPr/>
    </dgm:pt>
    <dgm:pt modelId="{E591436A-049E-467C-B4F8-024C66A15FC6}" type="pres">
      <dgm:prSet presAssocID="{303F1CAB-D870-431D-ABC5-2C286DF1C523}" presName="parTx" presStyleLbl="revTx" presStyleIdx="2" presStyleCnt="6">
        <dgm:presLayoutVars>
          <dgm:chMax val="0"/>
          <dgm:chPref val="0"/>
        </dgm:presLayoutVars>
      </dgm:prSet>
      <dgm:spPr/>
    </dgm:pt>
    <dgm:pt modelId="{14A23CBA-A91C-4B81-8950-B57F9B36387F}" type="pres">
      <dgm:prSet presAssocID="{303F1CAB-D870-431D-ABC5-2C286DF1C523}" presName="txSpace" presStyleCnt="0"/>
      <dgm:spPr/>
    </dgm:pt>
    <dgm:pt modelId="{F418A20F-27DE-498E-A675-DD7BB08D69F5}" type="pres">
      <dgm:prSet presAssocID="{303F1CAB-D870-431D-ABC5-2C286DF1C523}" presName="desTx" presStyleLbl="revTx" presStyleIdx="3" presStyleCnt="6">
        <dgm:presLayoutVars/>
      </dgm:prSet>
      <dgm:spPr/>
    </dgm:pt>
    <dgm:pt modelId="{F25F7EA7-2EAE-4EA7-809C-DA73A86B8266}" type="pres">
      <dgm:prSet presAssocID="{C1238CFE-0D59-4B9C-94B1-C135955FC453}" presName="sibTrans" presStyleCnt="0"/>
      <dgm:spPr/>
    </dgm:pt>
    <dgm:pt modelId="{48132DE0-21E2-43F4-A659-3EECB365C61E}" type="pres">
      <dgm:prSet presAssocID="{FD37291C-4A45-48FA-B57B-456089F2C3E9}" presName="compNode" presStyleCnt="0"/>
      <dgm:spPr/>
    </dgm:pt>
    <dgm:pt modelId="{6C67413C-9031-4070-A04A-A207F7EFEAD1}" type="pres">
      <dgm:prSet presAssocID="{FD37291C-4A45-48FA-B57B-456089F2C3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4DD41AE-4822-4CC4-82A0-6FBC5BE76E19}" type="pres">
      <dgm:prSet presAssocID="{FD37291C-4A45-48FA-B57B-456089F2C3E9}" presName="iconSpace" presStyleCnt="0"/>
      <dgm:spPr/>
    </dgm:pt>
    <dgm:pt modelId="{EB603094-FEB4-46C6-9018-28305A509788}" type="pres">
      <dgm:prSet presAssocID="{FD37291C-4A45-48FA-B57B-456089F2C3E9}" presName="parTx" presStyleLbl="revTx" presStyleIdx="4" presStyleCnt="6">
        <dgm:presLayoutVars>
          <dgm:chMax val="0"/>
          <dgm:chPref val="0"/>
        </dgm:presLayoutVars>
      </dgm:prSet>
      <dgm:spPr/>
    </dgm:pt>
    <dgm:pt modelId="{C008E2E3-34E5-4685-960B-8D447DBD79D4}" type="pres">
      <dgm:prSet presAssocID="{FD37291C-4A45-48FA-B57B-456089F2C3E9}" presName="txSpace" presStyleCnt="0"/>
      <dgm:spPr/>
    </dgm:pt>
    <dgm:pt modelId="{96647F4A-A906-4292-ADBA-340B312C62F7}" type="pres">
      <dgm:prSet presAssocID="{FD37291C-4A45-48FA-B57B-456089F2C3E9}" presName="desTx" presStyleLbl="revTx" presStyleIdx="5" presStyleCnt="6">
        <dgm:presLayoutVars/>
      </dgm:prSet>
      <dgm:spPr/>
    </dgm:pt>
  </dgm:ptLst>
  <dgm:cxnLst>
    <dgm:cxn modelId="{7513521F-3C05-4AD8-9578-1D3670FAF010}" type="presOf" srcId="{EEE6C7E1-405E-430A-B818-5263641FAA09}" destId="{F418A20F-27DE-498E-A675-DD7BB08D69F5}" srcOrd="0" destOrd="2" presId="urn:microsoft.com/office/officeart/2018/2/layout/IconLabelDescriptionList"/>
    <dgm:cxn modelId="{D18F7635-58DE-403F-BC40-626BEF019E72}" type="presOf" srcId="{9BF789DF-58D8-43CA-A499-4089D512FB5E}" destId="{F418A20F-27DE-498E-A675-DD7BB08D69F5}" srcOrd="0" destOrd="3" presId="urn:microsoft.com/office/officeart/2018/2/layout/IconLabelDescriptionList"/>
    <dgm:cxn modelId="{D4C38D38-7D9B-4A19-BE8D-514A346A7876}" srcId="{8E199F10-A7EB-449C-91F2-6514499345CD}" destId="{6086E471-EFA8-45E5-BF7D-5B4D6DE8606B}" srcOrd="0" destOrd="0" parTransId="{95E3E0F0-523E-4BB6-A5AA-39B284C77851}" sibTransId="{25593FF0-BEC6-4866-BC01-3A6E82ECB75A}"/>
    <dgm:cxn modelId="{97346064-B53C-44B2-B64B-D3F7ED0DA2CB}" srcId="{6086E471-EFA8-45E5-BF7D-5B4D6DE8606B}" destId="{3245061A-2D94-4F9D-B260-69CC57BC8F62}" srcOrd="0" destOrd="0" parTransId="{5A26F28E-5A65-4E1D-BFA7-108F986892CD}" sibTransId="{C8A0E721-FD17-4975-801C-99D744D98E60}"/>
    <dgm:cxn modelId="{B843B770-2B5F-4FC7-B52E-FA32D592D21E}" type="presOf" srcId="{8E199F10-A7EB-449C-91F2-6514499345CD}" destId="{E7D45CE8-7262-4893-8996-DE2FFCFEF8FD}" srcOrd="0" destOrd="0" presId="urn:microsoft.com/office/officeart/2018/2/layout/IconLabelDescriptionList"/>
    <dgm:cxn modelId="{0B8D7F74-E80F-4233-A603-B658DD32B316}" srcId="{8E199F10-A7EB-449C-91F2-6514499345CD}" destId="{FD37291C-4A45-48FA-B57B-456089F2C3E9}" srcOrd="2" destOrd="0" parTransId="{8228C577-9EC1-4727-A778-2FE98708F53C}" sibTransId="{6E6221A6-F3D4-4D30-A3AE-F235783E02BE}"/>
    <dgm:cxn modelId="{DA03877E-F71A-4F55-B41C-A40C7134CB37}" srcId="{8E199F10-A7EB-449C-91F2-6514499345CD}" destId="{303F1CAB-D870-431D-ABC5-2C286DF1C523}" srcOrd="1" destOrd="0" parTransId="{D01A37D9-B636-41CF-A10A-6BFDBCB3338E}" sibTransId="{C1238CFE-0D59-4B9C-94B1-C135955FC453}"/>
    <dgm:cxn modelId="{65A83D9A-D8E4-4CE4-A431-076AF4D4EF29}" type="presOf" srcId="{6086E471-EFA8-45E5-BF7D-5B4D6DE8606B}" destId="{9C84619E-56A0-4E90-AB64-38A2A2B31101}" srcOrd="0" destOrd="0" presId="urn:microsoft.com/office/officeart/2018/2/layout/IconLabelDescriptionList"/>
    <dgm:cxn modelId="{CB9221AB-12EC-4478-8BF7-001E6BB219C6}" srcId="{303F1CAB-D870-431D-ABC5-2C286DF1C523}" destId="{9BF789DF-58D8-43CA-A499-4089D512FB5E}" srcOrd="3" destOrd="0" parTransId="{88871771-8D12-4BAC-A2F9-7C2AA859966A}" sibTransId="{4BBFFD77-5711-47FA-BF78-372876EA4669}"/>
    <dgm:cxn modelId="{199F47AE-DC30-4A53-998C-DC6A1E566231}" type="presOf" srcId="{5B2F0B28-7912-4531-8830-9757C6207626}" destId="{F418A20F-27DE-498E-A675-DD7BB08D69F5}" srcOrd="0" destOrd="1" presId="urn:microsoft.com/office/officeart/2018/2/layout/IconLabelDescriptionList"/>
    <dgm:cxn modelId="{994AC5BE-8762-46D8-8818-D4DBBD465AF8}" type="presOf" srcId="{4B873E0D-8923-4BC0-9D38-BBD445418CB5}" destId="{FD98F253-FD77-498E-9E95-60503E0CBDA2}" srcOrd="0" destOrd="1" presId="urn:microsoft.com/office/officeart/2018/2/layout/IconLabelDescriptionList"/>
    <dgm:cxn modelId="{CCB6F3BF-678D-471E-9A27-AD50E4717EC0}" type="presOf" srcId="{303F1CAB-D870-431D-ABC5-2C286DF1C523}" destId="{E591436A-049E-467C-B4F8-024C66A15FC6}" srcOrd="0" destOrd="0" presId="urn:microsoft.com/office/officeart/2018/2/layout/IconLabelDescriptionList"/>
    <dgm:cxn modelId="{BFD3ACC4-7ECB-4D34-B41D-0586E41C4C2B}" srcId="{303F1CAB-D870-431D-ABC5-2C286DF1C523}" destId="{5B2F0B28-7912-4531-8830-9757C6207626}" srcOrd="1" destOrd="0" parTransId="{AFDE5D1F-1F45-4979-9666-DAA18E2593C8}" sibTransId="{1E044576-10A2-4F0D-B7D6-F93738172CD7}"/>
    <dgm:cxn modelId="{D12CCBCE-DE63-4B1F-8F40-037F5A5A9503}" type="presOf" srcId="{FD37291C-4A45-48FA-B57B-456089F2C3E9}" destId="{EB603094-FEB4-46C6-9018-28305A509788}" srcOrd="0" destOrd="0" presId="urn:microsoft.com/office/officeart/2018/2/layout/IconLabelDescriptionList"/>
    <dgm:cxn modelId="{834AE1D0-7015-4CB4-B8D5-A25B884A9D82}" srcId="{6086E471-EFA8-45E5-BF7D-5B4D6DE8606B}" destId="{4B873E0D-8923-4BC0-9D38-BBD445418CB5}" srcOrd="1" destOrd="0" parTransId="{545CF3C2-D54D-4205-A62E-978F99588E7E}" sibTransId="{E578E203-35B4-4A23-88FD-A2EBB7A66099}"/>
    <dgm:cxn modelId="{B7E11CD6-F13F-4D32-A7F8-A476FF09A9FA}" type="presOf" srcId="{3245061A-2D94-4F9D-B260-69CC57BC8F62}" destId="{FD98F253-FD77-498E-9E95-60503E0CBDA2}" srcOrd="0" destOrd="0" presId="urn:microsoft.com/office/officeart/2018/2/layout/IconLabelDescriptionList"/>
    <dgm:cxn modelId="{687FC7DA-8DB8-49CD-BD17-7AAB54D442FE}" srcId="{303F1CAB-D870-431D-ABC5-2C286DF1C523}" destId="{EEE6C7E1-405E-430A-B818-5263641FAA09}" srcOrd="2" destOrd="0" parTransId="{3ADF4498-90AA-46B4-9886-7B2DDCE918CD}" sibTransId="{6EF1C236-2053-49E1-9BE0-55A7CF5B2F21}"/>
    <dgm:cxn modelId="{0B1C04E9-D22E-4C86-9D16-0E2FCCCAEB72}" srcId="{303F1CAB-D870-431D-ABC5-2C286DF1C523}" destId="{052A0AE3-6281-4D2D-A92F-2FA52BC7D899}" srcOrd="0" destOrd="0" parTransId="{CC3F049B-4210-4A88-BF40-049A2985B164}" sibTransId="{EAB91607-3815-41AD-8AF2-C2804DB95EFE}"/>
    <dgm:cxn modelId="{CBDDE5F8-8CBC-4700-8493-73B7E2FCA49A}" type="presOf" srcId="{052A0AE3-6281-4D2D-A92F-2FA52BC7D899}" destId="{F418A20F-27DE-498E-A675-DD7BB08D69F5}" srcOrd="0" destOrd="0" presId="urn:microsoft.com/office/officeart/2018/2/layout/IconLabelDescriptionList"/>
    <dgm:cxn modelId="{0773551E-4CD9-4C4B-98C8-215D7AB8C26A}" type="presParOf" srcId="{E7D45CE8-7262-4893-8996-DE2FFCFEF8FD}" destId="{CFB963A8-9196-4BAF-98C1-FD2CCF1BCB69}" srcOrd="0" destOrd="0" presId="urn:microsoft.com/office/officeart/2018/2/layout/IconLabelDescriptionList"/>
    <dgm:cxn modelId="{FBBDFE5B-FD2D-4CDB-A9D0-E8B8D7BAE77A}" type="presParOf" srcId="{CFB963A8-9196-4BAF-98C1-FD2CCF1BCB69}" destId="{A0B1290B-992A-44CF-952C-18A6A14F3A27}" srcOrd="0" destOrd="0" presId="urn:microsoft.com/office/officeart/2018/2/layout/IconLabelDescriptionList"/>
    <dgm:cxn modelId="{9AAFED42-C11E-445B-BDD4-FA79C88F1137}" type="presParOf" srcId="{CFB963A8-9196-4BAF-98C1-FD2CCF1BCB69}" destId="{2B66400E-7749-4399-B15D-6657298B6D69}" srcOrd="1" destOrd="0" presId="urn:microsoft.com/office/officeart/2018/2/layout/IconLabelDescriptionList"/>
    <dgm:cxn modelId="{DFB286C6-87EB-4D0E-B0DB-A237A99F9232}" type="presParOf" srcId="{CFB963A8-9196-4BAF-98C1-FD2CCF1BCB69}" destId="{9C84619E-56A0-4E90-AB64-38A2A2B31101}" srcOrd="2" destOrd="0" presId="urn:microsoft.com/office/officeart/2018/2/layout/IconLabelDescriptionList"/>
    <dgm:cxn modelId="{FA9A40D0-B81F-48EE-B5F7-D0F343C39CF0}" type="presParOf" srcId="{CFB963A8-9196-4BAF-98C1-FD2CCF1BCB69}" destId="{EB60876B-17C5-470E-AFA1-8BA16A63497D}" srcOrd="3" destOrd="0" presId="urn:microsoft.com/office/officeart/2018/2/layout/IconLabelDescriptionList"/>
    <dgm:cxn modelId="{ED0F83E1-9DCF-4CB6-A465-65B5539A553E}" type="presParOf" srcId="{CFB963A8-9196-4BAF-98C1-FD2CCF1BCB69}" destId="{FD98F253-FD77-498E-9E95-60503E0CBDA2}" srcOrd="4" destOrd="0" presId="urn:microsoft.com/office/officeart/2018/2/layout/IconLabelDescriptionList"/>
    <dgm:cxn modelId="{079CFE34-D8F5-4564-9B6F-98993EE03F24}" type="presParOf" srcId="{E7D45CE8-7262-4893-8996-DE2FFCFEF8FD}" destId="{AC9C36E8-A44A-4B16-B623-B00F53230A48}" srcOrd="1" destOrd="0" presId="urn:microsoft.com/office/officeart/2018/2/layout/IconLabelDescriptionList"/>
    <dgm:cxn modelId="{9DFBBD6B-B904-4F9D-A6FB-AE8E5A506674}" type="presParOf" srcId="{E7D45CE8-7262-4893-8996-DE2FFCFEF8FD}" destId="{F9B00549-E17A-4BC9-BE43-941F4F92234D}" srcOrd="2" destOrd="0" presId="urn:microsoft.com/office/officeart/2018/2/layout/IconLabelDescriptionList"/>
    <dgm:cxn modelId="{00BC398B-DBF9-44C7-B1A7-FD6CFD796F59}" type="presParOf" srcId="{F9B00549-E17A-4BC9-BE43-941F4F92234D}" destId="{30D04655-3020-4A88-92F7-A914FE33AEE6}" srcOrd="0" destOrd="0" presId="urn:microsoft.com/office/officeart/2018/2/layout/IconLabelDescriptionList"/>
    <dgm:cxn modelId="{2D42F203-ED77-430F-82F8-EC77DC31C3B5}" type="presParOf" srcId="{F9B00549-E17A-4BC9-BE43-941F4F92234D}" destId="{C80A3D03-81F9-4E8C-91DE-A05F97A7EF1F}" srcOrd="1" destOrd="0" presId="urn:microsoft.com/office/officeart/2018/2/layout/IconLabelDescriptionList"/>
    <dgm:cxn modelId="{811E5F3B-15B0-45E6-9F9A-3096B33AEA2B}" type="presParOf" srcId="{F9B00549-E17A-4BC9-BE43-941F4F92234D}" destId="{E591436A-049E-467C-B4F8-024C66A15FC6}" srcOrd="2" destOrd="0" presId="urn:microsoft.com/office/officeart/2018/2/layout/IconLabelDescriptionList"/>
    <dgm:cxn modelId="{72BE2896-546E-4416-979D-63037F1BE8AE}" type="presParOf" srcId="{F9B00549-E17A-4BC9-BE43-941F4F92234D}" destId="{14A23CBA-A91C-4B81-8950-B57F9B36387F}" srcOrd="3" destOrd="0" presId="urn:microsoft.com/office/officeart/2018/2/layout/IconLabelDescriptionList"/>
    <dgm:cxn modelId="{7E426FDB-AC59-4F20-A264-0C11847F12A6}" type="presParOf" srcId="{F9B00549-E17A-4BC9-BE43-941F4F92234D}" destId="{F418A20F-27DE-498E-A675-DD7BB08D69F5}" srcOrd="4" destOrd="0" presId="urn:microsoft.com/office/officeart/2018/2/layout/IconLabelDescriptionList"/>
    <dgm:cxn modelId="{EB787C2F-88EF-4D6D-9F27-D944329A82E4}" type="presParOf" srcId="{E7D45CE8-7262-4893-8996-DE2FFCFEF8FD}" destId="{F25F7EA7-2EAE-4EA7-809C-DA73A86B8266}" srcOrd="3" destOrd="0" presId="urn:microsoft.com/office/officeart/2018/2/layout/IconLabelDescriptionList"/>
    <dgm:cxn modelId="{171A0F79-4977-40AF-80A9-CCF8C1CE1F46}" type="presParOf" srcId="{E7D45CE8-7262-4893-8996-DE2FFCFEF8FD}" destId="{48132DE0-21E2-43F4-A659-3EECB365C61E}" srcOrd="4" destOrd="0" presId="urn:microsoft.com/office/officeart/2018/2/layout/IconLabelDescriptionList"/>
    <dgm:cxn modelId="{ED34926F-7DD0-48B2-A294-7BA7F13A2FCA}" type="presParOf" srcId="{48132DE0-21E2-43F4-A659-3EECB365C61E}" destId="{6C67413C-9031-4070-A04A-A207F7EFEAD1}" srcOrd="0" destOrd="0" presId="urn:microsoft.com/office/officeart/2018/2/layout/IconLabelDescriptionList"/>
    <dgm:cxn modelId="{0A6C001E-A1B6-436A-A338-C7A29049DB44}" type="presParOf" srcId="{48132DE0-21E2-43F4-A659-3EECB365C61E}" destId="{44DD41AE-4822-4CC4-82A0-6FBC5BE76E19}" srcOrd="1" destOrd="0" presId="urn:microsoft.com/office/officeart/2018/2/layout/IconLabelDescriptionList"/>
    <dgm:cxn modelId="{47EE9C2F-6CF1-49B1-AA4B-C45A8CD96FA8}" type="presParOf" srcId="{48132DE0-21E2-43F4-A659-3EECB365C61E}" destId="{EB603094-FEB4-46C6-9018-28305A509788}" srcOrd="2" destOrd="0" presId="urn:microsoft.com/office/officeart/2018/2/layout/IconLabelDescriptionList"/>
    <dgm:cxn modelId="{629316F1-0306-45C4-81EE-D421703590C7}" type="presParOf" srcId="{48132DE0-21E2-43F4-A659-3EECB365C61E}" destId="{C008E2E3-34E5-4685-960B-8D447DBD79D4}" srcOrd="3" destOrd="0" presId="urn:microsoft.com/office/officeart/2018/2/layout/IconLabelDescriptionList"/>
    <dgm:cxn modelId="{D12AC122-166C-4D36-B281-83980DF8ED99}" type="presParOf" srcId="{48132DE0-21E2-43F4-A659-3EECB365C61E}" destId="{96647F4A-A906-4292-ADBA-340B312C62F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7039C-DBC8-4C38-BA98-1587F8829F3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D307888-8266-4924-8F5A-3832189E29D6}">
      <dgm:prSet/>
      <dgm:spPr/>
      <dgm:t>
        <a:bodyPr/>
        <a:lstStyle/>
        <a:p>
          <a:r>
            <a:rPr lang="en-US" i="1" dirty="0"/>
            <a:t>“I think in an ideal world it would be either the specialist or the genetic counselor calling us first, and not even having the pediatrician share that…I know it seems like a very common theme that pediatricians share the news…in my mind, because when you have questions and it’s someone calling you who can’t answer those questions, it’s a little awkward.”</a:t>
          </a:r>
          <a:endParaRPr lang="en-US" dirty="0"/>
        </a:p>
      </dgm:t>
    </dgm:pt>
    <dgm:pt modelId="{3485D014-31B0-490D-95FE-7068AEC24849}" type="parTrans" cxnId="{204F3725-8BC9-4570-85D2-B2536BBA4A13}">
      <dgm:prSet/>
      <dgm:spPr/>
      <dgm:t>
        <a:bodyPr/>
        <a:lstStyle/>
        <a:p>
          <a:endParaRPr lang="en-US"/>
        </a:p>
      </dgm:t>
    </dgm:pt>
    <dgm:pt modelId="{E3449A4E-D895-4246-BBEF-165DA8C007FA}" type="sibTrans" cxnId="{204F3725-8BC9-4570-85D2-B2536BBA4A13}">
      <dgm:prSet/>
      <dgm:spPr/>
      <dgm:t>
        <a:bodyPr/>
        <a:lstStyle/>
        <a:p>
          <a:endParaRPr lang="en-US"/>
        </a:p>
      </dgm:t>
    </dgm:pt>
    <dgm:pt modelId="{CB688755-DBB4-44FD-B0AA-62975BAF5530}">
      <dgm:prSet/>
      <dgm:spPr/>
      <dgm:t>
        <a:bodyPr/>
        <a:lstStyle/>
        <a:p>
          <a:r>
            <a:rPr lang="en-US" i="1" dirty="0"/>
            <a:t>“But then she hands us this folder, and the folder had every single piece of paper that she had talked about…for us to take home to read over. And I can’t tell you how much of a comfort that was for the next couple of days, maybe week.”</a:t>
          </a:r>
          <a:endParaRPr lang="en-US" dirty="0"/>
        </a:p>
      </dgm:t>
    </dgm:pt>
    <dgm:pt modelId="{6BDF35E7-DB86-4331-A502-79CE942E90B5}" type="parTrans" cxnId="{FBC98721-8ED8-435C-9178-83511C602F70}">
      <dgm:prSet/>
      <dgm:spPr/>
      <dgm:t>
        <a:bodyPr/>
        <a:lstStyle/>
        <a:p>
          <a:endParaRPr lang="en-US"/>
        </a:p>
      </dgm:t>
    </dgm:pt>
    <dgm:pt modelId="{19A72758-98E2-42EB-93FF-8E7F927716C5}" type="sibTrans" cxnId="{FBC98721-8ED8-435C-9178-83511C602F70}">
      <dgm:prSet/>
      <dgm:spPr/>
      <dgm:t>
        <a:bodyPr/>
        <a:lstStyle/>
        <a:p>
          <a:endParaRPr lang="en-US"/>
        </a:p>
      </dgm:t>
    </dgm:pt>
    <dgm:pt modelId="{90C41B20-044E-4E1B-88D5-665B1CE1A659}">
      <dgm:prSet/>
      <dgm:spPr/>
      <dgm:t>
        <a:bodyPr/>
        <a:lstStyle/>
        <a:p>
          <a:r>
            <a:rPr lang="en-US" i="1" dirty="0"/>
            <a:t>“They did do a good explanation of like the pure genetics behind it…And then, I think the education on the likelihood of older brother having it, I think was also really helpful. Because once I heard that it was a only a 25% chance that he would also have it too, [I was] able to breathe a little bit more.”</a:t>
          </a:r>
          <a:endParaRPr lang="en-US" dirty="0"/>
        </a:p>
      </dgm:t>
    </dgm:pt>
    <dgm:pt modelId="{F961E8EB-18E8-46BA-84C9-18FA9E724D70}" type="parTrans" cxnId="{05A60BB4-A897-438D-A495-C853CD60A724}">
      <dgm:prSet/>
      <dgm:spPr/>
      <dgm:t>
        <a:bodyPr/>
        <a:lstStyle/>
        <a:p>
          <a:endParaRPr lang="en-US"/>
        </a:p>
      </dgm:t>
    </dgm:pt>
    <dgm:pt modelId="{C88F14A4-318E-4DFD-8F25-0379CA748050}" type="sibTrans" cxnId="{05A60BB4-A897-438D-A495-C853CD60A724}">
      <dgm:prSet/>
      <dgm:spPr/>
      <dgm:t>
        <a:bodyPr/>
        <a:lstStyle/>
        <a:p>
          <a:endParaRPr lang="en-US"/>
        </a:p>
      </dgm:t>
    </dgm:pt>
    <dgm:pt modelId="{90800E6A-093F-4008-9550-70E52C1A5EE3}">
      <dgm:prSet/>
      <dgm:spPr/>
      <dgm:t>
        <a:bodyPr/>
        <a:lstStyle/>
        <a:p>
          <a:r>
            <a:rPr lang="en-US" i="1" dirty="0"/>
            <a:t>“They also shared…in that first appointment about some adult patients they had with Pompe, and even just hearing, like real life stuff was really helpful…I remember them saying, we have an…adult patient with Pompe that’s a lawyer… even just that, those pieces again, some kind of anecdotal stuff was really nice.”</a:t>
          </a:r>
          <a:endParaRPr lang="en-US" dirty="0"/>
        </a:p>
      </dgm:t>
    </dgm:pt>
    <dgm:pt modelId="{791262B8-226D-48AB-BD8D-52BD2EC37217}" type="parTrans" cxnId="{C148C34A-6BAB-4193-8F36-3AB1A08231A4}">
      <dgm:prSet/>
      <dgm:spPr/>
      <dgm:t>
        <a:bodyPr/>
        <a:lstStyle/>
        <a:p>
          <a:endParaRPr lang="en-US"/>
        </a:p>
      </dgm:t>
    </dgm:pt>
    <dgm:pt modelId="{2968CF31-9AAE-4B52-8BD2-DA6FA7513B53}" type="sibTrans" cxnId="{C148C34A-6BAB-4193-8F36-3AB1A08231A4}">
      <dgm:prSet/>
      <dgm:spPr/>
      <dgm:t>
        <a:bodyPr/>
        <a:lstStyle/>
        <a:p>
          <a:endParaRPr lang="en-US"/>
        </a:p>
      </dgm:t>
    </dgm:pt>
    <dgm:pt modelId="{3CF5E674-FCF0-4FD8-8348-F9B72DDFDAD9}">
      <dgm:prSet/>
      <dgm:spPr/>
      <dgm:t>
        <a:bodyPr/>
        <a:lstStyle/>
        <a:p>
          <a:r>
            <a:rPr lang="en-US" i="1" dirty="0"/>
            <a:t>“She said she could tell us more about like the options if we wanted to have more kids, and what the odds of a future kid having it would be, and how to handle all of that, and like obviously being like 5 days postpartum, I was not in any place to be thinking about that, but it was good to know that, like she was there as a resource.”</a:t>
          </a:r>
          <a:endParaRPr lang="en-US" dirty="0"/>
        </a:p>
      </dgm:t>
    </dgm:pt>
    <dgm:pt modelId="{00228F73-2540-44E3-BB97-BAA6BE4C6EEF}" type="parTrans" cxnId="{46BADC21-3E9D-44CB-BCF4-CC10A1993354}">
      <dgm:prSet/>
      <dgm:spPr/>
      <dgm:t>
        <a:bodyPr/>
        <a:lstStyle/>
        <a:p>
          <a:endParaRPr lang="en-US"/>
        </a:p>
      </dgm:t>
    </dgm:pt>
    <dgm:pt modelId="{295229F5-CF12-4884-B231-C66A5118B06A}" type="sibTrans" cxnId="{46BADC21-3E9D-44CB-BCF4-CC10A1993354}">
      <dgm:prSet/>
      <dgm:spPr/>
      <dgm:t>
        <a:bodyPr/>
        <a:lstStyle/>
        <a:p>
          <a:endParaRPr lang="en-US"/>
        </a:p>
      </dgm:t>
    </dgm:pt>
    <dgm:pt modelId="{1224156D-0D3E-43D8-80F2-8B5B433F0656}">
      <dgm:prSet/>
      <dgm:spPr/>
      <dgm:t>
        <a:bodyPr/>
        <a:lstStyle/>
        <a:p>
          <a:r>
            <a:rPr lang="en-US" i="1" dirty="0"/>
            <a:t>“When we got to the genetic counselor, she was very nice. She was very informative, but she did give us a little bit of false hope because she told us that she had worked in [state] previously when they had just implemented the newborn screening and that there were lots of false positives. especially when the very beginning.”</a:t>
          </a:r>
          <a:endParaRPr lang="en-US" dirty="0"/>
        </a:p>
      </dgm:t>
    </dgm:pt>
    <dgm:pt modelId="{41DDE67C-29FF-4FED-B652-7A7A0FFAFEAA}" type="parTrans" cxnId="{F39E82C8-1732-4BC1-A4FC-03900D7B2B99}">
      <dgm:prSet/>
      <dgm:spPr/>
      <dgm:t>
        <a:bodyPr/>
        <a:lstStyle/>
        <a:p>
          <a:endParaRPr lang="en-US"/>
        </a:p>
      </dgm:t>
    </dgm:pt>
    <dgm:pt modelId="{BE07A6B9-56BB-4BA9-AFCB-EF2AD928C624}" type="sibTrans" cxnId="{F39E82C8-1732-4BC1-A4FC-03900D7B2B99}">
      <dgm:prSet/>
      <dgm:spPr/>
      <dgm:t>
        <a:bodyPr/>
        <a:lstStyle/>
        <a:p>
          <a:endParaRPr lang="en-US"/>
        </a:p>
      </dgm:t>
    </dgm:pt>
    <dgm:pt modelId="{00BA3AC1-E83E-4E89-AC62-01FE445AC007}" type="pres">
      <dgm:prSet presAssocID="{D8C7039C-DBC8-4C38-BA98-1587F8829F38}" presName="diagram" presStyleCnt="0">
        <dgm:presLayoutVars>
          <dgm:dir/>
          <dgm:resizeHandles val="exact"/>
        </dgm:presLayoutVars>
      </dgm:prSet>
      <dgm:spPr/>
    </dgm:pt>
    <dgm:pt modelId="{B6DF5EE5-F483-448F-B9BB-2DBCA106944E}" type="pres">
      <dgm:prSet presAssocID="{5D307888-8266-4924-8F5A-3832189E29D6}" presName="node" presStyleLbl="node1" presStyleIdx="0" presStyleCnt="6">
        <dgm:presLayoutVars>
          <dgm:bulletEnabled val="1"/>
        </dgm:presLayoutVars>
      </dgm:prSet>
      <dgm:spPr/>
    </dgm:pt>
    <dgm:pt modelId="{38BF6B6D-8637-4748-9DB1-AFAAA1214A54}" type="pres">
      <dgm:prSet presAssocID="{E3449A4E-D895-4246-BBEF-165DA8C007FA}" presName="sibTrans" presStyleCnt="0"/>
      <dgm:spPr/>
    </dgm:pt>
    <dgm:pt modelId="{CA8B6EBE-ABEE-47C3-A481-94F254929FCA}" type="pres">
      <dgm:prSet presAssocID="{CB688755-DBB4-44FD-B0AA-62975BAF5530}" presName="node" presStyleLbl="node1" presStyleIdx="1" presStyleCnt="6">
        <dgm:presLayoutVars>
          <dgm:bulletEnabled val="1"/>
        </dgm:presLayoutVars>
      </dgm:prSet>
      <dgm:spPr/>
    </dgm:pt>
    <dgm:pt modelId="{DC65B567-CFEC-4F05-A955-1EB3C281B3BA}" type="pres">
      <dgm:prSet presAssocID="{19A72758-98E2-42EB-93FF-8E7F927716C5}" presName="sibTrans" presStyleCnt="0"/>
      <dgm:spPr/>
    </dgm:pt>
    <dgm:pt modelId="{B1A1AD64-7854-4F85-8A99-37514AFC73C8}" type="pres">
      <dgm:prSet presAssocID="{90C41B20-044E-4E1B-88D5-665B1CE1A659}" presName="node" presStyleLbl="node1" presStyleIdx="2" presStyleCnt="6">
        <dgm:presLayoutVars>
          <dgm:bulletEnabled val="1"/>
        </dgm:presLayoutVars>
      </dgm:prSet>
      <dgm:spPr/>
    </dgm:pt>
    <dgm:pt modelId="{158AF760-D366-4625-9425-76747F001899}" type="pres">
      <dgm:prSet presAssocID="{C88F14A4-318E-4DFD-8F25-0379CA748050}" presName="sibTrans" presStyleCnt="0"/>
      <dgm:spPr/>
    </dgm:pt>
    <dgm:pt modelId="{928D9AA3-05F6-4E47-82EA-B97CC10A3940}" type="pres">
      <dgm:prSet presAssocID="{90800E6A-093F-4008-9550-70E52C1A5EE3}" presName="node" presStyleLbl="node1" presStyleIdx="3" presStyleCnt="6">
        <dgm:presLayoutVars>
          <dgm:bulletEnabled val="1"/>
        </dgm:presLayoutVars>
      </dgm:prSet>
      <dgm:spPr/>
    </dgm:pt>
    <dgm:pt modelId="{FC09070C-8306-44E9-ACC7-0F6609980888}" type="pres">
      <dgm:prSet presAssocID="{2968CF31-9AAE-4B52-8BD2-DA6FA7513B53}" presName="sibTrans" presStyleCnt="0"/>
      <dgm:spPr/>
    </dgm:pt>
    <dgm:pt modelId="{4E444A4F-0A58-478F-9CE3-7D89D24B6F3B}" type="pres">
      <dgm:prSet presAssocID="{3CF5E674-FCF0-4FD8-8348-F9B72DDFDAD9}" presName="node" presStyleLbl="node1" presStyleIdx="4" presStyleCnt="6">
        <dgm:presLayoutVars>
          <dgm:bulletEnabled val="1"/>
        </dgm:presLayoutVars>
      </dgm:prSet>
      <dgm:spPr/>
    </dgm:pt>
    <dgm:pt modelId="{555B5BDC-7D36-45EE-A3DC-FA395D4571C6}" type="pres">
      <dgm:prSet presAssocID="{295229F5-CF12-4884-B231-C66A5118B06A}" presName="sibTrans" presStyleCnt="0"/>
      <dgm:spPr/>
    </dgm:pt>
    <dgm:pt modelId="{22E50BD8-0ED0-409E-B20E-4396BB7AA1A2}" type="pres">
      <dgm:prSet presAssocID="{1224156D-0D3E-43D8-80F2-8B5B433F0656}" presName="node" presStyleLbl="node1" presStyleIdx="5" presStyleCnt="6">
        <dgm:presLayoutVars>
          <dgm:bulletEnabled val="1"/>
        </dgm:presLayoutVars>
      </dgm:prSet>
      <dgm:spPr/>
    </dgm:pt>
  </dgm:ptLst>
  <dgm:cxnLst>
    <dgm:cxn modelId="{FBC98721-8ED8-435C-9178-83511C602F70}" srcId="{D8C7039C-DBC8-4C38-BA98-1587F8829F38}" destId="{CB688755-DBB4-44FD-B0AA-62975BAF5530}" srcOrd="1" destOrd="0" parTransId="{6BDF35E7-DB86-4331-A502-79CE942E90B5}" sibTransId="{19A72758-98E2-42EB-93FF-8E7F927716C5}"/>
    <dgm:cxn modelId="{46BADC21-3E9D-44CB-BCF4-CC10A1993354}" srcId="{D8C7039C-DBC8-4C38-BA98-1587F8829F38}" destId="{3CF5E674-FCF0-4FD8-8348-F9B72DDFDAD9}" srcOrd="4" destOrd="0" parTransId="{00228F73-2540-44E3-BB97-BAA6BE4C6EEF}" sibTransId="{295229F5-CF12-4884-B231-C66A5118B06A}"/>
    <dgm:cxn modelId="{204F3725-8BC9-4570-85D2-B2536BBA4A13}" srcId="{D8C7039C-DBC8-4C38-BA98-1587F8829F38}" destId="{5D307888-8266-4924-8F5A-3832189E29D6}" srcOrd="0" destOrd="0" parTransId="{3485D014-31B0-490D-95FE-7068AEC24849}" sibTransId="{E3449A4E-D895-4246-BBEF-165DA8C007FA}"/>
    <dgm:cxn modelId="{337C622B-154F-4B52-ACF5-0311B137AD66}" type="presOf" srcId="{90C41B20-044E-4E1B-88D5-665B1CE1A659}" destId="{B1A1AD64-7854-4F85-8A99-37514AFC73C8}" srcOrd="0" destOrd="0" presId="urn:microsoft.com/office/officeart/2005/8/layout/default"/>
    <dgm:cxn modelId="{79B0F02D-8878-48CA-985E-21B1AED0D9CC}" type="presOf" srcId="{3CF5E674-FCF0-4FD8-8348-F9B72DDFDAD9}" destId="{4E444A4F-0A58-478F-9CE3-7D89D24B6F3B}" srcOrd="0" destOrd="0" presId="urn:microsoft.com/office/officeart/2005/8/layout/default"/>
    <dgm:cxn modelId="{702AA03A-3CF5-463E-9298-6E5F54A27AA6}" type="presOf" srcId="{1224156D-0D3E-43D8-80F2-8B5B433F0656}" destId="{22E50BD8-0ED0-409E-B20E-4396BB7AA1A2}" srcOrd="0" destOrd="0" presId="urn:microsoft.com/office/officeart/2005/8/layout/default"/>
    <dgm:cxn modelId="{C148C34A-6BAB-4193-8F36-3AB1A08231A4}" srcId="{D8C7039C-DBC8-4C38-BA98-1587F8829F38}" destId="{90800E6A-093F-4008-9550-70E52C1A5EE3}" srcOrd="3" destOrd="0" parTransId="{791262B8-226D-48AB-BD8D-52BD2EC37217}" sibTransId="{2968CF31-9AAE-4B52-8BD2-DA6FA7513B53}"/>
    <dgm:cxn modelId="{F51E8376-8ED9-403E-AB4B-CDFAA42CA40F}" type="presOf" srcId="{90800E6A-093F-4008-9550-70E52C1A5EE3}" destId="{928D9AA3-05F6-4E47-82EA-B97CC10A3940}" srcOrd="0" destOrd="0" presId="urn:microsoft.com/office/officeart/2005/8/layout/default"/>
    <dgm:cxn modelId="{22E2C17E-611C-4B8A-BC1C-94171D13B2A6}" type="presOf" srcId="{D8C7039C-DBC8-4C38-BA98-1587F8829F38}" destId="{00BA3AC1-E83E-4E89-AC62-01FE445AC007}" srcOrd="0" destOrd="0" presId="urn:microsoft.com/office/officeart/2005/8/layout/default"/>
    <dgm:cxn modelId="{08EEE99A-C16D-4336-8C2C-E9A054BA95D5}" type="presOf" srcId="{5D307888-8266-4924-8F5A-3832189E29D6}" destId="{B6DF5EE5-F483-448F-B9BB-2DBCA106944E}" srcOrd="0" destOrd="0" presId="urn:microsoft.com/office/officeart/2005/8/layout/default"/>
    <dgm:cxn modelId="{05A60BB4-A897-438D-A495-C853CD60A724}" srcId="{D8C7039C-DBC8-4C38-BA98-1587F8829F38}" destId="{90C41B20-044E-4E1B-88D5-665B1CE1A659}" srcOrd="2" destOrd="0" parTransId="{F961E8EB-18E8-46BA-84C9-18FA9E724D70}" sibTransId="{C88F14A4-318E-4DFD-8F25-0379CA748050}"/>
    <dgm:cxn modelId="{5C8450C2-EC71-4957-8B44-0C1337FFEC7C}" type="presOf" srcId="{CB688755-DBB4-44FD-B0AA-62975BAF5530}" destId="{CA8B6EBE-ABEE-47C3-A481-94F254929FCA}" srcOrd="0" destOrd="0" presId="urn:microsoft.com/office/officeart/2005/8/layout/default"/>
    <dgm:cxn modelId="{F39E82C8-1732-4BC1-A4FC-03900D7B2B99}" srcId="{D8C7039C-DBC8-4C38-BA98-1587F8829F38}" destId="{1224156D-0D3E-43D8-80F2-8B5B433F0656}" srcOrd="5" destOrd="0" parTransId="{41DDE67C-29FF-4FED-B652-7A7A0FFAFEAA}" sibTransId="{BE07A6B9-56BB-4BA9-AFCB-EF2AD928C624}"/>
    <dgm:cxn modelId="{F88A79E4-1D85-4A6F-9F7C-D27C8D27A26A}" type="presParOf" srcId="{00BA3AC1-E83E-4E89-AC62-01FE445AC007}" destId="{B6DF5EE5-F483-448F-B9BB-2DBCA106944E}" srcOrd="0" destOrd="0" presId="urn:microsoft.com/office/officeart/2005/8/layout/default"/>
    <dgm:cxn modelId="{E8D8B1B7-BD29-444B-90FB-6F0A8785CB3D}" type="presParOf" srcId="{00BA3AC1-E83E-4E89-AC62-01FE445AC007}" destId="{38BF6B6D-8637-4748-9DB1-AFAAA1214A54}" srcOrd="1" destOrd="0" presId="urn:microsoft.com/office/officeart/2005/8/layout/default"/>
    <dgm:cxn modelId="{FF4CA94E-F5FB-45E9-B13A-50593C91E63B}" type="presParOf" srcId="{00BA3AC1-E83E-4E89-AC62-01FE445AC007}" destId="{CA8B6EBE-ABEE-47C3-A481-94F254929FCA}" srcOrd="2" destOrd="0" presId="urn:microsoft.com/office/officeart/2005/8/layout/default"/>
    <dgm:cxn modelId="{A522231B-5BA8-4C07-BB11-733BA1CBC2F0}" type="presParOf" srcId="{00BA3AC1-E83E-4E89-AC62-01FE445AC007}" destId="{DC65B567-CFEC-4F05-A955-1EB3C281B3BA}" srcOrd="3" destOrd="0" presId="urn:microsoft.com/office/officeart/2005/8/layout/default"/>
    <dgm:cxn modelId="{510DC24E-8322-4DA5-9907-3605999BC47D}" type="presParOf" srcId="{00BA3AC1-E83E-4E89-AC62-01FE445AC007}" destId="{B1A1AD64-7854-4F85-8A99-37514AFC73C8}" srcOrd="4" destOrd="0" presId="urn:microsoft.com/office/officeart/2005/8/layout/default"/>
    <dgm:cxn modelId="{848DDCC2-00B3-4DBB-AF47-D711F94ABCC6}" type="presParOf" srcId="{00BA3AC1-E83E-4E89-AC62-01FE445AC007}" destId="{158AF760-D366-4625-9425-76747F001899}" srcOrd="5" destOrd="0" presId="urn:microsoft.com/office/officeart/2005/8/layout/default"/>
    <dgm:cxn modelId="{FA3F8516-BF3C-4015-AA3E-A587E1226215}" type="presParOf" srcId="{00BA3AC1-E83E-4E89-AC62-01FE445AC007}" destId="{928D9AA3-05F6-4E47-82EA-B97CC10A3940}" srcOrd="6" destOrd="0" presId="urn:microsoft.com/office/officeart/2005/8/layout/default"/>
    <dgm:cxn modelId="{9A4D6EE7-93B0-45D8-954C-5313BE439FC3}" type="presParOf" srcId="{00BA3AC1-E83E-4E89-AC62-01FE445AC007}" destId="{FC09070C-8306-44E9-ACC7-0F6609980888}" srcOrd="7" destOrd="0" presId="urn:microsoft.com/office/officeart/2005/8/layout/default"/>
    <dgm:cxn modelId="{3ABC0497-2AD5-4300-83EB-A8A59C063D08}" type="presParOf" srcId="{00BA3AC1-E83E-4E89-AC62-01FE445AC007}" destId="{4E444A4F-0A58-478F-9CE3-7D89D24B6F3B}" srcOrd="8" destOrd="0" presId="urn:microsoft.com/office/officeart/2005/8/layout/default"/>
    <dgm:cxn modelId="{74A9291B-9948-4DB7-BCC4-FE6B68925FB9}" type="presParOf" srcId="{00BA3AC1-E83E-4E89-AC62-01FE445AC007}" destId="{555B5BDC-7D36-45EE-A3DC-FA395D4571C6}" srcOrd="9" destOrd="0" presId="urn:microsoft.com/office/officeart/2005/8/layout/default"/>
    <dgm:cxn modelId="{2D4702FA-F5DA-4DDA-AB65-EA421E4F6582}" type="presParOf" srcId="{00BA3AC1-E83E-4E89-AC62-01FE445AC007}" destId="{22E50BD8-0ED0-409E-B20E-4396BB7AA1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1290B-992A-44CF-952C-18A6A14F3A27}">
      <dsp:nvSpPr>
        <dsp:cNvPr id="0" name=""/>
        <dsp:cNvSpPr/>
      </dsp:nvSpPr>
      <dsp:spPr>
        <a:xfrm>
          <a:off x="393" y="870575"/>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4619E-56A0-4E90-AB64-38A2A2B31101}">
      <dsp:nvSpPr>
        <dsp:cNvPr id="0" name=""/>
        <dsp:cNvSpPr/>
      </dsp:nvSpPr>
      <dsp:spPr>
        <a:xfrm>
          <a:off x="393" y="208137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USA "uniform screening panel"</a:t>
          </a:r>
        </a:p>
      </dsp:txBody>
      <dsp:txXfrm>
        <a:off x="393" y="2081376"/>
        <a:ext cx="3138750" cy="470812"/>
      </dsp:txXfrm>
    </dsp:sp>
    <dsp:sp modelId="{FD98F253-FD77-498E-9E95-60503E0CBDA2}">
      <dsp:nvSpPr>
        <dsp:cNvPr id="0" name=""/>
        <dsp:cNvSpPr/>
      </dsp:nvSpPr>
      <dsp:spPr>
        <a:xfrm>
          <a:off x="393" y="2604392"/>
          <a:ext cx="3138750" cy="87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35 core conditions (biochemical/genetic screening)</a:t>
          </a:r>
        </a:p>
        <a:p>
          <a:pPr marL="0" lvl="0" indent="0" algn="l" defTabSz="488950">
            <a:lnSpc>
              <a:spcPct val="100000"/>
            </a:lnSpc>
            <a:spcBef>
              <a:spcPct val="0"/>
            </a:spcBef>
            <a:spcAft>
              <a:spcPct val="35000"/>
            </a:spcAft>
            <a:buNone/>
          </a:pPr>
          <a:r>
            <a:rPr lang="en-US" sz="1100" kern="1200"/>
            <a:t>26 secondary conditions (identified unintentionally when screening core)</a:t>
          </a:r>
        </a:p>
      </dsp:txBody>
      <dsp:txXfrm>
        <a:off x="393" y="2604392"/>
        <a:ext cx="3138750" cy="876369"/>
      </dsp:txXfrm>
    </dsp:sp>
    <dsp:sp modelId="{30D04655-3020-4A88-92F7-A914FE33AEE6}">
      <dsp:nvSpPr>
        <dsp:cNvPr id="0" name=""/>
        <dsp:cNvSpPr/>
      </dsp:nvSpPr>
      <dsp:spPr>
        <a:xfrm>
          <a:off x="3688425" y="870575"/>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1436A-049E-467C-B4F8-024C66A15FC6}">
      <dsp:nvSpPr>
        <dsp:cNvPr id="0" name=""/>
        <dsp:cNvSpPr/>
      </dsp:nvSpPr>
      <dsp:spPr>
        <a:xfrm>
          <a:off x="3688425" y="208137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Definition broadened:</a:t>
          </a:r>
        </a:p>
      </dsp:txBody>
      <dsp:txXfrm>
        <a:off x="3688425" y="2081376"/>
        <a:ext cx="3138750" cy="470812"/>
      </dsp:txXfrm>
    </dsp:sp>
    <dsp:sp modelId="{F418A20F-27DE-498E-A675-DD7BB08D69F5}">
      <dsp:nvSpPr>
        <dsp:cNvPr id="0" name=""/>
        <dsp:cNvSpPr/>
      </dsp:nvSpPr>
      <dsp:spPr>
        <a:xfrm>
          <a:off x="3688425" y="2604392"/>
          <a:ext cx="3138750" cy="87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Critical (CHD)</a:t>
          </a:r>
        </a:p>
        <a:p>
          <a:pPr marL="0" lvl="0" indent="0" algn="l" defTabSz="488950">
            <a:lnSpc>
              <a:spcPct val="100000"/>
            </a:lnSpc>
            <a:spcBef>
              <a:spcPct val="0"/>
            </a:spcBef>
            <a:spcAft>
              <a:spcPct val="35000"/>
            </a:spcAft>
            <a:buNone/>
          </a:pPr>
          <a:r>
            <a:rPr lang="en-US" sz="1100" kern="1200"/>
            <a:t>Hearing loss</a:t>
          </a:r>
        </a:p>
        <a:p>
          <a:pPr marL="0" lvl="0" indent="0" algn="l" defTabSz="488950">
            <a:lnSpc>
              <a:spcPct val="100000"/>
            </a:lnSpc>
            <a:spcBef>
              <a:spcPct val="0"/>
            </a:spcBef>
            <a:spcAft>
              <a:spcPct val="35000"/>
            </a:spcAft>
            <a:buNone/>
          </a:pPr>
          <a:r>
            <a:rPr lang="en-US" sz="1100" kern="1200"/>
            <a:t>Head to toe physical examination</a:t>
          </a:r>
        </a:p>
        <a:p>
          <a:pPr marL="0" lvl="0" indent="0" algn="l" defTabSz="488950">
            <a:lnSpc>
              <a:spcPct val="100000"/>
            </a:lnSpc>
            <a:spcBef>
              <a:spcPct val="0"/>
            </a:spcBef>
            <a:spcAft>
              <a:spcPct val="35000"/>
            </a:spcAft>
            <a:buNone/>
          </a:pPr>
          <a:r>
            <a:rPr lang="en-US" sz="1100" kern="1200"/>
            <a:t>Biochemical and/or genetic screening</a:t>
          </a:r>
        </a:p>
      </dsp:txBody>
      <dsp:txXfrm>
        <a:off x="3688425" y="2604392"/>
        <a:ext cx="3138750" cy="876369"/>
      </dsp:txXfrm>
    </dsp:sp>
    <dsp:sp modelId="{6C67413C-9031-4070-A04A-A207F7EFEAD1}">
      <dsp:nvSpPr>
        <dsp:cNvPr id="0" name=""/>
        <dsp:cNvSpPr/>
      </dsp:nvSpPr>
      <dsp:spPr>
        <a:xfrm>
          <a:off x="7376456" y="870575"/>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03094-FEB4-46C6-9018-28305A509788}">
      <dsp:nvSpPr>
        <dsp:cNvPr id="0" name=""/>
        <dsp:cNvSpPr/>
      </dsp:nvSpPr>
      <dsp:spPr>
        <a:xfrm>
          <a:off x="7376456" y="208137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Improved health outcomes and financial benefits</a:t>
          </a:r>
        </a:p>
      </dsp:txBody>
      <dsp:txXfrm>
        <a:off x="7376456" y="2081376"/>
        <a:ext cx="3138750" cy="470812"/>
      </dsp:txXfrm>
    </dsp:sp>
    <dsp:sp modelId="{96647F4A-A906-4292-ADBA-340B312C62F7}">
      <dsp:nvSpPr>
        <dsp:cNvPr id="0" name=""/>
        <dsp:cNvSpPr/>
      </dsp:nvSpPr>
      <dsp:spPr>
        <a:xfrm>
          <a:off x="7376456" y="2604392"/>
          <a:ext cx="3138750" cy="87636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F5EE5-F483-448F-B9BB-2DBCA106944E}">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“I think in an ideal world it would be either the specialist or the genetic counselor calling us first, and not even having the pediatrician share that…I know it seems like a very common theme that pediatricians share the news…in my mind, because when you have questions and it’s someone calling you who can’t answer those questions, it’s a little awkward.”</a:t>
          </a:r>
          <a:endParaRPr lang="en-US" sz="1300" kern="1200" dirty="0"/>
        </a:p>
      </dsp:txBody>
      <dsp:txXfrm>
        <a:off x="0" y="39687"/>
        <a:ext cx="3286125" cy="1971675"/>
      </dsp:txXfrm>
    </dsp:sp>
    <dsp:sp modelId="{CA8B6EBE-ABEE-47C3-A481-94F254929FCA}">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“But then she hands us this folder, and the folder had every single piece of paper that she had talked about…for us to take home to read over. And I can’t tell you how much of a comfort that was for the next couple of days, maybe week.”</a:t>
          </a:r>
          <a:endParaRPr lang="en-US" sz="1300" kern="1200" dirty="0"/>
        </a:p>
      </dsp:txBody>
      <dsp:txXfrm>
        <a:off x="3614737" y="39687"/>
        <a:ext cx="3286125" cy="1971675"/>
      </dsp:txXfrm>
    </dsp:sp>
    <dsp:sp modelId="{B1A1AD64-7854-4F85-8A99-37514AFC73C8}">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“They did do a good explanation of like the pure genetics behind it…And then, I think the education on the likelihood of older brother having it, I think was also really helpful. Because once I heard that it was a only a 25% chance that he would also have it too, [I was] able to breathe a little bit more.”</a:t>
          </a:r>
          <a:endParaRPr lang="en-US" sz="1300" kern="1200" dirty="0"/>
        </a:p>
      </dsp:txBody>
      <dsp:txXfrm>
        <a:off x="7229475" y="39687"/>
        <a:ext cx="3286125" cy="1971675"/>
      </dsp:txXfrm>
    </dsp:sp>
    <dsp:sp modelId="{928D9AA3-05F6-4E47-82EA-B97CC10A3940}">
      <dsp:nvSpPr>
        <dsp:cNvPr id="0" name=""/>
        <dsp:cNvSpPr/>
      </dsp:nvSpPr>
      <dsp:spPr>
        <a:xfrm>
          <a:off x="0"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“They also shared…in that first appointment about some adult patients they had with Pompe, and even just hearing, like real life stuff was really helpful…I remember them saying, we have an…adult patient with Pompe that’s a lawyer… even just that, those pieces again, some kind of anecdotal stuff was really nice.”</a:t>
          </a:r>
          <a:endParaRPr lang="en-US" sz="1300" kern="1200" dirty="0"/>
        </a:p>
      </dsp:txBody>
      <dsp:txXfrm>
        <a:off x="0" y="2339975"/>
        <a:ext cx="3286125" cy="1971675"/>
      </dsp:txXfrm>
    </dsp:sp>
    <dsp:sp modelId="{4E444A4F-0A58-478F-9CE3-7D89D24B6F3B}">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“She said she could tell us more about like the options if we wanted to have more kids, and what the odds of a future kid having it would be, and how to handle all of that, and like obviously being like 5 days postpartum, I was not in any place to be thinking about that, but it was good to know that, like she was there as a resource.”</a:t>
          </a:r>
          <a:endParaRPr lang="en-US" sz="1300" kern="1200" dirty="0"/>
        </a:p>
      </dsp:txBody>
      <dsp:txXfrm>
        <a:off x="3614737" y="2339975"/>
        <a:ext cx="3286125" cy="1971675"/>
      </dsp:txXfrm>
    </dsp:sp>
    <dsp:sp modelId="{22E50BD8-0ED0-409E-B20E-4396BB7AA1A2}">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1" kern="1200" dirty="0"/>
            <a:t>“When we got to the genetic counselor, she was very nice. She was very informative, but she did give us a little bit of false hope because she told us that she had worked in [state] previously when they had just implemented the newborn screening and that there were lots of false positives. especially when the very beginning.”</a:t>
          </a:r>
          <a:endParaRPr lang="en-US" sz="1300" kern="1200" dirty="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98B34-920A-4D58-8F45-1983B33467D4}" type="datetimeFigureOut">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065D0-E837-443C-9AF3-DDFE73A02A20}" type="slidenum">
              <a:t>‹#›</a:t>
            </a:fld>
            <a:endParaRPr lang="en-US"/>
          </a:p>
        </p:txBody>
      </p:sp>
    </p:spTree>
    <p:extLst>
      <p:ext uri="{BB962C8B-B14F-4D97-AF65-F5344CB8AC3E}">
        <p14:creationId xmlns:p14="http://schemas.microsoft.com/office/powerpoint/2010/main" val="378773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mc.ncbi.nlm.nih.gov/articles/PMC5381153/#T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tandfonline.com/doi/full/10.2217/pme.14.46"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sns-neoscreening.org/wp-content/uploads/2023/09/20230912_BS_Global_map_May2023_update_P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nextbio.co.za/blog/details/a-case-for-newborn-screening-in-south-afric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07/s10897-017-0158-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4102/ajlm.v14i1.2973"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mc.ncbi.nlm.nih.gov/articles/PMC7295888/#CR59"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pmc.ncbi.nlm.nih.gov/articles/PMC7295888/#CR17"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mc.ncbi.nlm.nih.gov/articles/PMC8293152/#B3-IJNS-07-00030"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pmc.ncbi.nlm.nih.gov/articles/PMC8883932/#B5-IJNS-08-00008" TargetMode="External"/><Relationship Id="rId5" Type="http://schemas.openxmlformats.org/officeDocument/2006/relationships/hyperlink" Target="https://pmc.ncbi.nlm.nih.gov/articles/PMC8293152/#B6-IJNS-07-00030" TargetMode="External"/><Relationship Id="rId4" Type="http://schemas.openxmlformats.org/officeDocument/2006/relationships/hyperlink" Target="https://pmc.ncbi.nlm.nih.gov/articles/PMC8293152/#B5-IJNS-07-0003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mc.ncbi.nlm.nih.gov/articles/PMC12505460/#CIT0009"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doi.org/10.4102/ajlm.v14i1.2973" TargetMode="External"/><Relationship Id="rId5" Type="http://schemas.openxmlformats.org/officeDocument/2006/relationships/hyperlink" Target="https://pmc.ncbi.nlm.nih.gov/articles/PMC12505460/#CIT0014" TargetMode="External"/><Relationship Id="rId4" Type="http://schemas.openxmlformats.org/officeDocument/2006/relationships/hyperlink" Target="https://pmc.ncbi.nlm.nih.gov/articles/PMC12505460/#CIT0012"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search?q=phenylketonuria&amp;sca_esv=55588fd05011d482&amp;ei=U_8dacW4OJOphbIP4rbPmAc&amp;oq=what+is+a+low+pheny&amp;gs_lp=Egxnd3Mtd2l6LXNlcnAiE3doYXQgaXMgYSBsb3cgcGhlbnkqAggAMgUQABiABDIGEAAYFhgeMgYQABgWGB4yBhAAGBYYHjIGEAAYFhgeMgYQABgWGB4yCxAAGIAEGIYDGIoFMggQABiABBiiBEi0JlAAWKUWcAB4AJABAJgBvgOgAcAuqgEHMi03LjcuNLgBAcgBAPgBAZgCEqACxC_CAgoQABiABBhDGIoFwgIIEAAYgAQYsQPCAhEQLhiABBixAxjRAxiDARjHAcICDhAAGIAEGLEDGIMBGIoFwgILEAAYgAQYsQMYigXCAgsQABiABBiRAhiKBZgDAJIHBzItNy43LjSgB7VusgcHMi03LjcuNLgHxC_CBwgwLjUuMTEuMsgHVw&amp;sclient=gws-wiz-serp&amp;mstk=AUtExfD358f_DTGRQlECfGLOThMT0ZKv2KZ7Z0JdBqYUUo3zTRyOXRA-736e6SH_MXSkT4IzqhavzP_7sKtoCNFrouBRr6nzYlxasnS45tIn63HYaoxvykKI1bUtmcXVnsJ7yEVytWJQazZ579kzk0YzzSq5E5lQNGZmqlT8edrllRc7kjs&amp;csui=3&amp;ved=2ahUKEwiZgKL74f6QAxXoTkEAHd5-OvoQgK4QegQIARA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books/NBK55891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abysfirsttest.org/newborn-screening/resource-types/brochu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A0A0A"/>
              </a:solidFill>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rPr lang="en-US"/>
              <a:t>7</a:t>
            </a:fld>
            <a:endParaRPr lang="en-US"/>
          </a:p>
        </p:txBody>
      </p:sp>
    </p:spTree>
    <p:extLst>
      <p:ext uri="{BB962C8B-B14F-4D97-AF65-F5344CB8AC3E}">
        <p14:creationId xmlns:p14="http://schemas.microsoft.com/office/powerpoint/2010/main" val="350173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B1B1B"/>
                </a:solidFill>
              </a:rPr>
              <a:t>he development and evolution of newborn screening technologies, coupled with tremendous stakeholder support for the program, has contributed to the breadth of disorders now seen on expanded newborn screening panels. Most panels now include diseases ranging from more traditional disorders that have a high benefit from early detection, such as PKU, to those that have unclear benefits either because they may not be particularly harmful (e.g., short chain acyl-CoA dehydrogenase deficiency) or because there might not be an available treatment (e.g., Type A Niemann-Pick); to those for which screening might be beneficial, but the treatment itself carries a significant risk (e.g., early infantile Krabbe disease treated with bone marrow transplantation) (</a:t>
            </a:r>
            <a:r>
              <a:rPr lang="en-US" u="sng" dirty="0">
                <a:solidFill>
                  <a:srgbClr val="005EA2"/>
                </a:solidFill>
                <a:hlinkClick r:id="rId3"/>
              </a:rPr>
              <a:t>Table 2</a:t>
            </a:r>
            <a:r>
              <a:rPr lang="en-US" dirty="0">
                <a:solidFill>
                  <a:srgbClr val="1B1B1B"/>
                </a:solidFill>
              </a:rPr>
              <a:t>). In addition, some states include disorders that may manifest later in life rather than in the newborn period (e.g., some lysosomal storage diseases). These represent unique and unprecedented challenges associated with expanded newborn screening.</a:t>
            </a:r>
          </a:p>
          <a:p>
            <a:r>
              <a:rPr lang="en-US" dirty="0">
                <a:solidFill>
                  <a:srgbClr val="1B1B1B"/>
                </a:solidFill>
              </a:rPr>
              <a:t>Kelly N, Makarem DC, Wasserstein MP. Screening of Newborns for Disorders with High Benefit-Risk Ratios Should Be Mandatory. J Law Med Ethics. 2016 Jun;44(2):231-40. </a:t>
            </a:r>
            <a:r>
              <a:rPr lang="en-US" err="1">
                <a:solidFill>
                  <a:srgbClr val="1B1B1B"/>
                </a:solidFill>
              </a:rPr>
              <a:t>doi</a:t>
            </a:r>
            <a:r>
              <a:rPr lang="en-US" dirty="0">
                <a:solidFill>
                  <a:srgbClr val="1B1B1B"/>
                </a:solidFill>
              </a:rPr>
              <a:t>: 10.1177/1073110516654133. PMID: 27338599; PMCID: PMC5381153.</a:t>
            </a:r>
          </a:p>
          <a:p>
            <a:endParaRPr lang="en-US" dirty="0">
              <a:solidFill>
                <a:srgbClr val="1B1B1B"/>
              </a:solidFill>
              <a:ea typeface="Calibri"/>
              <a:cs typeface="Calibri"/>
            </a:endParaRPr>
          </a:p>
          <a:p>
            <a:r>
              <a:rPr lang="en-US" dirty="0">
                <a:solidFill>
                  <a:srgbClr val="333333"/>
                </a:solidFill>
              </a:rPr>
              <a:t>Recent additions to screening panels, such as severe combined immune deficiency [</a:t>
            </a:r>
            <a:r>
              <a:rPr lang="en-US" u="sng" dirty="0">
                <a:solidFill>
                  <a:srgbClr val="10147E"/>
                </a:solidFill>
                <a:hlinkClick r:id="rId4"/>
              </a:rPr>
              <a:t>Citation19</a:t>
            </a:r>
            <a:r>
              <a:rPr lang="en-US" dirty="0">
                <a:solidFill>
                  <a:srgbClr val="333333"/>
                </a:solidFill>
              </a:rPr>
              <a:t>], continue to emphasize the role of prompt identification and intervention for the newborn, yet others less clearly meet established criteria of being amenable to treatment or have been less well characterized with respect to the natural history of the condition, including development from latent to declared disease. As such, a number of recently included, and recently proposed conditions – such as Pompe disease, Fabry disease and Type 1 diabetes [</a:t>
            </a:r>
            <a:r>
              <a:rPr lang="en-US" u="sng" dirty="0">
                <a:solidFill>
                  <a:srgbClr val="10147E"/>
                </a:solidFill>
                <a:hlinkClick r:id="rId4"/>
              </a:rPr>
              <a:t>Citation20–25</a:t>
            </a:r>
            <a:r>
              <a:rPr lang="en-US" dirty="0">
                <a:solidFill>
                  <a:srgbClr val="333333"/>
                </a:solidFill>
              </a:rPr>
              <a:t>] – have been the subject of debate and evaluation</a:t>
            </a:r>
          </a:p>
          <a:p>
            <a:r>
              <a:rPr lang="en-US">
                <a:solidFill>
                  <a:srgbClr val="333333"/>
                </a:solidFill>
              </a:rPr>
              <a:t>Nicholls, S. G., Wilson, B. J., Etchegary, H., Brehaut, J. C., Potter, B. K., Hayeems, R., … Carroll, J. C. (2014). Benefits and Burdens of Newborn Screening: Public Understanding and Decision-Making. </a:t>
            </a:r>
            <a:r>
              <a:rPr lang="en-US" i="1">
                <a:solidFill>
                  <a:srgbClr val="333333"/>
                </a:solidFill>
              </a:rPr>
              <a:t>Personalized Medicine</a:t>
            </a:r>
            <a:r>
              <a:rPr lang="en-US">
                <a:solidFill>
                  <a:srgbClr val="333333"/>
                </a:solidFill>
              </a:rPr>
              <a:t>, </a:t>
            </a:r>
            <a:r>
              <a:rPr lang="en-US" i="1">
                <a:solidFill>
                  <a:srgbClr val="333333"/>
                </a:solidFill>
              </a:rPr>
              <a:t>11</a:t>
            </a:r>
            <a:r>
              <a:rPr lang="en-US">
                <a:solidFill>
                  <a:srgbClr val="333333"/>
                </a:solidFill>
              </a:rPr>
              <a:t>(6), 593–607. https://doi.org/10.2217/pme.14.46</a:t>
            </a:r>
            <a:endParaRPr lang="en-US"/>
          </a:p>
        </p:txBody>
      </p:sp>
      <p:sp>
        <p:nvSpPr>
          <p:cNvPr id="4" name="Slide Number Placeholder 3"/>
          <p:cNvSpPr>
            <a:spLocks noGrp="1"/>
          </p:cNvSpPr>
          <p:nvPr>
            <p:ph type="sldNum" sz="quarter" idx="5"/>
          </p:nvPr>
        </p:nvSpPr>
        <p:spPr/>
        <p:txBody>
          <a:bodyPr/>
          <a:lstStyle/>
          <a:p>
            <a:fld id="{746065D0-E837-443C-9AF3-DDFE73A02A20}" type="slidenum">
              <a:rPr lang="en-US"/>
              <a:t>21</a:t>
            </a:fld>
            <a:endParaRPr lang="en-US"/>
          </a:p>
        </p:txBody>
      </p:sp>
    </p:spTree>
    <p:extLst>
      <p:ext uri="{BB962C8B-B14F-4D97-AF65-F5344CB8AC3E}">
        <p14:creationId xmlns:p14="http://schemas.microsoft.com/office/powerpoint/2010/main" val="382813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AEA8-465B-900F-84ED-C4AA74B3B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064C1-BAC3-D1DD-62BA-923B51E3B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AB05A-062C-5962-0CF8-249656F7FEE5}"/>
              </a:ext>
            </a:extLst>
          </p:cNvPr>
          <p:cNvSpPr>
            <a:spLocks noGrp="1"/>
          </p:cNvSpPr>
          <p:nvPr>
            <p:ph type="body" idx="1"/>
          </p:nvPr>
        </p:nvSpPr>
        <p:spPr/>
        <p:txBody>
          <a:bodyPr/>
          <a:lstStyle/>
          <a:p>
            <a:endParaRPr lang="en-US" dirty="0">
              <a:solidFill>
                <a:srgbClr val="1B1B1B"/>
              </a:solidFill>
              <a:ea typeface="Calibri"/>
              <a:cs typeface="Calibri"/>
            </a:endParaRPr>
          </a:p>
          <a:p>
            <a:r>
              <a:rPr lang="en-US" dirty="0">
                <a:solidFill>
                  <a:srgbClr val="1B1B1B"/>
                </a:solidFill>
                <a:hlinkClick r:id="rId3"/>
              </a:rPr>
              <a:t>Microsoft PowerPoint - 20230912_BS Global map May 2023 updated_PS.pptx</a:t>
            </a:r>
            <a:endParaRPr lang="en-US"/>
          </a:p>
          <a:p>
            <a:r>
              <a:rPr lang="en-US" dirty="0">
                <a:solidFill>
                  <a:srgbClr val="1B1B1B"/>
                </a:solidFill>
                <a:hlinkClick r:id="rId4"/>
              </a:rPr>
              <a:t>A case for newborn screening (FirstScreen) in South Africa A case for newborn screening in South Africa - Next Biosciences &gt; Blog</a:t>
            </a:r>
            <a:endParaRPr lang="en-US"/>
          </a:p>
        </p:txBody>
      </p:sp>
      <p:sp>
        <p:nvSpPr>
          <p:cNvPr id="4" name="Slide Number Placeholder 3">
            <a:extLst>
              <a:ext uri="{FF2B5EF4-FFF2-40B4-BE49-F238E27FC236}">
                <a16:creationId xmlns:a16="http://schemas.microsoft.com/office/drawing/2014/main" id="{066137E2-E49C-1980-2492-6F697DD69425}"/>
              </a:ext>
            </a:extLst>
          </p:cNvPr>
          <p:cNvSpPr>
            <a:spLocks noGrp="1"/>
          </p:cNvSpPr>
          <p:nvPr>
            <p:ph type="sldNum" sz="quarter" idx="5"/>
          </p:nvPr>
        </p:nvSpPr>
        <p:spPr/>
        <p:txBody>
          <a:bodyPr/>
          <a:lstStyle/>
          <a:p>
            <a:fld id="{746065D0-E837-443C-9AF3-DDFE73A02A20}" type="slidenum">
              <a:rPr lang="en-US"/>
              <a:t>22</a:t>
            </a:fld>
            <a:endParaRPr lang="en-US"/>
          </a:p>
        </p:txBody>
      </p:sp>
    </p:spTree>
    <p:extLst>
      <p:ext uri="{BB962C8B-B14F-4D97-AF65-F5344CB8AC3E}">
        <p14:creationId xmlns:p14="http://schemas.microsoft.com/office/powerpoint/2010/main" val="25223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B1B1B"/>
                </a:solidFill>
              </a:rPr>
              <a:t>Therrell BL, Padilla CD, </a:t>
            </a:r>
            <a:r>
              <a:rPr lang="en-US" dirty="0" err="1">
                <a:solidFill>
                  <a:srgbClr val="1B1B1B"/>
                </a:solidFill>
              </a:rPr>
              <a:t>Borrajo</a:t>
            </a:r>
            <a:r>
              <a:rPr lang="en-US" dirty="0">
                <a:solidFill>
                  <a:srgbClr val="1B1B1B"/>
                </a:solidFill>
              </a:rPr>
              <a:t> GJC, </a:t>
            </a:r>
            <a:r>
              <a:rPr lang="en-US" dirty="0" err="1">
                <a:solidFill>
                  <a:srgbClr val="1B1B1B"/>
                </a:solidFill>
              </a:rPr>
              <a:t>Khneisser</a:t>
            </a:r>
            <a:r>
              <a:rPr lang="en-US" dirty="0">
                <a:solidFill>
                  <a:srgbClr val="1B1B1B"/>
                </a:solidFill>
              </a:rPr>
              <a:t> I, </a:t>
            </a:r>
            <a:r>
              <a:rPr lang="en-US" dirty="0" err="1">
                <a:solidFill>
                  <a:srgbClr val="1B1B1B"/>
                </a:solidFill>
              </a:rPr>
              <a:t>Schielen</a:t>
            </a:r>
            <a:r>
              <a:rPr lang="en-US" dirty="0">
                <a:solidFill>
                  <a:srgbClr val="1B1B1B"/>
                </a:solidFill>
              </a:rPr>
              <a:t> PCJI, Knight-Madden J, Malherbe HL, Kase M. Current Status of Newborn Bloodspot Screening Worldwide 2024: A Comprehensive Review of Recent Activities (2020-2023). Int J Neonatal Screen. 2024 May 23;10(2):38. </a:t>
            </a:r>
            <a:r>
              <a:rPr lang="en-US" dirty="0" err="1">
                <a:solidFill>
                  <a:srgbClr val="1B1B1B"/>
                </a:solidFill>
              </a:rPr>
              <a:t>doi</a:t>
            </a:r>
            <a:r>
              <a:rPr lang="en-US" dirty="0">
                <a:solidFill>
                  <a:srgbClr val="1B1B1B"/>
                </a:solidFill>
              </a:rPr>
              <a:t>: 10.3390/ijns10020038. PMID: 38920845; PMCID: PMC11203842.</a:t>
            </a:r>
            <a:endParaRPr lang="en-US" dirty="0"/>
          </a:p>
        </p:txBody>
      </p:sp>
      <p:sp>
        <p:nvSpPr>
          <p:cNvPr id="4" name="Slide Number Placeholder 3"/>
          <p:cNvSpPr>
            <a:spLocks noGrp="1"/>
          </p:cNvSpPr>
          <p:nvPr>
            <p:ph type="sldNum" sz="quarter" idx="5"/>
          </p:nvPr>
        </p:nvSpPr>
        <p:spPr/>
        <p:txBody>
          <a:bodyPr/>
          <a:lstStyle/>
          <a:p>
            <a:fld id="{746065D0-E837-443C-9AF3-DDFE73A02A20}" type="slidenum">
              <a:rPr lang="en-US"/>
              <a:t>23</a:t>
            </a:fld>
            <a:endParaRPr lang="en-US"/>
          </a:p>
        </p:txBody>
      </p:sp>
    </p:spTree>
    <p:extLst>
      <p:ext uri="{BB962C8B-B14F-4D97-AF65-F5344CB8AC3E}">
        <p14:creationId xmlns:p14="http://schemas.microsoft.com/office/powerpoint/2010/main" val="381066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2022 indicates that 12% (n = 7.7 m) of the population were living with HIV, with the highest number of people enrolled in HIV antiretroviral treatment (ART) globally</a:t>
            </a:r>
          </a:p>
          <a:p>
            <a:r>
              <a:rPr lang="en-US" dirty="0"/>
              <a:t>the HIV/AIDS and TB epidemics of the 1990’s reversed positive epidemiological progress initially achieved</a:t>
            </a:r>
            <a:endParaRPr lang="en-US" dirty="0">
              <a:ea typeface="Calibri"/>
              <a:cs typeface="Calibri"/>
            </a:endParaRPr>
          </a:p>
          <a:p>
            <a:r>
              <a:rPr lang="en-US" dirty="0"/>
              <a:t>The health system now faces concurrent burdens of communicable and non-communicable diseases (NCD) due to the non-classical epidemiological transition experienced. Limited public resources are predominantly allocated to more easily diagnosed and treated communicable diseases with their perceived higher burden</a:t>
            </a:r>
            <a:endParaRPr lang="en-US" dirty="0">
              <a:ea typeface="Calibri" panose="020F0502020204030204"/>
              <a:cs typeface="Calibri" panose="020F0502020204030204"/>
            </a:endParaRPr>
          </a:p>
          <a:p>
            <a:r>
              <a:rPr lang="en-US" dirty="0"/>
              <a:t>further</a:t>
            </a:r>
            <a:endParaRPr lang="en-US" dirty="0">
              <a:ea typeface="Calibri" panose="020F0502020204030204"/>
              <a:cs typeface="Calibri" panose="020F0502020204030204"/>
            </a:endParaRPr>
          </a:p>
          <a:p>
            <a:r>
              <a:rPr lang="en-US" dirty="0"/>
              <a:t>significant reductions may only be achieved by addressing CDs as a priority health issue through comprehensive genetic services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46065D0-E837-443C-9AF3-DDFE73A02A20}" type="slidenum">
              <a:rPr lang="en-US"/>
              <a:t>25</a:t>
            </a:fld>
            <a:endParaRPr lang="en-US"/>
          </a:p>
        </p:txBody>
      </p:sp>
    </p:spTree>
    <p:extLst>
      <p:ext uri="{BB962C8B-B14F-4D97-AF65-F5344CB8AC3E}">
        <p14:creationId xmlns:p14="http://schemas.microsoft.com/office/powerpoint/2010/main" val="243346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Potentially 12 500 babies with CH over last 50 years –living with preventable, irreversible ID – personal and economic burden</a:t>
            </a:r>
          </a:p>
        </p:txBody>
      </p:sp>
      <p:sp>
        <p:nvSpPr>
          <p:cNvPr id="4" name="Slide Number Placeholder 3"/>
          <p:cNvSpPr>
            <a:spLocks noGrp="1"/>
          </p:cNvSpPr>
          <p:nvPr>
            <p:ph type="sldNum" sz="quarter" idx="5"/>
          </p:nvPr>
        </p:nvSpPr>
        <p:spPr/>
        <p:txBody>
          <a:bodyPr/>
          <a:lstStyle/>
          <a:p>
            <a:fld id="{746065D0-E837-443C-9AF3-DDFE73A02A20}" type="slidenum">
              <a:rPr lang="en-US"/>
              <a:t>26</a:t>
            </a:fld>
            <a:endParaRPr lang="en-US"/>
          </a:p>
        </p:txBody>
      </p:sp>
    </p:spTree>
    <p:extLst>
      <p:ext uri="{BB962C8B-B14F-4D97-AF65-F5344CB8AC3E}">
        <p14:creationId xmlns:p14="http://schemas.microsoft.com/office/powerpoint/2010/main" val="167574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54 GC registered with the HPCSA from 1995 to April 2024, of which 26 of (48%) are not practicing in SA. </a:t>
            </a:r>
          </a:p>
          <a:p>
            <a:r>
              <a:rPr lang="en-US" dirty="0"/>
              <a:t>Five of the nine provinces have no GC. </a:t>
            </a:r>
            <a:endParaRPr lang="en-US" dirty="0">
              <a:ea typeface="Calibri"/>
              <a:cs typeface="Calibri"/>
            </a:endParaRPr>
          </a:p>
          <a:p>
            <a:r>
              <a:rPr lang="en-US" dirty="0"/>
              <a:t>Practicing MG/GC are unevenly distributed across the country, resulting in inequity both between the public/private sectors and geographically between provinces.</a:t>
            </a:r>
            <a:endParaRPr lang="en-US" dirty="0">
              <a:ea typeface="Calibri"/>
              <a:cs typeface="Calibri"/>
            </a:endParaRPr>
          </a:p>
          <a:p>
            <a:r>
              <a:rPr lang="en-US" dirty="0"/>
              <a:t>In SA in 2012, genetic services met 10% of the population need [35,47]. Little has changed in the subsequent decade, with continued population growth, growing CD health need, and scarcer resources—despite numerous studies and advocacy efforts highlighting this capacity shortage </a:t>
            </a:r>
          </a:p>
          <a:p>
            <a:endParaRPr lang="en-US" dirty="0">
              <a:ea typeface="Calibri"/>
              <a:cs typeface="Calibri"/>
            </a:endParaRPr>
          </a:p>
          <a:p>
            <a:r>
              <a:rPr lang="en-US" dirty="0">
                <a:ea typeface="Calibri"/>
                <a:cs typeface="Calibri"/>
              </a:rPr>
              <a:t>1 FTE per 100 000 (recommended ratio)</a:t>
            </a:r>
          </a:p>
          <a:p>
            <a:r>
              <a:rPr lang="en-US" dirty="0">
                <a:ea typeface="Calibri"/>
                <a:cs typeface="Calibri"/>
              </a:rPr>
              <a:t>USA at 80% capacity in 2018 </a:t>
            </a:r>
            <a:endParaRPr lang="en-US" dirty="0">
              <a:solidFill>
                <a:srgbClr val="000000"/>
              </a:solidFill>
            </a:endParaRPr>
          </a:p>
          <a:p>
            <a:r>
              <a:rPr lang="en-US" dirty="0" err="1">
                <a:solidFill>
                  <a:srgbClr val="222222"/>
                </a:solidFill>
              </a:rPr>
              <a:t>Hoskovec</a:t>
            </a:r>
            <a:r>
              <a:rPr lang="en-US" dirty="0">
                <a:solidFill>
                  <a:srgbClr val="222222"/>
                </a:solidFill>
              </a:rPr>
              <a:t>, J.M., Bennett, R.L., Carey, M.E. </a:t>
            </a:r>
            <a:r>
              <a:rPr lang="en-US" i="1" dirty="0">
                <a:solidFill>
                  <a:srgbClr val="222222"/>
                </a:solidFill>
              </a:rPr>
              <a:t>et al.</a:t>
            </a:r>
            <a:r>
              <a:rPr lang="en-US" dirty="0">
                <a:solidFill>
                  <a:srgbClr val="222222"/>
                </a:solidFill>
              </a:rPr>
              <a:t> Projecting the Supply and Demand for Certified Genetic Counselors: a Workforce Study. </a:t>
            </a:r>
            <a:r>
              <a:rPr lang="en-US" i="1" dirty="0">
                <a:solidFill>
                  <a:srgbClr val="222222"/>
                </a:solidFill>
              </a:rPr>
              <a:t>J Genet Counsel</a:t>
            </a:r>
            <a:r>
              <a:rPr lang="en-US" dirty="0">
                <a:solidFill>
                  <a:srgbClr val="222222"/>
                </a:solidFill>
              </a:rPr>
              <a:t> </a:t>
            </a:r>
            <a:r>
              <a:rPr lang="en-US" b="1" dirty="0">
                <a:solidFill>
                  <a:srgbClr val="222222"/>
                </a:solidFill>
              </a:rPr>
              <a:t>27</a:t>
            </a:r>
            <a:r>
              <a:rPr lang="en-US" dirty="0">
                <a:solidFill>
                  <a:srgbClr val="222222"/>
                </a:solidFill>
              </a:rPr>
              <a:t>, 16–20 (2018). </a:t>
            </a:r>
            <a:r>
              <a:rPr lang="en-US" dirty="0">
                <a:solidFill>
                  <a:srgbClr val="222222"/>
                </a:solidFill>
                <a:hlinkClick r:id="rId3"/>
              </a:rPr>
              <a:t>https://doi.org/10.1007/s10897-017-0158-8</a:t>
            </a:r>
            <a:endParaRPr lang="en-US" dirty="0">
              <a:ea typeface="Calibri"/>
              <a:cs typeface="Calibri"/>
            </a:endParaRPr>
          </a:p>
          <a:p>
            <a:endParaRPr lang="en-US" dirty="0">
              <a:solidFill>
                <a:srgbClr val="222222"/>
              </a:solidFill>
              <a:ea typeface="Calibri"/>
              <a:cs typeface="Calibri"/>
            </a:endParaRPr>
          </a:p>
          <a:p>
            <a:r>
              <a:rPr lang="en-US" dirty="0"/>
              <a:t>A Capacity Audit of Medical Geneticists and Genetic Counsellors in South Africa, 2024: A National Crisis. Marianne C. M. Gomes 1,*,†, Byron J. Gomes 2, Arnold L. Christianson 3,‡, Claude Bailly 4, Neil McKerrow 5,6 and Helen L. Malherbe. Genes 2024, 15, 1173. https://doi.org/10.3390/genes15091173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rPr lang="en-US"/>
              <a:t>28</a:t>
            </a:fld>
            <a:endParaRPr lang="en-US"/>
          </a:p>
        </p:txBody>
      </p:sp>
    </p:spTree>
    <p:extLst>
      <p:ext uri="{BB962C8B-B14F-4D97-AF65-F5344CB8AC3E}">
        <p14:creationId xmlns:p14="http://schemas.microsoft.com/office/powerpoint/2010/main" val="106806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B1B1B"/>
                </a:solidFill>
              </a:rPr>
              <a:t>Newborn screening took a backseat for a long time in Africa as a result of </a:t>
            </a:r>
            <a:r>
              <a:rPr lang="en-US" err="1">
                <a:solidFill>
                  <a:srgbClr val="1B1B1B"/>
                </a:solidFill>
              </a:rPr>
              <a:t>prioritisation</a:t>
            </a:r>
            <a:r>
              <a:rPr lang="en-US" dirty="0">
                <a:solidFill>
                  <a:srgbClr val="1B1B1B"/>
                </a:solidFill>
              </a:rPr>
              <a:t> of communicable diseases, particularly HIV/AIDS and tuberculosis. The Prevention of Mother to Child Transmission and </a:t>
            </a:r>
            <a:r>
              <a:rPr lang="en-US" err="1">
                <a:solidFill>
                  <a:srgbClr val="1B1B1B"/>
                </a:solidFill>
              </a:rPr>
              <a:t>immunisation</a:t>
            </a:r>
            <a:r>
              <a:rPr lang="en-US" dirty="0">
                <a:solidFill>
                  <a:srgbClr val="1B1B1B"/>
                </a:solidFill>
              </a:rPr>
              <a:t> </a:t>
            </a:r>
            <a:r>
              <a:rPr lang="en-US" err="1">
                <a:solidFill>
                  <a:srgbClr val="1B1B1B"/>
                </a:solidFill>
              </a:rPr>
              <a:t>programmes</a:t>
            </a:r>
            <a:r>
              <a:rPr lang="en-US" dirty="0">
                <a:solidFill>
                  <a:srgbClr val="1B1B1B"/>
                </a:solidFill>
              </a:rPr>
              <a:t> have successfully reduced the infectious disease burden on the continent. Recent reports have revealed that there is now an increasing contribution of non-communicable diseases, especially congenital disorders, to infant morbidity and mortality</a:t>
            </a:r>
            <a:endParaRPr lang="en-US" dirty="0">
              <a:solidFill>
                <a:srgbClr val="000000"/>
              </a:solidFill>
              <a:ea typeface="Calibri" panose="020F0502020204030204"/>
              <a:cs typeface="Calibri" panose="020F0502020204030204"/>
            </a:endParaRPr>
          </a:p>
          <a:p>
            <a:r>
              <a:rPr lang="en-US" err="1">
                <a:solidFill>
                  <a:srgbClr val="505050"/>
                </a:solidFill>
              </a:rPr>
              <a:t>Satekge</a:t>
            </a:r>
            <a:r>
              <a:rPr lang="en-US" dirty="0">
                <a:solidFill>
                  <a:srgbClr val="505050"/>
                </a:solidFill>
              </a:rPr>
              <a:t> T, </a:t>
            </a:r>
            <a:r>
              <a:rPr lang="en-US" err="1">
                <a:solidFill>
                  <a:srgbClr val="505050"/>
                </a:solidFill>
              </a:rPr>
              <a:t>Okesina</a:t>
            </a:r>
            <a:r>
              <a:rPr lang="en-US" dirty="0">
                <a:solidFill>
                  <a:srgbClr val="505050"/>
                </a:solidFill>
              </a:rPr>
              <a:t> A, </a:t>
            </a:r>
            <a:r>
              <a:rPr lang="en-US" err="1">
                <a:solidFill>
                  <a:srgbClr val="505050"/>
                </a:solidFill>
              </a:rPr>
              <a:t>Anetor</a:t>
            </a:r>
            <a:r>
              <a:rPr lang="en-US" dirty="0">
                <a:solidFill>
                  <a:srgbClr val="505050"/>
                </a:solidFill>
              </a:rPr>
              <a:t> J, Erasmus R. The status of newborn screening in Africa: Situation analysis, future plans and call to action. </a:t>
            </a:r>
            <a:r>
              <a:rPr lang="en-US" err="1">
                <a:solidFill>
                  <a:srgbClr val="505050"/>
                </a:solidFill>
              </a:rPr>
              <a:t>Afr</a:t>
            </a:r>
            <a:r>
              <a:rPr lang="en-US" dirty="0">
                <a:solidFill>
                  <a:srgbClr val="505050"/>
                </a:solidFill>
              </a:rPr>
              <a:t> J Lab Med. 2025;14(1), a2973. </a:t>
            </a:r>
            <a:r>
              <a:rPr lang="en-US" u="sng" dirty="0">
                <a:solidFill>
                  <a:srgbClr val="005EA2"/>
                </a:solidFill>
                <a:hlinkClick r:id="rId3"/>
              </a:rPr>
              <a:t>https://doi.org/10.4102/ajlm.v14i1.2973</a:t>
            </a:r>
          </a:p>
          <a:p>
            <a:endParaRPr lang="en-US" u="sng" dirty="0">
              <a:solidFill>
                <a:srgbClr val="005EA2"/>
              </a:solidFill>
              <a:ea typeface="Calibri"/>
              <a:cs typeface="Calibri"/>
            </a:endParaRPr>
          </a:p>
          <a:p>
            <a:r>
              <a:rPr lang="en-US" dirty="0">
                <a:solidFill>
                  <a:srgbClr val="1B1B1B"/>
                </a:solidFill>
              </a:rPr>
              <a:t>Therrell BL, Padilla CD, </a:t>
            </a:r>
            <a:r>
              <a:rPr lang="en-US" dirty="0" err="1">
                <a:solidFill>
                  <a:srgbClr val="1B1B1B"/>
                </a:solidFill>
              </a:rPr>
              <a:t>Borrajo</a:t>
            </a:r>
            <a:r>
              <a:rPr lang="en-US" dirty="0">
                <a:solidFill>
                  <a:srgbClr val="1B1B1B"/>
                </a:solidFill>
              </a:rPr>
              <a:t> GJC, </a:t>
            </a:r>
            <a:r>
              <a:rPr lang="en-US" dirty="0" err="1">
                <a:solidFill>
                  <a:srgbClr val="1B1B1B"/>
                </a:solidFill>
              </a:rPr>
              <a:t>Khneisser</a:t>
            </a:r>
            <a:r>
              <a:rPr lang="en-US" dirty="0">
                <a:solidFill>
                  <a:srgbClr val="1B1B1B"/>
                </a:solidFill>
              </a:rPr>
              <a:t> I, </a:t>
            </a:r>
            <a:r>
              <a:rPr lang="en-US" dirty="0" err="1">
                <a:solidFill>
                  <a:srgbClr val="1B1B1B"/>
                </a:solidFill>
              </a:rPr>
              <a:t>Schielen</a:t>
            </a:r>
            <a:r>
              <a:rPr lang="en-US" dirty="0">
                <a:solidFill>
                  <a:srgbClr val="1B1B1B"/>
                </a:solidFill>
              </a:rPr>
              <a:t> PCJI, Knight-Madden J, Malherbe HL, Kase M. Current Status of Newborn Bloodspot Screening Worldwide 2024: A Comprehensive Review of Recent Activities (2020-2023). Int J Neonatal Screen. 2024 May 23;10(2):38. </a:t>
            </a:r>
            <a:r>
              <a:rPr lang="en-US" dirty="0" err="1">
                <a:solidFill>
                  <a:srgbClr val="1B1B1B"/>
                </a:solidFill>
              </a:rPr>
              <a:t>doi</a:t>
            </a:r>
            <a:r>
              <a:rPr lang="en-US" dirty="0">
                <a:solidFill>
                  <a:srgbClr val="1B1B1B"/>
                </a:solidFill>
              </a:rPr>
              <a:t>: 10.3390/ijns10020038. PMID: 38920845; PMCID: PMC11203842.</a:t>
            </a:r>
            <a:endParaRPr lang="en-US" dirty="0"/>
          </a:p>
        </p:txBody>
      </p:sp>
      <p:sp>
        <p:nvSpPr>
          <p:cNvPr id="4" name="Slide Number Placeholder 3"/>
          <p:cNvSpPr>
            <a:spLocks noGrp="1"/>
          </p:cNvSpPr>
          <p:nvPr>
            <p:ph type="sldNum" sz="quarter" idx="5"/>
          </p:nvPr>
        </p:nvSpPr>
        <p:spPr/>
        <p:txBody>
          <a:bodyPr/>
          <a:lstStyle/>
          <a:p>
            <a:fld id="{746065D0-E837-443C-9AF3-DDFE73A02A20}" type="slidenum">
              <a:rPr lang="en-US"/>
              <a:t>30</a:t>
            </a:fld>
            <a:endParaRPr lang="en-US"/>
          </a:p>
        </p:txBody>
      </p:sp>
    </p:spTree>
    <p:extLst>
      <p:ext uri="{BB962C8B-B14F-4D97-AF65-F5344CB8AC3E}">
        <p14:creationId xmlns:p14="http://schemas.microsoft.com/office/powerpoint/2010/main" val="365925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B1B1B"/>
                </a:solidFill>
              </a:rPr>
              <a:t>Each year, approximately 400,000 babies are born with SCD worldwide and more than 75% of these births occur in sub-Saharan Africa (Piel et al. </a:t>
            </a:r>
            <a:r>
              <a:rPr lang="en-US" u="sng" dirty="0">
                <a:solidFill>
                  <a:srgbClr val="005EA2"/>
                </a:solidFill>
                <a:hlinkClick r:id="rId3"/>
              </a:rPr>
              <a:t>2013a</a:t>
            </a:r>
            <a:r>
              <a:rPr lang="en-US" dirty="0">
                <a:solidFill>
                  <a:srgbClr val="1B1B1B"/>
                </a:solidFill>
              </a:rPr>
              <a:t>) where it is estimated that 50 to 90% of affected infants will die before their 5th birthday (Grosse et al. </a:t>
            </a:r>
            <a:r>
              <a:rPr lang="en-US" u="sng" dirty="0">
                <a:solidFill>
                  <a:srgbClr val="005EA2"/>
                </a:solidFill>
                <a:hlinkClick r:id="rId4"/>
              </a:rPr>
              <a:t>2011</a:t>
            </a:r>
            <a:r>
              <a:rPr lang="en-US" dirty="0">
                <a:solidFill>
                  <a:srgbClr val="1B1B1B"/>
                </a:solidFill>
              </a:rPr>
              <a:t>). Fortunately, early diagnosis of SCD coupled with comprehensive care has been demonstrated to be effective in improving newborn survival and related health outcomes</a:t>
            </a:r>
          </a:p>
          <a:p>
            <a:endParaRPr lang="en-US" dirty="0">
              <a:solidFill>
                <a:srgbClr val="1B1B1B"/>
              </a:solidFill>
            </a:endParaRPr>
          </a:p>
          <a:p>
            <a:r>
              <a:rPr lang="en-US" dirty="0">
                <a:solidFill>
                  <a:srgbClr val="1B1B1B"/>
                </a:solidFill>
              </a:rPr>
              <a:t>Therrell BL Jr, Lloyd-Puryear MA, Ohene-Frempong K, Ware RE, Padilla CD, Ambrose EE, Barkat A, Ghazal H, </a:t>
            </a:r>
            <a:r>
              <a:rPr lang="en-US" dirty="0" err="1">
                <a:solidFill>
                  <a:srgbClr val="1B1B1B"/>
                </a:solidFill>
              </a:rPr>
              <a:t>Kiyaga</a:t>
            </a:r>
            <a:r>
              <a:rPr lang="en-US" dirty="0">
                <a:solidFill>
                  <a:srgbClr val="1B1B1B"/>
                </a:solidFill>
              </a:rPr>
              <a:t> C, </a:t>
            </a:r>
            <a:r>
              <a:rPr lang="en-US" dirty="0" err="1">
                <a:solidFill>
                  <a:srgbClr val="1B1B1B"/>
                </a:solidFill>
              </a:rPr>
              <a:t>Mvalo</a:t>
            </a:r>
            <a:r>
              <a:rPr lang="en-US" dirty="0">
                <a:solidFill>
                  <a:srgbClr val="1B1B1B"/>
                </a:solidFill>
              </a:rPr>
              <a:t> T, </a:t>
            </a:r>
            <a:r>
              <a:rPr lang="en-US" dirty="0" err="1">
                <a:solidFill>
                  <a:srgbClr val="1B1B1B"/>
                </a:solidFill>
              </a:rPr>
              <a:t>Nnodu</a:t>
            </a:r>
            <a:r>
              <a:rPr lang="en-US" dirty="0">
                <a:solidFill>
                  <a:srgbClr val="1B1B1B"/>
                </a:solidFill>
              </a:rPr>
              <a:t> O, </a:t>
            </a:r>
            <a:r>
              <a:rPr lang="en-US" dirty="0" err="1">
                <a:solidFill>
                  <a:srgbClr val="1B1B1B"/>
                </a:solidFill>
              </a:rPr>
              <a:t>Ouldim</a:t>
            </a:r>
            <a:r>
              <a:rPr lang="en-US" dirty="0">
                <a:solidFill>
                  <a:srgbClr val="1B1B1B"/>
                </a:solidFill>
              </a:rPr>
              <a:t> K, </a:t>
            </a:r>
            <a:r>
              <a:rPr lang="en-US" dirty="0" err="1">
                <a:solidFill>
                  <a:srgbClr val="1B1B1B"/>
                </a:solidFill>
              </a:rPr>
              <a:t>Rahimy</a:t>
            </a:r>
            <a:r>
              <a:rPr lang="en-US" dirty="0">
                <a:solidFill>
                  <a:srgbClr val="1B1B1B"/>
                </a:solidFill>
              </a:rPr>
              <a:t> MC, Santos B, </a:t>
            </a:r>
            <a:r>
              <a:rPr lang="en-US" dirty="0" err="1">
                <a:solidFill>
                  <a:srgbClr val="1B1B1B"/>
                </a:solidFill>
              </a:rPr>
              <a:t>Tshilolo</a:t>
            </a:r>
            <a:r>
              <a:rPr lang="en-US" dirty="0">
                <a:solidFill>
                  <a:srgbClr val="1B1B1B"/>
                </a:solidFill>
              </a:rPr>
              <a:t> L, Yusuf C, </a:t>
            </a:r>
            <a:r>
              <a:rPr lang="en-US" dirty="0" err="1">
                <a:solidFill>
                  <a:srgbClr val="1B1B1B"/>
                </a:solidFill>
              </a:rPr>
              <a:t>Zarbalian</a:t>
            </a:r>
            <a:r>
              <a:rPr lang="en-US" dirty="0">
                <a:solidFill>
                  <a:srgbClr val="1B1B1B"/>
                </a:solidFill>
              </a:rPr>
              <a:t> G, Watson MS; faculty and speakers at the First Pan African Workshop on Newborn Screening, Rabat, Morocco, June 12-14, 2019. Empowering newborn screening programs in African countries through establishment of an international collaborative effort. J Community Genet. 2020 Jul;11(3):253-268. </a:t>
            </a:r>
            <a:r>
              <a:rPr lang="en-US" dirty="0" err="1">
                <a:solidFill>
                  <a:srgbClr val="1B1B1B"/>
                </a:solidFill>
              </a:rPr>
              <a:t>doi</a:t>
            </a:r>
            <a:r>
              <a:rPr lang="en-US" dirty="0">
                <a:solidFill>
                  <a:srgbClr val="1B1B1B"/>
                </a:solidFill>
              </a:rPr>
              <a:t>: 10.1007/s12687-020-00463-7. </a:t>
            </a:r>
            <a:r>
              <a:rPr lang="en-US" dirty="0" err="1">
                <a:solidFill>
                  <a:srgbClr val="1B1B1B"/>
                </a:solidFill>
              </a:rPr>
              <a:t>Epub</a:t>
            </a:r>
            <a:r>
              <a:rPr lang="en-US" dirty="0">
                <a:solidFill>
                  <a:srgbClr val="1B1B1B"/>
                </a:solidFill>
              </a:rPr>
              <a:t> 2020 May 15. PMID: 32415570; PMCID: PMC7295888.</a:t>
            </a:r>
            <a:endParaRPr lang="en-US" dirty="0"/>
          </a:p>
        </p:txBody>
      </p:sp>
      <p:sp>
        <p:nvSpPr>
          <p:cNvPr id="4" name="Slide Number Placeholder 3"/>
          <p:cNvSpPr>
            <a:spLocks noGrp="1"/>
          </p:cNvSpPr>
          <p:nvPr>
            <p:ph type="sldNum" sz="quarter" idx="5"/>
          </p:nvPr>
        </p:nvSpPr>
        <p:spPr/>
        <p:txBody>
          <a:bodyPr/>
          <a:lstStyle/>
          <a:p>
            <a:fld id="{746065D0-E837-443C-9AF3-DDFE73A02A20}" type="slidenum">
              <a:rPr lang="en-US"/>
              <a:t>31</a:t>
            </a:fld>
            <a:endParaRPr lang="en-US"/>
          </a:p>
        </p:txBody>
      </p:sp>
    </p:spTree>
    <p:extLst>
      <p:ext uri="{BB962C8B-B14F-4D97-AF65-F5344CB8AC3E}">
        <p14:creationId xmlns:p14="http://schemas.microsoft.com/office/powerpoint/2010/main" val="332130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B1B1B"/>
                </a:solidFill>
              </a:rPr>
              <a:t>high incidence of SCD in sub-Saharan Africa and its devastating clinical outcomes, as evidenced by high morbidity and mortality in the region, has largely informed the intervention of the Consortium of Newborn Screening in Africa and other non-governmental </a:t>
            </a:r>
            <a:r>
              <a:rPr lang="en-US" err="1">
                <a:solidFill>
                  <a:srgbClr val="1B1B1B"/>
                </a:solidFill>
              </a:rPr>
              <a:t>organisations</a:t>
            </a:r>
            <a:r>
              <a:rPr lang="en-US" dirty="0">
                <a:solidFill>
                  <a:srgbClr val="1B1B1B"/>
                </a:solidFill>
              </a:rPr>
              <a:t>, and has also attracted the attention of the WHO</a:t>
            </a:r>
          </a:p>
          <a:p>
            <a:r>
              <a:rPr lang="en-US" dirty="0">
                <a:solidFill>
                  <a:srgbClr val="1B1B1B"/>
                </a:solidFill>
              </a:rPr>
              <a:t>At the last workshop held on 04 June 2025 in Abuja, jointly </a:t>
            </a:r>
            <a:r>
              <a:rPr lang="en-US" err="1">
                <a:solidFill>
                  <a:srgbClr val="1B1B1B"/>
                </a:solidFill>
              </a:rPr>
              <a:t>organised</a:t>
            </a:r>
            <a:r>
              <a:rPr lang="en-US" dirty="0">
                <a:solidFill>
                  <a:srgbClr val="1B1B1B"/>
                </a:solidFill>
              </a:rPr>
              <a:t> by </a:t>
            </a:r>
            <a:r>
              <a:rPr lang="en-US" err="1">
                <a:solidFill>
                  <a:srgbClr val="1B1B1B"/>
                </a:solidFill>
              </a:rPr>
              <a:t>Revvity</a:t>
            </a:r>
            <a:r>
              <a:rPr lang="en-US" dirty="0">
                <a:solidFill>
                  <a:srgbClr val="1B1B1B"/>
                </a:solidFill>
              </a:rPr>
              <a:t> and the Newborn Screening Consortium Nigeria, an NBS entity based in Nigeria appealed to the Consortium of Newborn Screening in Africa to add congenital hypothyroidism to SCD screening. The workshop was a side event to the 5th Global Congress on SCD, which was held in Abuja on 03 June 2025–06 June 2025</a:t>
            </a:r>
            <a:endParaRPr lang="en-US" dirty="0">
              <a:solidFill>
                <a:srgbClr val="000000"/>
              </a:solidFill>
              <a:ea typeface="Calibri" panose="020F0502020204030204"/>
              <a:cs typeface="Calibri" panose="020F0502020204030204"/>
            </a:endParaRPr>
          </a:p>
          <a:p>
            <a:endParaRPr lang="en-US" dirty="0">
              <a:solidFill>
                <a:srgbClr val="1B1B1B"/>
              </a:solidFill>
              <a:ea typeface="Calibri"/>
              <a:cs typeface="Calibri"/>
            </a:endParaRPr>
          </a:p>
          <a:p>
            <a:r>
              <a:rPr lang="en-US" dirty="0">
                <a:solidFill>
                  <a:srgbClr val="333333"/>
                </a:solidFill>
              </a:rPr>
              <a:t>general consensus that the greatest barrier to the long-term success of NBS </a:t>
            </a:r>
            <a:r>
              <a:rPr lang="en-US" dirty="0" err="1">
                <a:solidFill>
                  <a:srgbClr val="333333"/>
                </a:solidFill>
              </a:rPr>
              <a:t>programmes</a:t>
            </a:r>
            <a:r>
              <a:rPr lang="en-US" dirty="0">
                <a:solidFill>
                  <a:srgbClr val="333333"/>
                </a:solidFill>
              </a:rPr>
              <a:t> resulted from their incomplete adoption into routine health systems</a:t>
            </a:r>
            <a:endParaRPr lang="en-US" dirty="0"/>
          </a:p>
        </p:txBody>
      </p:sp>
      <p:sp>
        <p:nvSpPr>
          <p:cNvPr id="4" name="Slide Number Placeholder 3"/>
          <p:cNvSpPr>
            <a:spLocks noGrp="1"/>
          </p:cNvSpPr>
          <p:nvPr>
            <p:ph type="sldNum" sz="quarter" idx="5"/>
          </p:nvPr>
        </p:nvSpPr>
        <p:spPr/>
        <p:txBody>
          <a:bodyPr/>
          <a:lstStyle/>
          <a:p>
            <a:fld id="{746065D0-E837-443C-9AF3-DDFE73A02A20}" type="slidenum">
              <a:rPr lang="en-US"/>
              <a:t>32</a:t>
            </a:fld>
            <a:endParaRPr lang="en-US"/>
          </a:p>
        </p:txBody>
      </p:sp>
    </p:spTree>
    <p:extLst>
      <p:ext uri="{BB962C8B-B14F-4D97-AF65-F5344CB8AC3E}">
        <p14:creationId xmlns:p14="http://schemas.microsoft.com/office/powerpoint/2010/main" val="234548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main and crucial finding of this study was confirmation that NBS </a:t>
            </a:r>
            <a:r>
              <a:rPr lang="en-US" dirty="0" err="1"/>
              <a:t>programmes</a:t>
            </a:r>
            <a:r>
              <a:rPr lang="en-US" dirty="0"/>
              <a:t> for SCD are feasible to successfully implement in Africa, as evidenced by the large numbers of babies screened (</a:t>
            </a:r>
            <a:r>
              <a:rPr lang="en-US" dirty="0" err="1"/>
              <a:t>eg</a:t>
            </a:r>
            <a:r>
              <a:rPr lang="en-US" dirty="0"/>
              <a:t>, tens of thousands) and the long duration of screening (</a:t>
            </a:r>
            <a:r>
              <a:rPr lang="en-US" dirty="0" err="1"/>
              <a:t>eg</a:t>
            </a:r>
            <a:r>
              <a:rPr lang="en-US" dirty="0"/>
              <a:t>, more than 25 years) that was demonstrated in some </a:t>
            </a:r>
            <a:r>
              <a:rPr lang="en-US" dirty="0" err="1"/>
              <a:t>programmes</a:t>
            </a:r>
            <a:r>
              <a:rPr lang="en-US" dirty="0"/>
              <a:t>. Nevertheless, a consistent narrative emerged that feasibility did not ensure sustainability</a:t>
            </a:r>
          </a:p>
          <a:p>
            <a:r>
              <a:rPr lang="en-US" dirty="0"/>
              <a:t>Technical or workflow issues were never the primary challenge; rather, there was general consensus that the greatest barrier to the long-term success of NBS </a:t>
            </a:r>
            <a:r>
              <a:rPr lang="en-US" dirty="0" err="1"/>
              <a:t>programmes</a:t>
            </a:r>
            <a:r>
              <a:rPr lang="en-US" dirty="0"/>
              <a:t> resulted from their incomplete adoption into routine health systems. </a:t>
            </a:r>
          </a:p>
          <a:p>
            <a:r>
              <a:rPr lang="en-US" dirty="0"/>
              <a:t>This was attributed mostly to inter-related aspects of governance (in particular, government involvement) and funding. </a:t>
            </a:r>
            <a:endParaRPr lang="en-US" dirty="0">
              <a:ea typeface="Calibri" panose="020F0502020204030204"/>
              <a:cs typeface="Calibri" panose="020F0502020204030204"/>
            </a:endParaRPr>
          </a:p>
          <a:p>
            <a:r>
              <a:rPr lang="en-US" dirty="0"/>
              <a:t>Government commitment was </a:t>
            </a:r>
            <a:r>
              <a:rPr lang="en-US" dirty="0" err="1"/>
              <a:t>recognised</a:t>
            </a:r>
            <a:r>
              <a:rPr lang="en-US" dirty="0"/>
              <a:t> by all interviewees as an essential element of success, and government entities routinely played important roles in the design and implementation of </a:t>
            </a:r>
            <a:r>
              <a:rPr lang="en-US" dirty="0" err="1"/>
              <a:t>programmes</a:t>
            </a:r>
            <a:r>
              <a:rPr lang="en-US" dirty="0"/>
              <a:t>. Even so, in none of the </a:t>
            </a:r>
            <a:r>
              <a:rPr lang="en-US" dirty="0" err="1"/>
              <a:t>programmes</a:t>
            </a:r>
            <a:r>
              <a:rPr lang="en-US" dirty="0"/>
              <a:t> was the government the primary driver behind </a:t>
            </a:r>
            <a:r>
              <a:rPr lang="en-US" dirty="0" err="1"/>
              <a:t>programme</a:t>
            </a:r>
            <a:r>
              <a:rPr lang="en-US" dirty="0"/>
              <a:t> inception and, as a result, several </a:t>
            </a:r>
            <a:r>
              <a:rPr lang="en-US" dirty="0" err="1"/>
              <a:t>programmes</a:t>
            </a:r>
            <a:r>
              <a:rPr lang="en-US" dirty="0"/>
              <a:t> innovatively sought and applied external resources (</a:t>
            </a:r>
            <a:r>
              <a:rPr lang="en-US" dirty="0" err="1"/>
              <a:t>eg</a:t>
            </a:r>
            <a:r>
              <a:rPr lang="en-US" dirty="0"/>
              <a:t>, grants or philanthropy) in order to initiate NBS with the hope that demonstrated success would provide evidence that governments could use to </a:t>
            </a:r>
            <a:r>
              <a:rPr lang="en-US" dirty="0" err="1"/>
              <a:t>rationalise</a:t>
            </a:r>
            <a:r>
              <a:rPr lang="en-US" dirty="0"/>
              <a:t> investing in NBS </a:t>
            </a:r>
            <a:r>
              <a:rPr lang="en-US" dirty="0" err="1"/>
              <a:t>programmes</a:t>
            </a:r>
            <a:r>
              <a:rPr lang="en-US" dirty="0"/>
              <a:t>. While that logic stands to reason, unfortunately, none of the </a:t>
            </a:r>
            <a:r>
              <a:rPr lang="en-US" dirty="0" err="1"/>
              <a:t>programmes</a:t>
            </a:r>
            <a:r>
              <a:rPr lang="en-US" dirty="0"/>
              <a:t> have been fully integrated widely into public health systems despite all six of the </a:t>
            </a:r>
            <a:r>
              <a:rPr lang="en-US" dirty="0" err="1"/>
              <a:t>programmes</a:t>
            </a:r>
            <a:r>
              <a:rPr lang="en-US" dirty="0"/>
              <a:t> having achieved operational success in different ways.</a:t>
            </a:r>
            <a:endParaRPr lang="en-US" dirty="0">
              <a:ea typeface="Calibri"/>
              <a:cs typeface="Calibri"/>
            </a:endParaRPr>
          </a:p>
          <a:p>
            <a:endParaRPr lang="en-US" dirty="0">
              <a:ea typeface="Calibri"/>
              <a:cs typeface="Calibri"/>
            </a:endParaRPr>
          </a:p>
          <a:p>
            <a:r>
              <a:rPr lang="en-US" dirty="0">
                <a:solidFill>
                  <a:srgbClr val="333333"/>
                </a:solidFill>
              </a:rPr>
              <a:t>Another finding was the high degree of effort and dedication on the part of teams of SCD clinicians and advocates that was required to establish NBS </a:t>
            </a:r>
            <a:r>
              <a:rPr lang="en-US" dirty="0" err="1">
                <a:solidFill>
                  <a:srgbClr val="333333"/>
                </a:solidFill>
              </a:rPr>
              <a:t>programmes</a:t>
            </a:r>
            <a:r>
              <a:rPr lang="en-US" dirty="0">
                <a:solidFill>
                  <a:srgbClr val="333333"/>
                </a:solidFill>
              </a:rPr>
              <a:t>. Planning routinely took a year or longer before screening started, during which time many team members worked without extra compensation and in addition to an already full workload</a:t>
            </a:r>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Archer NM, Inusa B, Makani J, et al. Enablers and barriers to newborn screening for sickle cell disease in Africa: results from a qualitative study involving </a:t>
            </a:r>
            <a:r>
              <a:rPr lang="en-US" dirty="0" err="1">
                <a:solidFill>
                  <a:srgbClr val="000000"/>
                </a:solidFill>
              </a:rPr>
              <a:t>programmes</a:t>
            </a:r>
            <a:r>
              <a:rPr lang="en-US" dirty="0">
                <a:solidFill>
                  <a:srgbClr val="000000"/>
                </a:solidFill>
              </a:rPr>
              <a:t> in six countries. BMJ Open 2022;12:e057623. doi:10.1136/ bmjopen-2021-057623</a:t>
            </a:r>
            <a:endParaRPr lang="en-US" dirty="0"/>
          </a:p>
        </p:txBody>
      </p:sp>
      <p:sp>
        <p:nvSpPr>
          <p:cNvPr id="4" name="Slide Number Placeholder 3"/>
          <p:cNvSpPr>
            <a:spLocks noGrp="1"/>
          </p:cNvSpPr>
          <p:nvPr>
            <p:ph type="sldNum" sz="quarter" idx="5"/>
          </p:nvPr>
        </p:nvSpPr>
        <p:spPr/>
        <p:txBody>
          <a:bodyPr/>
          <a:lstStyle/>
          <a:p>
            <a:fld id="{746065D0-E837-443C-9AF3-DDFE73A02A20}" type="slidenum">
              <a:rPr lang="en-US"/>
              <a:t>33</a:t>
            </a:fld>
            <a:endParaRPr lang="en-US"/>
          </a:p>
        </p:txBody>
      </p:sp>
    </p:spTree>
    <p:extLst>
      <p:ext uri="{BB962C8B-B14F-4D97-AF65-F5344CB8AC3E}">
        <p14:creationId xmlns:p14="http://schemas.microsoft.com/office/powerpoint/2010/main" val="291933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rPr lang="en-US"/>
              <a:t>8</a:t>
            </a:fld>
            <a:endParaRPr lang="en-US"/>
          </a:p>
        </p:txBody>
      </p:sp>
    </p:spTree>
    <p:extLst>
      <p:ext uri="{BB962C8B-B14F-4D97-AF65-F5344CB8AC3E}">
        <p14:creationId xmlns:p14="http://schemas.microsoft.com/office/powerpoint/2010/main" val="30971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B1B1B"/>
                </a:solidFill>
              </a:rPr>
              <a:t>Technical guidance from the University of the Philippines Manila, various supporting administrative orders from the Department of Health (DOH), inclusion of NBS in the DOH Child Health 2025 plan, and a Philippine Presidential proclamation in 2003 were some of the key elements contributing to successful adoption of the National Screening Act of 2004 (Republic Act No. 9288), which required that NBS be offered to all newborns [</a:t>
            </a:r>
            <a:r>
              <a:rPr lang="en-US" u="sng" dirty="0">
                <a:solidFill>
                  <a:srgbClr val="005EA2"/>
                </a:solidFill>
                <a:hlinkClick r:id="rId3"/>
              </a:rPr>
              <a:t>3</a:t>
            </a:r>
            <a:r>
              <a:rPr lang="en-US" dirty="0">
                <a:solidFill>
                  <a:srgbClr val="1B1B1B"/>
                </a:solidFill>
              </a:rPr>
              <a:t>,</a:t>
            </a:r>
            <a:r>
              <a:rPr lang="en-US" u="sng" dirty="0">
                <a:solidFill>
                  <a:srgbClr val="005EA2"/>
                </a:solidFill>
                <a:hlinkClick r:id="rId4"/>
              </a:rPr>
              <a:t>5</a:t>
            </a:r>
            <a:r>
              <a:rPr lang="en-US" dirty="0">
                <a:solidFill>
                  <a:srgbClr val="1B1B1B"/>
                </a:solidFill>
              </a:rPr>
              <a:t>,</a:t>
            </a:r>
            <a:r>
              <a:rPr lang="en-US" u="sng" dirty="0">
                <a:solidFill>
                  <a:srgbClr val="005EA2"/>
                </a:solidFill>
                <a:hlinkClick r:id="rId5"/>
              </a:rPr>
              <a:t>6</a:t>
            </a:r>
            <a:r>
              <a:rPr lang="en-US" dirty="0">
                <a:solidFill>
                  <a:srgbClr val="1B1B1B"/>
                </a:solidFill>
              </a:rPr>
              <a:t>]. In 2006, the fee for the 5-condition NBS panel in place at the time was included as a newborn health benefit by national health insurance (PhilHealth). Combined, the law and national insurance significantly improved national NBS coverage</a:t>
            </a:r>
          </a:p>
          <a:p>
            <a:endParaRPr lang="en-US" dirty="0">
              <a:solidFill>
                <a:srgbClr val="1B1B1B"/>
              </a:solidFill>
            </a:endParaRPr>
          </a:p>
          <a:p>
            <a:r>
              <a:rPr lang="en-US" dirty="0">
                <a:solidFill>
                  <a:srgbClr val="1B1B1B"/>
                </a:solidFill>
              </a:rPr>
              <a:t>The prevalence of five screening conditions—congenital hypothyroidism (CH), congenital adrenal hyperplasia (CAH), galactosemia (GAL), phenylketonuria (PKU), and homocystinuria (HCY), supported the adoption of NBS across the Philippines [</a:t>
            </a:r>
            <a:r>
              <a:rPr lang="en-US" u="sng" dirty="0">
                <a:solidFill>
                  <a:srgbClr val="005EA2"/>
                </a:solidFill>
                <a:hlinkClick r:id="rId6"/>
              </a:rPr>
              <a:t>5</a:t>
            </a:r>
            <a:r>
              <a:rPr lang="en-US" dirty="0">
                <a:solidFill>
                  <a:srgbClr val="1B1B1B"/>
                </a:solidFill>
              </a:rPr>
              <a:t>]. NBS coverage gradually expanded across the country until today, where over 7400 newborn screening facilities (NSFs), i.e., birthing centers, submit NBS screening specimens covering over 90% of all Philippine newborns</a:t>
            </a:r>
            <a:endParaRPr lang="en-US" dirty="0"/>
          </a:p>
        </p:txBody>
      </p:sp>
      <p:sp>
        <p:nvSpPr>
          <p:cNvPr id="4" name="Slide Number Placeholder 3"/>
          <p:cNvSpPr>
            <a:spLocks noGrp="1"/>
          </p:cNvSpPr>
          <p:nvPr>
            <p:ph type="sldNum" sz="quarter" idx="5"/>
          </p:nvPr>
        </p:nvSpPr>
        <p:spPr/>
        <p:txBody>
          <a:bodyPr/>
          <a:lstStyle/>
          <a:p>
            <a:fld id="{746065D0-E837-443C-9AF3-DDFE73A02A20}" type="slidenum">
              <a:rPr lang="en-US"/>
              <a:t>35</a:t>
            </a:fld>
            <a:endParaRPr lang="en-US"/>
          </a:p>
        </p:txBody>
      </p:sp>
    </p:spTree>
    <p:extLst>
      <p:ext uri="{BB962C8B-B14F-4D97-AF65-F5344CB8AC3E}">
        <p14:creationId xmlns:p14="http://schemas.microsoft.com/office/powerpoint/2010/main" val="37950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B1B1B"/>
                </a:solidFill>
              </a:rPr>
              <a:t>The existing infrastructure and resources of the impactful HIV/AIDS and </a:t>
            </a:r>
            <a:r>
              <a:rPr lang="en-US" dirty="0" err="1">
                <a:solidFill>
                  <a:srgbClr val="1B1B1B"/>
                </a:solidFill>
              </a:rPr>
              <a:t>immunisation</a:t>
            </a:r>
            <a:r>
              <a:rPr lang="en-US" dirty="0">
                <a:solidFill>
                  <a:srgbClr val="1B1B1B"/>
                </a:solidFill>
              </a:rPr>
              <a:t> </a:t>
            </a:r>
            <a:r>
              <a:rPr lang="en-US" dirty="0" err="1">
                <a:solidFill>
                  <a:srgbClr val="1B1B1B"/>
                </a:solidFill>
              </a:rPr>
              <a:t>programmes</a:t>
            </a:r>
            <a:r>
              <a:rPr lang="en-US" dirty="0">
                <a:solidFill>
                  <a:srgbClr val="1B1B1B"/>
                </a:solidFill>
              </a:rPr>
              <a:t> should provide the platform to launch and integrate NBS initiatives in African countries. A good example is dried blood spot sampling for HIV screening performed during the </a:t>
            </a:r>
            <a:r>
              <a:rPr lang="en-US" dirty="0" err="1">
                <a:solidFill>
                  <a:srgbClr val="1B1B1B"/>
                </a:solidFill>
              </a:rPr>
              <a:t>immunisation</a:t>
            </a:r>
            <a:r>
              <a:rPr lang="en-US" dirty="0">
                <a:solidFill>
                  <a:srgbClr val="1B1B1B"/>
                </a:solidFill>
              </a:rPr>
              <a:t> schedules, which can be expanded to screen for other congenital disorders</a:t>
            </a:r>
            <a:endParaRPr lang="en-US" dirty="0">
              <a:solidFill>
                <a:srgbClr val="000000"/>
              </a:solidFill>
              <a:ea typeface="Calibri" panose="020F0502020204030204"/>
              <a:cs typeface="Calibri" panose="020F0502020204030204"/>
            </a:endParaRPr>
          </a:p>
          <a:p>
            <a:r>
              <a:rPr lang="en-US" dirty="0">
                <a:solidFill>
                  <a:srgbClr val="1B1B1B"/>
                </a:solidFill>
              </a:rPr>
              <a:t>The success of the NBS is dependent on the </a:t>
            </a:r>
            <a:r>
              <a:rPr lang="en-US" dirty="0" err="1">
                <a:solidFill>
                  <a:srgbClr val="1B1B1B"/>
                </a:solidFill>
              </a:rPr>
              <a:t>programmes</a:t>
            </a:r>
            <a:r>
              <a:rPr lang="en-US" dirty="0">
                <a:solidFill>
                  <a:srgbClr val="1B1B1B"/>
                </a:solidFill>
              </a:rPr>
              <a:t> being fully incorporated into the routine health system processes, which may be hard to achieve. </a:t>
            </a:r>
          </a:p>
          <a:p>
            <a:r>
              <a:rPr lang="en-US" dirty="0">
                <a:solidFill>
                  <a:srgbClr val="1B1B1B"/>
                </a:solidFill>
              </a:rPr>
              <a:t>The NBS initiatives need to be structured to enable maximal follow-up of the neonates and families for confirmatory testing and initiation of treatment. </a:t>
            </a:r>
            <a:endParaRPr lang="en-US" dirty="0">
              <a:solidFill>
                <a:srgbClr val="000000"/>
              </a:solidFill>
            </a:endParaRPr>
          </a:p>
          <a:p>
            <a:r>
              <a:rPr lang="en-US" dirty="0">
                <a:solidFill>
                  <a:srgbClr val="1B1B1B"/>
                </a:solidFill>
              </a:rPr>
              <a:t>Digital applications were introduced in Ghana to conveniently manage the SCD NBS data on the healthcare workers’ mobile phones, which also facilitates follow-ups. It is worth noting that Ghana and Morocco have been successful in sustaining one of the longest running NBS </a:t>
            </a:r>
            <a:r>
              <a:rPr lang="en-US" dirty="0" err="1">
                <a:solidFill>
                  <a:srgbClr val="1B1B1B"/>
                </a:solidFill>
              </a:rPr>
              <a:t>programmes</a:t>
            </a:r>
            <a:r>
              <a:rPr lang="en-US" dirty="0">
                <a:solidFill>
                  <a:srgbClr val="1B1B1B"/>
                </a:solidFill>
              </a:rPr>
              <a:t> in Africa.</a:t>
            </a:r>
            <a:r>
              <a:rPr lang="en-US" u="sng" baseline="30000" dirty="0">
                <a:solidFill>
                  <a:srgbClr val="005EA2"/>
                </a:solidFill>
                <a:hlinkClick r:id="rId3"/>
              </a:rPr>
              <a:t>9</a:t>
            </a:r>
            <a:r>
              <a:rPr lang="en-US" baseline="30000" dirty="0">
                <a:solidFill>
                  <a:srgbClr val="1B1B1B"/>
                </a:solidFill>
              </a:rPr>
              <a:t>,</a:t>
            </a:r>
            <a:r>
              <a:rPr lang="en-US" u="sng" baseline="30000" dirty="0">
                <a:solidFill>
                  <a:srgbClr val="005EA2"/>
                </a:solidFill>
                <a:hlinkClick r:id="rId4"/>
              </a:rPr>
              <a:t>12</a:t>
            </a:r>
            <a:r>
              <a:rPr lang="en-US" dirty="0">
                <a:solidFill>
                  <a:srgbClr val="1B1B1B"/>
                </a:solidFill>
              </a:rPr>
              <a:t> </a:t>
            </a:r>
            <a:endParaRPr lang="en-US" dirty="0">
              <a:solidFill>
                <a:srgbClr val="000000"/>
              </a:solidFill>
            </a:endParaRPr>
          </a:p>
          <a:p>
            <a:r>
              <a:rPr lang="en-US" dirty="0">
                <a:solidFill>
                  <a:srgbClr val="1B1B1B"/>
                </a:solidFill>
              </a:rPr>
              <a:t>This success has been attributed to the considerable commitment and support from the local government in the building of local capacity. </a:t>
            </a:r>
            <a:endParaRPr lang="en-US" dirty="0">
              <a:ea typeface="Calibri"/>
              <a:cs typeface="Calibri"/>
            </a:endParaRPr>
          </a:p>
          <a:p>
            <a:r>
              <a:rPr lang="en-US" dirty="0">
                <a:solidFill>
                  <a:srgbClr val="1B1B1B"/>
                </a:solidFill>
              </a:rPr>
              <a:t>However, because of a lack of awareness and paucity of sophisticated equipment such as the tandem mass spectrometry in most African states, NBS for IEMs is close to non-existent in Africa, unlike in the developed nations. </a:t>
            </a:r>
          </a:p>
          <a:p>
            <a:r>
              <a:rPr lang="en-US" dirty="0">
                <a:solidFill>
                  <a:srgbClr val="1B1B1B"/>
                </a:solidFill>
              </a:rPr>
              <a:t>An article by </a:t>
            </a:r>
            <a:r>
              <a:rPr lang="en-US" err="1">
                <a:solidFill>
                  <a:srgbClr val="1B1B1B"/>
                </a:solidFill>
              </a:rPr>
              <a:t>Anetor</a:t>
            </a:r>
            <a:r>
              <a:rPr lang="en-US" dirty="0">
                <a:solidFill>
                  <a:srgbClr val="1B1B1B"/>
                </a:solidFill>
              </a:rPr>
              <a:t>, </a:t>
            </a:r>
            <a:r>
              <a:rPr lang="en-US" err="1">
                <a:solidFill>
                  <a:srgbClr val="1B1B1B"/>
                </a:solidFill>
              </a:rPr>
              <a:t>Orimadegun</a:t>
            </a:r>
            <a:r>
              <a:rPr lang="en-US" dirty="0">
                <a:solidFill>
                  <a:srgbClr val="1B1B1B"/>
                </a:solidFill>
              </a:rPr>
              <a:t>, and </a:t>
            </a:r>
            <a:r>
              <a:rPr lang="en-US" err="1">
                <a:solidFill>
                  <a:srgbClr val="1B1B1B"/>
                </a:solidFill>
              </a:rPr>
              <a:t>Anetor</a:t>
            </a:r>
            <a:r>
              <a:rPr lang="en-US" u="sng" baseline="30000" dirty="0">
                <a:solidFill>
                  <a:srgbClr val="005EA2"/>
                </a:solidFill>
                <a:hlinkClick r:id="rId5"/>
              </a:rPr>
              <a:t>14</a:t>
            </a:r>
            <a:r>
              <a:rPr lang="en-US" dirty="0">
                <a:solidFill>
                  <a:srgbClr val="1B1B1B"/>
                </a:solidFill>
              </a:rPr>
              <a:t> is insightful in raising awareness of affordable and readily available techniques to pragmatically screen for IEMs in resource-limited settings. Additionally, the dried blood spot should be encouraged, as it can be stored and revisited as the NBS </a:t>
            </a:r>
            <a:r>
              <a:rPr lang="en-US" err="1">
                <a:solidFill>
                  <a:srgbClr val="1B1B1B"/>
                </a:solidFill>
              </a:rPr>
              <a:t>programme</a:t>
            </a:r>
            <a:r>
              <a:rPr lang="en-US" dirty="0">
                <a:solidFill>
                  <a:srgbClr val="1B1B1B"/>
                </a:solidFill>
              </a:rPr>
              <a:t> expands. </a:t>
            </a:r>
            <a:endParaRPr lang="en-US">
              <a:solidFill>
                <a:srgbClr val="000000"/>
              </a:solidFill>
            </a:endParaRPr>
          </a:p>
          <a:p>
            <a:r>
              <a:rPr lang="en-US" dirty="0">
                <a:solidFill>
                  <a:srgbClr val="1B1B1B"/>
                </a:solidFill>
              </a:rPr>
              <a:t>Likewise, point-of-care testing in the forms of paper chromatography and </a:t>
            </a:r>
            <a:r>
              <a:rPr lang="en-US" dirty="0" err="1">
                <a:solidFill>
                  <a:srgbClr val="1B1B1B"/>
                </a:solidFill>
              </a:rPr>
              <a:t>haemoglobin</a:t>
            </a:r>
            <a:r>
              <a:rPr lang="en-US" dirty="0">
                <a:solidFill>
                  <a:srgbClr val="1B1B1B"/>
                </a:solidFill>
              </a:rPr>
              <a:t> isoform-specific antibodies in a lateral flow platform are cost-effective and user-friendly alternative methods of screening of SCD in remote areas.</a:t>
            </a:r>
            <a:endParaRPr lang="en-US">
              <a:ea typeface="Calibri"/>
              <a:cs typeface="Calibri"/>
            </a:endParaRPr>
          </a:p>
          <a:p>
            <a:r>
              <a:rPr lang="en-US" dirty="0">
                <a:solidFill>
                  <a:srgbClr val="1B1B1B"/>
                </a:solidFill>
              </a:rPr>
              <a:t>We can also draw lessons from other developing countries, such as the Philippines, to gain the encouragement required to implement a sustainable NBS </a:t>
            </a:r>
            <a:r>
              <a:rPr lang="en-US" err="1">
                <a:solidFill>
                  <a:srgbClr val="1B1B1B"/>
                </a:solidFill>
              </a:rPr>
              <a:t>programme</a:t>
            </a:r>
            <a:r>
              <a:rPr lang="en-US" dirty="0">
                <a:solidFill>
                  <a:srgbClr val="1B1B1B"/>
                </a:solidFill>
              </a:rPr>
              <a:t>. The implementation of universal NBS in Africa will require partnerships and collaborative efforts from key stakeholders to overcome the challenges and for the governments to legislate the NBS policy to combat infant morbidity and mortality on the African continent.</a:t>
            </a:r>
          </a:p>
          <a:p>
            <a:r>
              <a:rPr lang="en-US" dirty="0" err="1">
                <a:solidFill>
                  <a:srgbClr val="505050"/>
                </a:solidFill>
              </a:rPr>
              <a:t>Satekge</a:t>
            </a:r>
            <a:r>
              <a:rPr lang="en-US" dirty="0">
                <a:solidFill>
                  <a:srgbClr val="505050"/>
                </a:solidFill>
              </a:rPr>
              <a:t> T, </a:t>
            </a:r>
            <a:r>
              <a:rPr lang="en-US" dirty="0" err="1">
                <a:solidFill>
                  <a:srgbClr val="505050"/>
                </a:solidFill>
              </a:rPr>
              <a:t>Okesina</a:t>
            </a:r>
            <a:r>
              <a:rPr lang="en-US" dirty="0">
                <a:solidFill>
                  <a:srgbClr val="505050"/>
                </a:solidFill>
              </a:rPr>
              <a:t> A, </a:t>
            </a:r>
            <a:r>
              <a:rPr lang="en-US" dirty="0" err="1">
                <a:solidFill>
                  <a:srgbClr val="505050"/>
                </a:solidFill>
              </a:rPr>
              <a:t>Anetor</a:t>
            </a:r>
            <a:r>
              <a:rPr lang="en-US" dirty="0">
                <a:solidFill>
                  <a:srgbClr val="505050"/>
                </a:solidFill>
              </a:rPr>
              <a:t> J, Erasmus R. The status of newborn screening in Africa: Situation analysis, future plans and call to action. </a:t>
            </a:r>
            <a:r>
              <a:rPr lang="en-US" dirty="0" err="1">
                <a:solidFill>
                  <a:srgbClr val="505050"/>
                </a:solidFill>
              </a:rPr>
              <a:t>Afr</a:t>
            </a:r>
            <a:r>
              <a:rPr lang="en-US" dirty="0">
                <a:solidFill>
                  <a:srgbClr val="505050"/>
                </a:solidFill>
              </a:rPr>
              <a:t> J Lab Med. 2025;14(1), a2973. </a:t>
            </a:r>
            <a:r>
              <a:rPr lang="en-US" u="sng" dirty="0">
                <a:solidFill>
                  <a:srgbClr val="005EA2"/>
                </a:solidFill>
                <a:hlinkClick r:id="rId6"/>
              </a:rPr>
              <a:t>https://doi.org/10.4102/ajlm.v14i1.2973</a:t>
            </a:r>
            <a:endParaRPr lang="en-US"/>
          </a:p>
        </p:txBody>
      </p:sp>
      <p:sp>
        <p:nvSpPr>
          <p:cNvPr id="4" name="Slide Number Placeholder 3"/>
          <p:cNvSpPr>
            <a:spLocks noGrp="1"/>
          </p:cNvSpPr>
          <p:nvPr>
            <p:ph type="sldNum" sz="quarter" idx="5"/>
          </p:nvPr>
        </p:nvSpPr>
        <p:spPr/>
        <p:txBody>
          <a:bodyPr/>
          <a:lstStyle/>
          <a:p>
            <a:fld id="{746065D0-E837-443C-9AF3-DDFE73A02A20}" type="slidenum">
              <a:rPr lang="en-US"/>
              <a:t>36</a:t>
            </a:fld>
            <a:endParaRPr lang="en-US"/>
          </a:p>
        </p:txBody>
      </p:sp>
    </p:spTree>
    <p:extLst>
      <p:ext uri="{BB962C8B-B14F-4D97-AF65-F5344CB8AC3E}">
        <p14:creationId xmlns:p14="http://schemas.microsoft.com/office/powerpoint/2010/main" val="123564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rPr>
              <a:t>Ormond, Kelly E. et al. (2024) The global status of genetic counselors in 2023: What has changed in the past 5 years? Genetics in Medicine Open, Volume 2, 101887</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rPr lang="en-US"/>
              <a:t>37</a:t>
            </a:fld>
            <a:endParaRPr lang="en-US"/>
          </a:p>
        </p:txBody>
      </p:sp>
    </p:spTree>
    <p:extLst>
      <p:ext uri="{BB962C8B-B14F-4D97-AF65-F5344CB8AC3E}">
        <p14:creationId xmlns:p14="http://schemas.microsoft.com/office/powerpoint/2010/main" val="2179910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As of end Monday we had 241 registrants from all over the world. </a:t>
            </a:r>
          </a:p>
          <a:p>
            <a:pPr marL="0" indent="0">
              <a:buNone/>
            </a:pPr>
            <a:r>
              <a:rPr lang="en-US" dirty="0"/>
              <a:t>From as far as USA to Australia, Estonia, Europe, middle east as well as Asia. </a:t>
            </a:r>
          </a:p>
        </p:txBody>
      </p:sp>
      <p:sp>
        <p:nvSpPr>
          <p:cNvPr id="96" name="Google Shape;9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rPr lang="en-US"/>
              <a:t>9</a:t>
            </a:fld>
            <a:endParaRPr lang="en-US"/>
          </a:p>
        </p:txBody>
      </p:sp>
    </p:spTree>
    <p:extLst>
      <p:ext uri="{BB962C8B-B14F-4D97-AF65-F5344CB8AC3E}">
        <p14:creationId xmlns:p14="http://schemas.microsoft.com/office/powerpoint/2010/main" val="101332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C4245"/>
                </a:solidFill>
              </a:rPr>
              <a:t>WHO - By 2030, end preventable deaths of newborns and children under 5 years of age, with all countries aiming to reduce neonatal mortality to at least as low as 12 per 1000 live births and under-5 mortality to at least as low as 25 per 1000 live births.</a:t>
            </a:r>
            <a:endParaRPr lang="en-US" dirty="0">
              <a:solidFill>
                <a:srgbClr val="000000"/>
              </a:solidFill>
              <a:ea typeface="Calibri" panose="020F0502020204030204"/>
              <a:cs typeface="Calibri" panose="020F0502020204030204"/>
            </a:endParaRPr>
          </a:p>
          <a:p>
            <a:endParaRPr lang="en-US" dirty="0">
              <a:solidFill>
                <a:srgbClr val="3C4245"/>
              </a:solidFill>
              <a:ea typeface="Calibri"/>
              <a:cs typeface="Calibri"/>
            </a:endParaRPr>
          </a:p>
          <a:p>
            <a:r>
              <a:rPr lang="en-US" dirty="0">
                <a:solidFill>
                  <a:srgbClr val="455F7C"/>
                </a:solidFill>
              </a:rPr>
              <a:t>The child mortality rate in Africa has steadily declined over the past seven decades. In 2023, it reached 63 deaths per thousand births. In 1950, child mortality was significantly higher, estimated at 327 deaths per thousand births, meaning that almost one-third of all children born in these years did not make it to their fifth birthday. While the reduction rate varies on a country-by-country basis, the overall decline can be attributed in large part to the expansion of healthcare services, improvements in nutrition and access to clean drinking water, and the implementation of large-scale immunization campaigns across the continent. The temporary slowdown in the 1980s and 1990s has been attributed in part to rapid urbanization of many parts of the continent that coincided with poor economic performance, resulting in the creation of overcrowded slums with poor access to health and sanitation services. Despite significant improvements in the continent-wide averages, there remains a significant imbalance in the continent, with Sub-Saharan countries experiencing much higher child mortality rates than those in North Africa.</a:t>
            </a:r>
            <a:endParaRPr lang="en-US" dirty="0"/>
          </a:p>
        </p:txBody>
      </p:sp>
      <p:sp>
        <p:nvSpPr>
          <p:cNvPr id="4" name="Slide Number Placeholder 3"/>
          <p:cNvSpPr>
            <a:spLocks noGrp="1"/>
          </p:cNvSpPr>
          <p:nvPr>
            <p:ph type="sldNum" sz="quarter" idx="5"/>
          </p:nvPr>
        </p:nvSpPr>
        <p:spPr/>
        <p:txBody>
          <a:bodyPr/>
          <a:lstStyle/>
          <a:p>
            <a:fld id="{746065D0-E837-443C-9AF3-DDFE73A02A20}" type="slidenum">
              <a:rPr lang="en-US"/>
              <a:t>11</a:t>
            </a:fld>
            <a:endParaRPr lang="en-US"/>
          </a:p>
        </p:txBody>
      </p:sp>
    </p:spTree>
    <p:extLst>
      <p:ext uri="{BB962C8B-B14F-4D97-AF65-F5344CB8AC3E}">
        <p14:creationId xmlns:p14="http://schemas.microsoft.com/office/powerpoint/2010/main" val="310611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ea typeface="Calibri"/>
                <a:cs typeface="Calibri"/>
              </a:rPr>
              <a:t>Low phenylalanine diet = </a:t>
            </a:r>
            <a:r>
              <a:rPr lang="en-US" dirty="0">
                <a:solidFill>
                  <a:srgbClr val="001D35"/>
                </a:solidFill>
              </a:rPr>
              <a:t>a medically restrictive diet that eliminates high-protein foods to manage the genetic disorder </a:t>
            </a:r>
            <a:r>
              <a:rPr lang="en-US" u="sng" dirty="0">
                <a:solidFill>
                  <a:srgbClr val="333333"/>
                </a:solidFill>
                <a:hlinkClick r:id="rId3"/>
              </a:rPr>
              <a:t>phenylketonuria</a:t>
            </a:r>
            <a:r>
              <a:rPr lang="en-US" dirty="0">
                <a:solidFill>
                  <a:srgbClr val="001D35"/>
                </a:solidFill>
              </a:rPr>
              <a:t> (PKU)</a:t>
            </a:r>
            <a:r>
              <a:rPr lang="en-US" dirty="0">
                <a:solidFill>
                  <a:srgbClr val="0A0A0A"/>
                </a:solidFill>
              </a:rPr>
              <a:t>. It involves avoiding meat, eggs, dairy, nuts, and other high-protein foods, while consuming specially formulated medical foods or formulas to provide necessary nutrients, along with certain fruits, vegetables, and low-protein starches.</a:t>
            </a:r>
            <a:endParaRPr lang="en-US" dirty="0">
              <a:solidFill>
                <a:srgbClr val="333333"/>
              </a:solidFill>
            </a:endParaRPr>
          </a:p>
          <a:p>
            <a:endParaRPr lang="en-US" dirty="0">
              <a:solidFill>
                <a:srgbClr val="333333"/>
              </a:solidFill>
            </a:endParaRPr>
          </a:p>
          <a:p>
            <a:r>
              <a:rPr lang="en-US" dirty="0">
                <a:solidFill>
                  <a:srgbClr val="333333"/>
                </a:solidFill>
              </a:rPr>
              <a:t>MS - leading to an increase in the number of treatable genetic conditions that could be screened simultaneously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t>13</a:t>
            </a:fld>
            <a:endParaRPr lang="en-US"/>
          </a:p>
        </p:txBody>
      </p:sp>
    </p:spTree>
    <p:extLst>
      <p:ext uri="{BB962C8B-B14F-4D97-AF65-F5344CB8AC3E}">
        <p14:creationId xmlns:p14="http://schemas.microsoft.com/office/powerpoint/2010/main" val="64272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thyroid hormone plays an essential role in energy metabolism, growth, and neurodevelopment. </a:t>
            </a:r>
            <a:endParaRPr lang="en-US"/>
          </a:p>
          <a:p>
            <a:r>
              <a:rPr lang="en-US" dirty="0"/>
              <a:t>Specifically, the thyroid hormone acts on neuronal differentiation, synapsis development, and myelination in the prenatal and newborn periods, regulating central nervous system development.</a:t>
            </a:r>
            <a:endParaRPr lang="en-US" dirty="0">
              <a:ea typeface="Calibri"/>
              <a:cs typeface="Calibri"/>
            </a:endParaRPr>
          </a:p>
          <a:p>
            <a:r>
              <a:rPr lang="en-US" dirty="0"/>
              <a:t>The classic clinical features of CH appear gradually over approximately six weeks, but early signs may appear within the first few weeks of life in more severe cases of CH. The early manifestations include lethargy, hypotonia, large anterior and posterior fontanels, feeding difficulty, prolonged jaundice, poor or hoarse cry, constipation, and hypothermia. </a:t>
            </a:r>
          </a:p>
          <a:p>
            <a:r>
              <a:rPr lang="en-US"/>
              <a:t>The classic late manifestations of CH usually occur after about six weeks of life. These include coarse facies with depressed nasal bridge, puffy eyelids, large tongue, coarse hair, thick, dry and cold mottled skin, abdominal distension, umbilical hernia, hyporeflexia, bradycardia, hypotension, and anemia. </a:t>
            </a:r>
          </a:p>
          <a:p>
            <a:r>
              <a:rPr lang="en-US" dirty="0"/>
              <a:t>The respiratory distress may develop due to myxedema of the airway and is characterized by noisy breathing, nasal stuffiness, and intermittent perioral cyanosis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rPr lang="en-US"/>
              <a:t>14</a:t>
            </a:fld>
            <a:endParaRPr lang="en-US"/>
          </a:p>
        </p:txBody>
      </p:sp>
    </p:spTree>
    <p:extLst>
      <p:ext uri="{BB962C8B-B14F-4D97-AF65-F5344CB8AC3E}">
        <p14:creationId xmlns:p14="http://schemas.microsoft.com/office/powerpoint/2010/main" val="76774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rPr>
              <a:t>Does newborn screening save money? The difference between cost-effective and cost-saving interventions. Grosse, Scott D. The Journal of Pediatrics, Volume 146, Issue 2, 168 – 170 </a:t>
            </a:r>
            <a:r>
              <a:rPr lang="en-US" dirty="0">
                <a:solidFill>
                  <a:srgbClr val="000000"/>
                </a:solidFill>
                <a:hlinkClick r:id="rId3"/>
              </a:rPr>
              <a:t>Congenital</a:t>
            </a:r>
            <a:r>
              <a:rPr lang="en-US" dirty="0">
                <a:hlinkClick r:id="rId3"/>
              </a:rPr>
              <a:t> Hypothyroidism - StatPearls - NCBI Bookshelf</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46065D0-E837-443C-9AF3-DDFE73A02A20}" type="slidenum">
              <a:rPr lang="en-US"/>
              <a:t>15</a:t>
            </a:fld>
            <a:endParaRPr lang="en-US"/>
          </a:p>
        </p:txBody>
      </p:sp>
    </p:spTree>
    <p:extLst>
      <p:ext uri="{BB962C8B-B14F-4D97-AF65-F5344CB8AC3E}">
        <p14:creationId xmlns:p14="http://schemas.microsoft.com/office/powerpoint/2010/main" val="288557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Brochure | Baby's First Test | Newborn Screening | Baby Health</a:t>
            </a:r>
            <a:endParaRPr lang="en-US"/>
          </a:p>
        </p:txBody>
      </p:sp>
      <p:sp>
        <p:nvSpPr>
          <p:cNvPr id="4" name="Slide Number Placeholder 3"/>
          <p:cNvSpPr>
            <a:spLocks noGrp="1"/>
          </p:cNvSpPr>
          <p:nvPr>
            <p:ph type="sldNum" sz="quarter" idx="5"/>
          </p:nvPr>
        </p:nvSpPr>
        <p:spPr/>
        <p:txBody>
          <a:bodyPr/>
          <a:lstStyle/>
          <a:p>
            <a:fld id="{746065D0-E837-443C-9AF3-DDFE73A02A20}" type="slidenum">
              <a:rPr lang="en-US"/>
              <a:t>17</a:t>
            </a:fld>
            <a:endParaRPr lang="en-US"/>
          </a:p>
        </p:txBody>
      </p:sp>
    </p:spTree>
    <p:extLst>
      <p:ext uri="{BB962C8B-B14F-4D97-AF65-F5344CB8AC3E}">
        <p14:creationId xmlns:p14="http://schemas.microsoft.com/office/powerpoint/2010/main" val="101596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rPr>
              <a:t>Half of participants indicated they wish the NBS+ result had been delivered by a GC, and others indicated that early access to GC would be helpful. GC engagement earlier in the NBS+ process is likely ideal, and education of pediatricians and direct patient resources may also help meet parental needs.</a:t>
            </a:r>
            <a:endParaRPr lang="en-US">
              <a:solidFill>
                <a:srgbClr val="000000"/>
              </a:solidFill>
              <a:ea typeface="Calibri" panose="020F0502020204030204"/>
              <a:cs typeface="Calibri" panose="020F0502020204030204"/>
            </a:endParaRPr>
          </a:p>
          <a:p>
            <a:endParaRPr lang="en-US" dirty="0">
              <a:solidFill>
                <a:srgbClr val="222222"/>
              </a:solidFill>
              <a:ea typeface="Calibri"/>
              <a:cs typeface="Calibri"/>
            </a:endParaRPr>
          </a:p>
        </p:txBody>
      </p:sp>
      <p:sp>
        <p:nvSpPr>
          <p:cNvPr id="4" name="Slide Number Placeholder 3"/>
          <p:cNvSpPr>
            <a:spLocks noGrp="1"/>
          </p:cNvSpPr>
          <p:nvPr>
            <p:ph type="sldNum" sz="quarter" idx="5"/>
          </p:nvPr>
        </p:nvSpPr>
        <p:spPr/>
        <p:txBody>
          <a:bodyPr/>
          <a:lstStyle/>
          <a:p>
            <a:fld id="{746065D0-E837-443C-9AF3-DDFE73A02A20}" type="slidenum">
              <a:rPr lang="en-US"/>
              <a:t>19</a:t>
            </a:fld>
            <a:endParaRPr lang="en-US"/>
          </a:p>
        </p:txBody>
      </p:sp>
    </p:spTree>
    <p:extLst>
      <p:ext uri="{BB962C8B-B14F-4D97-AF65-F5344CB8AC3E}">
        <p14:creationId xmlns:p14="http://schemas.microsoft.com/office/powerpoint/2010/main" val="56798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babysfirsttest.org/newborn-screening/resource-types/brochur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nextbio.co.za/blog/details/a-case-for-newborn-screening-in-south-africa" TargetMode="External"/><Relationship Id="rId5" Type="http://schemas.openxmlformats.org/officeDocument/2006/relationships/hyperlink" Target="https://www.isns-neoscreening.org/wp-content/uploads/2023/09/20230912_BS_Global_map_May2023_update_PS.pdf"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s://africangcassociation.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007/s10897-017-0158-8" TargetMode="External"/><Relationship Id="rId2" Type="http://schemas.openxmlformats.org/officeDocument/2006/relationships/hyperlink" Target="https://www.ncbi.nlm.nih.gov/books/NBK558913/" TargetMode="External"/><Relationship Id="rId1" Type="http://schemas.openxmlformats.org/officeDocument/2006/relationships/slideLayout" Target="../slideLayouts/slideLayout2.xml"/><Relationship Id="rId4" Type="http://schemas.openxmlformats.org/officeDocument/2006/relationships/hyperlink" Target="https://doi.org/10.4102/ajlm.v14i1.297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04DD4B-A058-BA16-A242-B533D6C953FA}"/>
              </a:ext>
            </a:extLst>
          </p:cNvPr>
          <p:cNvPicPr>
            <a:picLocks noChangeAspect="1"/>
          </p:cNvPicPr>
          <p:nvPr/>
        </p:nvPicPr>
        <p:blipFill>
          <a:blip r:embed="rId2"/>
          <a:srcRect l="20395" t="9091" r="14969"/>
          <a:stretch>
            <a:fillRect/>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700"/>
              <a:t>Why Genomic Counselling, Prenatal and Newborn screening matter in the Rare Disease Realm</a:t>
            </a:r>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fontScale="92500" lnSpcReduction="20000"/>
          </a:bodyPr>
          <a:lstStyle/>
          <a:p>
            <a:pPr algn="l"/>
            <a:r>
              <a:rPr lang="en-US" sz="1700" dirty="0"/>
              <a:t>Nakita Laing</a:t>
            </a:r>
          </a:p>
          <a:p>
            <a:pPr algn="l"/>
            <a:r>
              <a:rPr lang="en-US" sz="1700" dirty="0"/>
              <a:t>Genetic Counsellor</a:t>
            </a:r>
          </a:p>
          <a:p>
            <a:pPr algn="l"/>
            <a:r>
              <a:rPr lang="en-US" sz="1700" dirty="0"/>
              <a:t>University of Cape Town, South Africa</a:t>
            </a:r>
          </a:p>
          <a:p>
            <a:pPr algn="l"/>
            <a:r>
              <a:rPr lang="en-US" sz="1700" dirty="0"/>
              <a:t>n.verkijk@uct.ac.za</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B3F678-184E-3440-844D-B87EE35BD5BF}"/>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a:t>Why does this matter? </a:t>
            </a:r>
          </a:p>
        </p:txBody>
      </p:sp>
      <p:pic>
        <p:nvPicPr>
          <p:cNvPr id="4" name="Picture 3" descr="Wood human figure">
            <a:extLst>
              <a:ext uri="{FF2B5EF4-FFF2-40B4-BE49-F238E27FC236}">
                <a16:creationId xmlns:a16="http://schemas.microsoft.com/office/drawing/2014/main" id="{B8845CF6-DC1E-6A3C-556F-60A9305AF6BD}"/>
              </a:ext>
            </a:extLst>
          </p:cNvPr>
          <p:cNvPicPr>
            <a:picLocks noChangeAspect="1"/>
          </p:cNvPicPr>
          <p:nvPr/>
        </p:nvPicPr>
        <p:blipFill>
          <a:blip r:embed="rId2"/>
          <a:srcRect l="435" r="51039" b="-3"/>
          <a:stretch>
            <a:fillRect/>
          </a:stretch>
        </p:blipFill>
        <p:spPr>
          <a:xfrm>
            <a:off x="20" y="10"/>
            <a:ext cx="4992985" cy="6857990"/>
          </a:xfrm>
          <a:prstGeom prst="rect">
            <a:avLst/>
          </a:prstGeom>
        </p:spPr>
      </p:pic>
    </p:spTree>
    <p:extLst>
      <p:ext uri="{BB962C8B-B14F-4D97-AF65-F5344CB8AC3E}">
        <p14:creationId xmlns:p14="http://schemas.microsoft.com/office/powerpoint/2010/main" val="132476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51285-4BB5-2C2F-68CF-31A797E5B88C}"/>
              </a:ext>
            </a:extLst>
          </p:cNvPr>
          <p:cNvSpPr>
            <a:spLocks noGrp="1"/>
          </p:cNvSpPr>
          <p:nvPr>
            <p:ph type="title"/>
          </p:nvPr>
        </p:nvSpPr>
        <p:spPr>
          <a:xfrm>
            <a:off x="841248" y="256032"/>
            <a:ext cx="10506456" cy="1014984"/>
          </a:xfrm>
        </p:spPr>
        <p:txBody>
          <a:bodyPr anchor="b">
            <a:normAutofit/>
          </a:bodyPr>
          <a:lstStyle/>
          <a:p>
            <a:r>
              <a:rPr lang="en-US" sz="4100"/>
              <a:t>WHO Sustainable Development Goal 3 (2030)</a:t>
            </a:r>
          </a:p>
        </p:txBody>
      </p:sp>
      <p:sp>
        <p:nvSpPr>
          <p:cNvPr id="23" name="Rectangle 2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 name="Content Placeholder 3">
            <a:extLst>
              <a:ext uri="{FF2B5EF4-FFF2-40B4-BE49-F238E27FC236}">
                <a16:creationId xmlns:a16="http://schemas.microsoft.com/office/drawing/2014/main" id="{D83E74B1-1607-6C98-8C66-1E1C123CAD72}"/>
              </a:ext>
            </a:extLst>
          </p:cNvPr>
          <p:cNvGraphicFramePr>
            <a:graphicFrameLocks noGrp="1"/>
          </p:cNvGraphicFramePr>
          <p:nvPr>
            <p:ph idx="1"/>
            <p:extLst>
              <p:ext uri="{D42A27DB-BD31-4B8C-83A1-F6EECF244321}">
                <p14:modId xmlns:p14="http://schemas.microsoft.com/office/powerpoint/2010/main" val="4077008077"/>
              </p:ext>
            </p:extLst>
          </p:nvPr>
        </p:nvGraphicFramePr>
        <p:xfrm>
          <a:off x="838200" y="1926266"/>
          <a:ext cx="10515600" cy="435752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E2EF9863-F412-7D19-54FF-FB22FF40DD2B}"/>
              </a:ext>
            </a:extLst>
          </p:cNvPr>
          <p:cNvSpPr/>
          <p:nvPr/>
        </p:nvSpPr>
        <p:spPr>
          <a:xfrm>
            <a:off x="1186904" y="2732642"/>
            <a:ext cx="2001177" cy="33951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96ACD3-25A9-B828-436C-19EB1398A20C}"/>
              </a:ext>
            </a:extLst>
          </p:cNvPr>
          <p:cNvSpPr/>
          <p:nvPr/>
        </p:nvSpPr>
        <p:spPr>
          <a:xfrm>
            <a:off x="3472404" y="2735412"/>
            <a:ext cx="7880497" cy="32984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6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lose-up of a baby grabbing a hand">
            <a:extLst>
              <a:ext uri="{FF2B5EF4-FFF2-40B4-BE49-F238E27FC236}">
                <a16:creationId xmlns:a16="http://schemas.microsoft.com/office/drawing/2014/main" id="{E4D1D730-51BA-7E6A-144A-3C9F7E8D9CBB}"/>
              </a:ext>
            </a:extLst>
          </p:cNvPr>
          <p:cNvPicPr>
            <a:picLocks noChangeAspect="1"/>
          </p:cNvPicPr>
          <p:nvPr/>
        </p:nvPicPr>
        <p:blipFill>
          <a:blip r:embed="rId2"/>
          <a:srcRect r="6021" b="-3"/>
          <a:stretch>
            <a:fillRect/>
          </a:stretch>
        </p:blipFill>
        <p:spPr>
          <a:xfrm>
            <a:off x="2522358" y="10"/>
            <a:ext cx="9669642" cy="6857990"/>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AF1C3-BC3D-A826-68C7-6FCF1D91A5F7}"/>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Newborn Screening</a:t>
            </a:r>
          </a:p>
        </p:txBody>
      </p:sp>
      <p:sp>
        <p:nvSpPr>
          <p:cNvPr id="3" name="Content Placeholder 2">
            <a:extLst>
              <a:ext uri="{FF2B5EF4-FFF2-40B4-BE49-F238E27FC236}">
                <a16:creationId xmlns:a16="http://schemas.microsoft.com/office/drawing/2014/main" id="{1CB6BA17-2FA0-2065-CA7F-58A0FAB6F87E}"/>
              </a:ext>
            </a:extLst>
          </p:cNvPr>
          <p:cNvSpPr>
            <a:spLocks noGrp="1"/>
          </p:cNvSpPr>
          <p:nvPr>
            <p:ph type="body" idx="1"/>
          </p:nvPr>
        </p:nvSpPr>
        <p:spPr>
          <a:xfrm>
            <a:off x="952229" y="4629234"/>
            <a:ext cx="3973386" cy="1485319"/>
          </a:xfrm>
          <a:noFill/>
        </p:spPr>
        <p:txBody>
          <a:bodyPr vert="horz" lIns="91440" tIns="45720" rIns="91440" bIns="45720" rtlCol="0">
            <a:normAutofit/>
          </a:bodyPr>
          <a:lstStyle/>
          <a:p>
            <a:endParaRPr lang="en-US">
              <a:solidFill>
                <a:schemeClr val="tx1"/>
              </a:solidFill>
            </a:endParaRPr>
          </a:p>
        </p:txBody>
      </p:sp>
    </p:spTree>
    <p:extLst>
      <p:ext uri="{BB962C8B-B14F-4D97-AF65-F5344CB8AC3E}">
        <p14:creationId xmlns:p14="http://schemas.microsoft.com/office/powerpoint/2010/main" val="333833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96B7F-8FB3-1DF6-6D98-0AFE8042CE46}"/>
              </a:ext>
            </a:extLst>
          </p:cNvPr>
          <p:cNvSpPr>
            <a:spLocks noGrp="1"/>
          </p:cNvSpPr>
          <p:nvPr>
            <p:ph type="title"/>
          </p:nvPr>
        </p:nvSpPr>
        <p:spPr>
          <a:xfrm>
            <a:off x="686834" y="1153572"/>
            <a:ext cx="3200400" cy="4461163"/>
          </a:xfrm>
        </p:spPr>
        <p:txBody>
          <a:bodyPr>
            <a:normAutofit/>
          </a:bodyPr>
          <a:lstStyle/>
          <a:p>
            <a:r>
              <a:rPr lang="en-US">
                <a:solidFill>
                  <a:srgbClr val="FFFFFF"/>
                </a:solidFill>
              </a:rPr>
              <a:t>Beginning of NBS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2DB883-D4F5-F255-4EC0-842B00C851BA}"/>
              </a:ext>
            </a:extLst>
          </p:cNvPr>
          <p:cNvSpPr>
            <a:spLocks noGrp="1"/>
          </p:cNvSpPr>
          <p:nvPr>
            <p:ph idx="1"/>
          </p:nvPr>
        </p:nvSpPr>
        <p:spPr>
          <a:xfrm>
            <a:off x="4447308" y="591344"/>
            <a:ext cx="7197436" cy="5973546"/>
          </a:xfrm>
        </p:spPr>
        <p:txBody>
          <a:bodyPr vert="horz" lIns="91440" tIns="45720" rIns="91440" bIns="45720" rtlCol="0" anchor="ctr">
            <a:normAutofit/>
          </a:bodyPr>
          <a:lstStyle/>
          <a:p>
            <a:r>
              <a:rPr lang="en-US" dirty="0"/>
              <a:t>1963 – Robert Guthrie</a:t>
            </a:r>
          </a:p>
          <a:p>
            <a:pPr lvl="1">
              <a:buFont typeface="Courier New" panose="020B0604020202020204" pitchFamily="34" charset="0"/>
              <a:buChar char="o"/>
            </a:pPr>
            <a:r>
              <a:rPr lang="en-US" dirty="0"/>
              <a:t> Phenylketonuria (PKU) screening using a bacterial inhibition assay</a:t>
            </a:r>
          </a:p>
          <a:p>
            <a:pPr lvl="1">
              <a:buFont typeface="Courier New" panose="020B0604020202020204" pitchFamily="34" charset="0"/>
              <a:buChar char="o"/>
            </a:pPr>
            <a:r>
              <a:rPr lang="en-US" dirty="0"/>
              <a:t>estimate phenylalanine concentration in dried blood spots</a:t>
            </a:r>
          </a:p>
          <a:p>
            <a:pPr lvl="1">
              <a:buFont typeface="Courier New" panose="020B0604020202020204" pitchFamily="34" charset="0"/>
              <a:buChar char="o"/>
            </a:pPr>
            <a:r>
              <a:rPr lang="en-US" dirty="0"/>
              <a:t>Treatment = low phenylalanine diet to decrease the accumulation of phenylalanine </a:t>
            </a:r>
          </a:p>
          <a:p>
            <a:pPr lvl="1">
              <a:buFont typeface="Courier New" panose="020B0604020202020204" pitchFamily="34" charset="0"/>
              <a:buChar char="o"/>
            </a:pPr>
            <a:r>
              <a:rPr lang="en-US" dirty="0"/>
              <a:t>Prevents seizures, stunted growth, developmental delay and intellectual disability</a:t>
            </a:r>
          </a:p>
          <a:p>
            <a:r>
              <a:rPr lang="en-US" dirty="0"/>
              <a:t>1970s - congenital hypothyroidism (CH), congenital adrenal hyperplasia (CAH), and cystic fibrosis (CF) </a:t>
            </a:r>
          </a:p>
          <a:p>
            <a:r>
              <a:rPr lang="en-US" dirty="0"/>
              <a:t>1990s – tandem mass spectrometry</a:t>
            </a:r>
          </a:p>
        </p:txBody>
      </p:sp>
    </p:spTree>
    <p:extLst>
      <p:ext uri="{BB962C8B-B14F-4D97-AF65-F5344CB8AC3E}">
        <p14:creationId xmlns:p14="http://schemas.microsoft.com/office/powerpoint/2010/main" val="141629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38947-4AA7-2241-BA4C-90DDE1E187E2}"/>
              </a:ext>
            </a:extLst>
          </p:cNvPr>
          <p:cNvSpPr>
            <a:spLocks noGrp="1"/>
          </p:cNvSpPr>
          <p:nvPr>
            <p:ph type="title"/>
          </p:nvPr>
        </p:nvSpPr>
        <p:spPr>
          <a:xfrm>
            <a:off x="630936" y="639520"/>
            <a:ext cx="3429000" cy="1719072"/>
          </a:xfrm>
        </p:spPr>
        <p:txBody>
          <a:bodyPr anchor="b">
            <a:normAutofit/>
          </a:bodyPr>
          <a:lstStyle/>
          <a:p>
            <a:r>
              <a:rPr lang="en-US" sz="3800"/>
              <a:t>Example: Congenital Hypothyroidism</a:t>
            </a:r>
          </a:p>
        </p:txBody>
      </p:sp>
      <p:sp>
        <p:nvSpPr>
          <p:cNvPr id="2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86DD7C-4172-7C0F-4472-53FBA9755FFE}"/>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US" sz="2200" dirty="0"/>
              <a:t>"cretinism"</a:t>
            </a:r>
          </a:p>
          <a:p>
            <a:r>
              <a:rPr lang="en-US" sz="2200" dirty="0"/>
              <a:t>Serious condition where a baby is born with an underactive thyroid gland which normally produces thyroid hormone. </a:t>
            </a:r>
          </a:p>
          <a:p>
            <a:r>
              <a:rPr lang="en-US" sz="2200" dirty="0"/>
              <a:t>Thyroid hormone is vital for growth and brain development</a:t>
            </a:r>
          </a:p>
          <a:p>
            <a:endParaRPr lang="en-US" sz="2200" dirty="0"/>
          </a:p>
        </p:txBody>
      </p:sp>
      <p:pic>
        <p:nvPicPr>
          <p:cNvPr id="4" name="Picture 3" descr="A diagram of a baby&#10;&#10;AI-generated content may be incorrect.">
            <a:extLst>
              <a:ext uri="{FF2B5EF4-FFF2-40B4-BE49-F238E27FC236}">
                <a16:creationId xmlns:a16="http://schemas.microsoft.com/office/drawing/2014/main" id="{0F13CCDF-5B27-047F-0267-48E26D71F5C3}"/>
              </a:ext>
            </a:extLst>
          </p:cNvPr>
          <p:cNvPicPr>
            <a:picLocks noChangeAspect="1"/>
          </p:cNvPicPr>
          <p:nvPr/>
        </p:nvPicPr>
        <p:blipFill>
          <a:blip r:embed="rId3"/>
          <a:stretch>
            <a:fillRect/>
          </a:stretch>
        </p:blipFill>
        <p:spPr>
          <a:xfrm>
            <a:off x="4918819" y="640080"/>
            <a:ext cx="6374674" cy="5577840"/>
          </a:xfrm>
          <a:prstGeom prst="rect">
            <a:avLst/>
          </a:prstGeom>
        </p:spPr>
      </p:pic>
    </p:spTree>
    <p:extLst>
      <p:ext uri="{BB962C8B-B14F-4D97-AF65-F5344CB8AC3E}">
        <p14:creationId xmlns:p14="http://schemas.microsoft.com/office/powerpoint/2010/main" val="204822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1604-6C71-138C-8372-5A67D0386B50}"/>
              </a:ext>
            </a:extLst>
          </p:cNvPr>
          <p:cNvSpPr>
            <a:spLocks noGrp="1"/>
          </p:cNvSpPr>
          <p:nvPr>
            <p:ph type="title"/>
          </p:nvPr>
        </p:nvSpPr>
        <p:spPr/>
        <p:txBody>
          <a:bodyPr/>
          <a:lstStyle/>
          <a:p>
            <a:r>
              <a:rPr lang="en-US" dirty="0"/>
              <a:t>Congenital hypothyroidism</a:t>
            </a:r>
          </a:p>
        </p:txBody>
      </p:sp>
      <p:sp>
        <p:nvSpPr>
          <p:cNvPr id="3" name="Content Placeholder 2">
            <a:extLst>
              <a:ext uri="{FF2B5EF4-FFF2-40B4-BE49-F238E27FC236}">
                <a16:creationId xmlns:a16="http://schemas.microsoft.com/office/drawing/2014/main" id="{6E6D92DF-6BE3-594A-4DDE-FAFC9C8651E2}"/>
              </a:ext>
            </a:extLst>
          </p:cNvPr>
          <p:cNvSpPr>
            <a:spLocks noGrp="1"/>
          </p:cNvSpPr>
          <p:nvPr>
            <p:ph idx="1"/>
          </p:nvPr>
        </p:nvSpPr>
        <p:spPr/>
        <p:txBody>
          <a:bodyPr vert="horz" lIns="91440" tIns="45720" rIns="91440" bIns="45720" rtlCol="0" anchor="t">
            <a:normAutofit lnSpcReduction="10000"/>
          </a:bodyPr>
          <a:lstStyle/>
          <a:p>
            <a:r>
              <a:rPr lang="en-US" dirty="0"/>
              <a:t>Common!</a:t>
            </a:r>
          </a:p>
          <a:p>
            <a:r>
              <a:rPr lang="en-US" dirty="0"/>
              <a:t>1 in 3000 – 1 in 4000 (in SA this is </a:t>
            </a:r>
            <a:r>
              <a:rPr lang="en-US" dirty="0" err="1"/>
              <a:t>approx</a:t>
            </a:r>
            <a:r>
              <a:rPr lang="en-US" dirty="0"/>
              <a:t> 250 babies/year)</a:t>
            </a:r>
          </a:p>
          <a:p>
            <a:r>
              <a:rPr lang="en-US" dirty="0"/>
              <a:t>Vital to diagnose and start treatment within 2 weeks of birth</a:t>
            </a:r>
          </a:p>
          <a:p>
            <a:r>
              <a:rPr lang="en-US" dirty="0"/>
              <a:t>Ideal to perform NBS on day 2-4 when false readings may be obtained due to maternal effects. </a:t>
            </a:r>
          </a:p>
          <a:p>
            <a:r>
              <a:rPr lang="en-US" dirty="0"/>
              <a:t>Requires follow-up and repeat testing if screen positive</a:t>
            </a:r>
          </a:p>
          <a:p>
            <a:r>
              <a:rPr lang="en-US" dirty="0"/>
              <a:t>Treatment simple and cost effective - levothyroxine (L-T4) (~$4)</a:t>
            </a:r>
          </a:p>
          <a:p>
            <a:r>
              <a:rPr lang="en-US" dirty="0"/>
              <a:t>Untreated/late dx - irreversible neurological deficits (lifelong)</a:t>
            </a:r>
          </a:p>
          <a:p>
            <a:r>
              <a:rPr lang="en-US" dirty="0"/>
              <a:t>For every $1 spent on screening/treatment - $2.90 averted</a:t>
            </a:r>
          </a:p>
        </p:txBody>
      </p:sp>
    </p:spTree>
    <p:extLst>
      <p:ext uri="{BB962C8B-B14F-4D97-AF65-F5344CB8AC3E}">
        <p14:creationId xmlns:p14="http://schemas.microsoft.com/office/powerpoint/2010/main" val="307668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A89F-6262-FC5B-8202-1B4A75262932}"/>
              </a:ext>
            </a:extLst>
          </p:cNvPr>
          <p:cNvSpPr>
            <a:spLocks noGrp="1"/>
          </p:cNvSpPr>
          <p:nvPr>
            <p:ph type="title"/>
          </p:nvPr>
        </p:nvSpPr>
        <p:spPr/>
        <p:txBody>
          <a:bodyPr/>
          <a:lstStyle/>
          <a:p>
            <a:r>
              <a:rPr lang="en-US" dirty="0"/>
              <a:t>Current NBS</a:t>
            </a:r>
          </a:p>
        </p:txBody>
      </p:sp>
      <p:graphicFrame>
        <p:nvGraphicFramePr>
          <p:cNvPr id="5" name="Content Placeholder 2">
            <a:extLst>
              <a:ext uri="{FF2B5EF4-FFF2-40B4-BE49-F238E27FC236}">
                <a16:creationId xmlns:a16="http://schemas.microsoft.com/office/drawing/2014/main" id="{C82FC724-36AC-0DA4-E3A0-61DF988C6C8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45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up of a brochure&#10;&#10;AI-generated content may be incorrect.">
            <a:extLst>
              <a:ext uri="{FF2B5EF4-FFF2-40B4-BE49-F238E27FC236}">
                <a16:creationId xmlns:a16="http://schemas.microsoft.com/office/drawing/2014/main" id="{38998A4A-2701-4BBB-F264-045FB96EE0A5}"/>
              </a:ext>
            </a:extLst>
          </p:cNvPr>
          <p:cNvPicPr>
            <a:picLocks noChangeAspect="1"/>
          </p:cNvPicPr>
          <p:nvPr/>
        </p:nvPicPr>
        <p:blipFill>
          <a:blip r:embed="rId3"/>
          <a:stretch>
            <a:fillRect/>
          </a:stretch>
        </p:blipFill>
        <p:spPr>
          <a:xfrm>
            <a:off x="1474411" y="-193484"/>
            <a:ext cx="9230687" cy="7257458"/>
          </a:xfrm>
          <a:prstGeom prst="rect">
            <a:avLst/>
          </a:prstGeom>
        </p:spPr>
      </p:pic>
      <p:sp>
        <p:nvSpPr>
          <p:cNvPr id="3" name="TextBox 2">
            <a:extLst>
              <a:ext uri="{FF2B5EF4-FFF2-40B4-BE49-F238E27FC236}">
                <a16:creationId xmlns:a16="http://schemas.microsoft.com/office/drawing/2014/main" id="{3E0FB10E-F462-1C0C-6716-C31AD9335028}"/>
              </a:ext>
            </a:extLst>
          </p:cNvPr>
          <p:cNvSpPr txBox="1"/>
          <p:nvPr/>
        </p:nvSpPr>
        <p:spPr>
          <a:xfrm>
            <a:off x="7284013" y="6584924"/>
            <a:ext cx="4718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ea typeface="+mn-lt"/>
                <a:cs typeface="+mn-lt"/>
                <a:hlinkClick r:id="rId4">
                  <a:extLst>
                    <a:ext uri="{A12FA001-AC4F-418D-AE19-62706E023703}">
                      <ahyp:hlinkClr xmlns:ahyp="http://schemas.microsoft.com/office/drawing/2018/hyperlinkcolor" val="tx"/>
                    </a:ext>
                  </a:extLst>
                </a:hlinkClick>
              </a:rPr>
              <a:t>https://babysfirsttest.org/newborn-screening/resource-types/brochure</a:t>
            </a:r>
            <a:endParaRPr lang="en-US" sz="800">
              <a:solidFill>
                <a:srgbClr val="000000"/>
              </a:solidFill>
            </a:endParaRPr>
          </a:p>
        </p:txBody>
      </p:sp>
    </p:spTree>
    <p:extLst>
      <p:ext uri="{BB962C8B-B14F-4D97-AF65-F5344CB8AC3E}">
        <p14:creationId xmlns:p14="http://schemas.microsoft.com/office/powerpoint/2010/main" val="123971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8BE0-D202-A657-C102-0B2A46E5BCFF}"/>
              </a:ext>
            </a:extLst>
          </p:cNvPr>
          <p:cNvSpPr>
            <a:spLocks noGrp="1"/>
          </p:cNvSpPr>
          <p:nvPr>
            <p:ph type="title"/>
          </p:nvPr>
        </p:nvSpPr>
        <p:spPr/>
        <p:txBody>
          <a:bodyPr/>
          <a:lstStyle/>
          <a:p>
            <a:r>
              <a:rPr lang="en-US" dirty="0"/>
              <a:t>NBS and Role of Genetic Counselling (GC)</a:t>
            </a:r>
          </a:p>
        </p:txBody>
      </p:sp>
      <p:sp>
        <p:nvSpPr>
          <p:cNvPr id="3" name="Content Placeholder 2">
            <a:extLst>
              <a:ext uri="{FF2B5EF4-FFF2-40B4-BE49-F238E27FC236}">
                <a16:creationId xmlns:a16="http://schemas.microsoft.com/office/drawing/2014/main" id="{EEA2F260-026B-F3D5-0C67-2CC7D940634E}"/>
              </a:ext>
            </a:extLst>
          </p:cNvPr>
          <p:cNvSpPr>
            <a:spLocks noGrp="1"/>
          </p:cNvSpPr>
          <p:nvPr>
            <p:ph idx="1"/>
          </p:nvPr>
        </p:nvSpPr>
        <p:spPr/>
        <p:txBody>
          <a:bodyPr vert="horz" lIns="91440" tIns="45720" rIns="91440" bIns="45720" rtlCol="0" anchor="t">
            <a:normAutofit/>
          </a:bodyPr>
          <a:lstStyle/>
          <a:p>
            <a:r>
              <a:rPr lang="en-US" dirty="0"/>
              <a:t>Many conditions screened for are "genetic" and require follow-up genetic testing to confirm the diagnosis</a:t>
            </a:r>
          </a:p>
          <a:p>
            <a:r>
              <a:rPr lang="en-US" dirty="0"/>
              <a:t>Not only is there a possible serious diagnosis in the family but there are also implications for future pregnancies and other family members</a:t>
            </a:r>
          </a:p>
          <a:p>
            <a:r>
              <a:rPr lang="en-US" dirty="0"/>
              <a:t>Some NBS can reveal "carrier status" in an infant which also requires follow-up</a:t>
            </a:r>
          </a:p>
          <a:p>
            <a:r>
              <a:rPr lang="en-US" dirty="0"/>
              <a:t>GCs -  important source of support and education for parents while also helping families navigate the best medical care for their child after an abnormal screening test result</a:t>
            </a:r>
          </a:p>
        </p:txBody>
      </p:sp>
    </p:spTree>
    <p:extLst>
      <p:ext uri="{BB962C8B-B14F-4D97-AF65-F5344CB8AC3E}">
        <p14:creationId xmlns:p14="http://schemas.microsoft.com/office/powerpoint/2010/main" val="160027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665871-469E-1BCA-1DF1-7A36EFB43C5E}"/>
              </a:ext>
            </a:extLst>
          </p:cNvPr>
          <p:cNvSpPr>
            <a:spLocks noGrp="1"/>
          </p:cNvSpPr>
          <p:nvPr>
            <p:ph type="title"/>
          </p:nvPr>
        </p:nvSpPr>
        <p:spPr>
          <a:xfrm>
            <a:off x="1046746" y="641850"/>
            <a:ext cx="3611880" cy="1535865"/>
          </a:xfrm>
        </p:spPr>
        <p:txBody>
          <a:bodyPr>
            <a:normAutofit/>
          </a:bodyPr>
          <a:lstStyle/>
          <a:p>
            <a:r>
              <a:rPr lang="en-US" sz="3200"/>
              <a:t>Experiences with NBS for CF and GC</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3B507E14-1BE2-49CA-1E3B-CCA7736A0F1E}"/>
              </a:ext>
            </a:extLst>
          </p:cNvPr>
          <p:cNvSpPr>
            <a:spLocks noGrp="1"/>
          </p:cNvSpPr>
          <p:nvPr>
            <p:ph idx="1"/>
          </p:nvPr>
        </p:nvSpPr>
        <p:spPr>
          <a:xfrm>
            <a:off x="5300640" y="641850"/>
            <a:ext cx="6053160" cy="1535865"/>
          </a:xfrm>
        </p:spPr>
        <p:txBody>
          <a:bodyPr anchor="ctr">
            <a:normAutofit/>
          </a:bodyPr>
          <a:lstStyle/>
          <a:p>
            <a:r>
              <a:rPr lang="en-US" sz="1200" dirty="0">
                <a:solidFill>
                  <a:srgbClr val="222222"/>
                </a:solidFill>
                <a:latin typeface="Merriweather Sans"/>
              </a:rPr>
              <a:t>Foil, K., Christon, L., Kerrigan, C. </a:t>
            </a:r>
            <a:r>
              <a:rPr lang="en-US" sz="1200" i="1" dirty="0">
                <a:solidFill>
                  <a:srgbClr val="222222"/>
                </a:solidFill>
                <a:latin typeface="Merriweather Sans"/>
              </a:rPr>
              <a:t>et al.</a:t>
            </a:r>
            <a:r>
              <a:rPr lang="en-US" sz="1200" dirty="0">
                <a:solidFill>
                  <a:srgbClr val="222222"/>
                </a:solidFill>
                <a:latin typeface="Merriweather Sans"/>
              </a:rPr>
              <a:t> Experiences of cystic fibrosis newborn screening and genetic counseling. </a:t>
            </a:r>
            <a:r>
              <a:rPr lang="en-US" sz="1200" i="1" dirty="0">
                <a:solidFill>
                  <a:srgbClr val="222222"/>
                </a:solidFill>
                <a:latin typeface="Merriweather Sans"/>
              </a:rPr>
              <a:t>J Community Genet</a:t>
            </a:r>
            <a:r>
              <a:rPr lang="en-US" sz="1200" dirty="0">
                <a:solidFill>
                  <a:srgbClr val="222222"/>
                </a:solidFill>
                <a:latin typeface="Merriweather Sans"/>
              </a:rPr>
              <a:t> </a:t>
            </a:r>
            <a:r>
              <a:rPr lang="en-US" sz="1200" b="1" dirty="0">
                <a:solidFill>
                  <a:srgbClr val="222222"/>
                </a:solidFill>
                <a:latin typeface="Merriweather Sans"/>
              </a:rPr>
              <a:t>14</a:t>
            </a:r>
            <a:r>
              <a:rPr lang="en-US" sz="1200" dirty="0">
                <a:solidFill>
                  <a:srgbClr val="222222"/>
                </a:solidFill>
                <a:latin typeface="Merriweather Sans"/>
              </a:rPr>
              <a:t>, 621–626 (2023). https://doi.org/10.1007/s12687-023-00666-8</a:t>
            </a:r>
            <a:endParaRPr lang="en-US" sz="1800" dirty="0"/>
          </a:p>
        </p:txBody>
      </p:sp>
      <p:pic>
        <p:nvPicPr>
          <p:cNvPr id="4" name="Content Placeholder 3">
            <a:extLst>
              <a:ext uri="{FF2B5EF4-FFF2-40B4-BE49-F238E27FC236}">
                <a16:creationId xmlns:a16="http://schemas.microsoft.com/office/drawing/2014/main" id="{82BFFF72-310C-D3EF-6125-906BABEED51A}"/>
              </a:ext>
            </a:extLst>
          </p:cNvPr>
          <p:cNvPicPr>
            <a:picLocks noChangeAspect="1"/>
          </p:cNvPicPr>
          <p:nvPr/>
        </p:nvPicPr>
        <p:blipFill>
          <a:blip r:embed="rId3"/>
          <a:srcRect r="2263" b="-2"/>
          <a:stretch>
            <a:fillRect/>
          </a:stretch>
        </p:blipFill>
        <p:spPr>
          <a:xfrm>
            <a:off x="554416" y="2731167"/>
            <a:ext cx="11167447" cy="3484983"/>
          </a:xfrm>
          <a:prstGeom prst="rect">
            <a:avLst/>
          </a:prstGeom>
        </p:spPr>
      </p:pic>
    </p:spTree>
    <p:extLst>
      <p:ext uri="{BB962C8B-B14F-4D97-AF65-F5344CB8AC3E}">
        <p14:creationId xmlns:p14="http://schemas.microsoft.com/office/powerpoint/2010/main" val="197810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E1168-9301-2605-454C-1062125B0BD1}"/>
              </a:ext>
            </a:extLst>
          </p:cNvPr>
          <p:cNvSpPr>
            <a:spLocks noGrp="1"/>
          </p:cNvSpPr>
          <p:nvPr>
            <p:ph type="title"/>
          </p:nvPr>
        </p:nvSpPr>
        <p:spPr>
          <a:xfrm>
            <a:off x="5297762" y="329184"/>
            <a:ext cx="6251110" cy="1783080"/>
          </a:xfrm>
        </p:spPr>
        <p:txBody>
          <a:bodyPr anchor="b">
            <a:normAutofit/>
          </a:bodyPr>
          <a:lstStyle/>
          <a:p>
            <a:r>
              <a:rPr lang="en-US" sz="5400"/>
              <a:t>Overview</a:t>
            </a:r>
          </a:p>
        </p:txBody>
      </p:sp>
      <p:pic>
        <p:nvPicPr>
          <p:cNvPr id="14" name="Picture 13">
            <a:extLst>
              <a:ext uri="{FF2B5EF4-FFF2-40B4-BE49-F238E27FC236}">
                <a16:creationId xmlns:a16="http://schemas.microsoft.com/office/drawing/2014/main" id="{0344A995-75F7-115A-FA9A-5E7F3D4EB34B}"/>
              </a:ext>
            </a:extLst>
          </p:cNvPr>
          <p:cNvPicPr>
            <a:picLocks noChangeAspect="1"/>
          </p:cNvPicPr>
          <p:nvPr/>
        </p:nvPicPr>
        <p:blipFill>
          <a:blip r:embed="rId2"/>
          <a:srcRect l="31571" r="32617" b="6250"/>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B30B69-27A8-1CD6-72E0-DF8848020D03}"/>
              </a:ext>
            </a:extLst>
          </p:cNvPr>
          <p:cNvSpPr>
            <a:spLocks noGrp="1"/>
          </p:cNvSpPr>
          <p:nvPr>
            <p:ph idx="1"/>
          </p:nvPr>
        </p:nvSpPr>
        <p:spPr>
          <a:xfrm>
            <a:off x="5297762" y="2706624"/>
            <a:ext cx="6251110" cy="3483864"/>
          </a:xfrm>
        </p:spPr>
        <p:txBody>
          <a:bodyPr vert="horz" lIns="91440" tIns="45720" rIns="91440" bIns="45720" rtlCol="0">
            <a:normAutofit/>
          </a:bodyPr>
          <a:lstStyle/>
          <a:p>
            <a:r>
              <a:rPr lang="en-US" sz="2200"/>
              <a:t>Definitions</a:t>
            </a:r>
          </a:p>
          <a:p>
            <a:r>
              <a:rPr lang="en-US" sz="2200"/>
              <a:t>Why newborn screening matters (example)</a:t>
            </a:r>
          </a:p>
          <a:p>
            <a:r>
              <a:rPr lang="en-US" sz="2200"/>
              <a:t>The role of genetic counselling in NBS</a:t>
            </a:r>
          </a:p>
          <a:p>
            <a:r>
              <a:rPr lang="en-US" sz="2200"/>
              <a:t>Global experiences NBS</a:t>
            </a:r>
          </a:p>
          <a:p>
            <a:r>
              <a:rPr lang="en-US" sz="2200"/>
              <a:t>South African experiences NBS and GC</a:t>
            </a:r>
          </a:p>
          <a:p>
            <a:r>
              <a:rPr lang="en-US" sz="2200"/>
              <a:t>African experiences NBS and GC</a:t>
            </a:r>
          </a:p>
        </p:txBody>
      </p:sp>
    </p:spTree>
    <p:extLst>
      <p:ext uri="{BB962C8B-B14F-4D97-AF65-F5344CB8AC3E}">
        <p14:creationId xmlns:p14="http://schemas.microsoft.com/office/powerpoint/2010/main" val="195108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22E9-E6DB-D469-BFF0-51484BBD2A02}"/>
              </a:ext>
            </a:extLst>
          </p:cNvPr>
          <p:cNvSpPr>
            <a:spLocks noGrp="1"/>
          </p:cNvSpPr>
          <p:nvPr>
            <p:ph type="title"/>
          </p:nvPr>
        </p:nvSpPr>
        <p:spPr/>
        <p:txBody>
          <a:bodyPr/>
          <a:lstStyle/>
          <a:p>
            <a:r>
              <a:rPr lang="en-US" dirty="0"/>
              <a:t>Real-world experiences</a:t>
            </a:r>
          </a:p>
        </p:txBody>
      </p:sp>
      <p:graphicFrame>
        <p:nvGraphicFramePr>
          <p:cNvPr id="5" name="Content Placeholder 2">
            <a:extLst>
              <a:ext uri="{FF2B5EF4-FFF2-40B4-BE49-F238E27FC236}">
                <a16:creationId xmlns:a16="http://schemas.microsoft.com/office/drawing/2014/main" id="{4F4E5F8E-6EE0-D51A-5999-25E5B025667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TextBox 53">
            <a:extLst>
              <a:ext uri="{FF2B5EF4-FFF2-40B4-BE49-F238E27FC236}">
                <a16:creationId xmlns:a16="http://schemas.microsoft.com/office/drawing/2014/main" id="{12D8AC81-FA52-BD9B-1242-763BEA72FEFA}"/>
              </a:ext>
            </a:extLst>
          </p:cNvPr>
          <p:cNvSpPr txBox="1"/>
          <p:nvPr/>
        </p:nvSpPr>
        <p:spPr>
          <a:xfrm>
            <a:off x="6731682" y="671606"/>
            <a:ext cx="4915896"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err="1">
                <a:solidFill>
                  <a:srgbClr val="222222"/>
                </a:solidFill>
                <a:ea typeface="+mn-lt"/>
                <a:cs typeface="+mn-lt"/>
              </a:rPr>
              <a:t>Hricovec</a:t>
            </a:r>
            <a:r>
              <a:rPr lang="en-US" sz="900" dirty="0">
                <a:solidFill>
                  <a:srgbClr val="222222"/>
                </a:solidFill>
                <a:ea typeface="+mn-lt"/>
                <a:cs typeface="+mn-lt"/>
              </a:rPr>
              <a:t>, M., </a:t>
            </a:r>
            <a:r>
              <a:rPr lang="en-US" sz="900" dirty="0" err="1">
                <a:solidFill>
                  <a:srgbClr val="222222"/>
                </a:solidFill>
                <a:ea typeface="+mn-lt"/>
                <a:cs typeface="+mn-lt"/>
              </a:rPr>
              <a:t>Gaviglio</a:t>
            </a:r>
            <a:r>
              <a:rPr lang="en-US" sz="900" dirty="0">
                <a:solidFill>
                  <a:srgbClr val="222222"/>
                </a:solidFill>
                <a:ea typeface="+mn-lt"/>
                <a:cs typeface="+mn-lt"/>
              </a:rPr>
              <a:t>, A., </a:t>
            </a:r>
            <a:r>
              <a:rPr lang="en-US" sz="900" dirty="0" err="1">
                <a:solidFill>
                  <a:srgbClr val="222222"/>
                </a:solidFill>
                <a:ea typeface="+mn-lt"/>
                <a:cs typeface="+mn-lt"/>
              </a:rPr>
              <a:t>Mealwitz</a:t>
            </a:r>
            <a:r>
              <a:rPr lang="en-US" sz="900" dirty="0">
                <a:solidFill>
                  <a:srgbClr val="222222"/>
                </a:solidFill>
                <a:ea typeface="+mn-lt"/>
                <a:cs typeface="+mn-lt"/>
              </a:rPr>
              <a:t>, C., Merrill, M., &amp; Goldenberg, A. J. (2025). A Qualitative Study on Parental Experiences with Genetic Counseling After a Positive Newborn Screen for Recently Added Conditions on the Recommended Uniform Screening Panel (RUSP). </a:t>
            </a:r>
            <a:r>
              <a:rPr lang="en-US" sz="900" i="1" dirty="0">
                <a:solidFill>
                  <a:srgbClr val="222222"/>
                </a:solidFill>
                <a:ea typeface="+mn-lt"/>
                <a:cs typeface="+mn-lt"/>
              </a:rPr>
              <a:t>International Journal of Neonatal Screening</a:t>
            </a:r>
            <a:r>
              <a:rPr lang="en-US" sz="900" dirty="0">
                <a:solidFill>
                  <a:srgbClr val="222222"/>
                </a:solidFill>
                <a:ea typeface="+mn-lt"/>
                <a:cs typeface="+mn-lt"/>
              </a:rPr>
              <a:t>, </a:t>
            </a:r>
            <a:r>
              <a:rPr lang="en-US" sz="900" i="1" dirty="0">
                <a:solidFill>
                  <a:srgbClr val="222222"/>
                </a:solidFill>
                <a:ea typeface="+mn-lt"/>
                <a:cs typeface="+mn-lt"/>
              </a:rPr>
              <a:t>11</a:t>
            </a:r>
            <a:r>
              <a:rPr lang="en-US" sz="900" dirty="0">
                <a:solidFill>
                  <a:srgbClr val="222222"/>
                </a:solidFill>
                <a:ea typeface="+mn-lt"/>
                <a:cs typeface="+mn-lt"/>
              </a:rPr>
              <a:t>(4), 101. https://doi.org/10.3390/ijns11040101</a:t>
            </a:r>
            <a:endParaRPr lang="en-US" dirty="0"/>
          </a:p>
        </p:txBody>
      </p:sp>
      <p:sp>
        <p:nvSpPr>
          <p:cNvPr id="62" name="Rectangle 61">
            <a:extLst>
              <a:ext uri="{FF2B5EF4-FFF2-40B4-BE49-F238E27FC236}">
                <a16:creationId xmlns:a16="http://schemas.microsoft.com/office/drawing/2014/main" id="{5007B1B3-440A-A06C-B46A-E43B15E11654}"/>
              </a:ext>
            </a:extLst>
          </p:cNvPr>
          <p:cNvSpPr/>
          <p:nvPr/>
        </p:nvSpPr>
        <p:spPr>
          <a:xfrm>
            <a:off x="4361186" y="1780358"/>
            <a:ext cx="3505510" cy="2111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279F1C8B-E293-4880-5417-1AF5622B8893}"/>
              </a:ext>
            </a:extLst>
          </p:cNvPr>
          <p:cNvSpPr/>
          <p:nvPr/>
        </p:nvSpPr>
        <p:spPr>
          <a:xfrm>
            <a:off x="7994490" y="1780358"/>
            <a:ext cx="3505510" cy="2111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DC315DB-8D6B-A2D7-D914-3AF96E7B94DB}"/>
              </a:ext>
            </a:extLst>
          </p:cNvPr>
          <p:cNvSpPr/>
          <p:nvPr/>
        </p:nvSpPr>
        <p:spPr>
          <a:xfrm>
            <a:off x="703586" y="4064149"/>
            <a:ext cx="3505510" cy="2111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DDEE7891-14F3-2CAC-ACD9-2A350C706E9A}"/>
              </a:ext>
            </a:extLst>
          </p:cNvPr>
          <p:cNvSpPr/>
          <p:nvPr/>
        </p:nvSpPr>
        <p:spPr>
          <a:xfrm>
            <a:off x="4356769" y="4061940"/>
            <a:ext cx="3505510" cy="2111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4BE1EB20-E31A-9B74-1152-AE373028F92A}"/>
              </a:ext>
            </a:extLst>
          </p:cNvPr>
          <p:cNvSpPr/>
          <p:nvPr/>
        </p:nvSpPr>
        <p:spPr>
          <a:xfrm>
            <a:off x="7990073" y="4061940"/>
            <a:ext cx="3505510" cy="2111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3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2" grpId="0" animBg="1"/>
      <p:bldP spid="63" grpId="0" animBg="1"/>
      <p:bldP spid="65" grpId="0" animBg="1"/>
      <p:bldP spid="67"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B404FD-629C-5C17-1A9A-586E1A46C1DE}"/>
              </a:ext>
            </a:extLst>
          </p:cNvPr>
          <p:cNvSpPr>
            <a:spLocks noGrp="1"/>
          </p:cNvSpPr>
          <p:nvPr>
            <p:ph type="title"/>
          </p:nvPr>
        </p:nvSpPr>
        <p:spPr>
          <a:xfrm>
            <a:off x="841247" y="978619"/>
            <a:ext cx="3410712" cy="1106424"/>
          </a:xfrm>
        </p:spPr>
        <p:txBody>
          <a:bodyPr>
            <a:normAutofit/>
          </a:bodyPr>
          <a:lstStyle/>
          <a:p>
            <a:r>
              <a:rPr lang="en-US" sz="2800" dirty="0"/>
              <a:t>Expansion – Benefit or Burden? </a:t>
            </a:r>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8B23288C-38E7-8A4B-DB2C-D70AE92D88F5}"/>
              </a:ext>
            </a:extLst>
          </p:cNvPr>
          <p:cNvSpPr>
            <a:spLocks noGrp="1"/>
          </p:cNvSpPr>
          <p:nvPr>
            <p:ph idx="1"/>
          </p:nvPr>
        </p:nvSpPr>
        <p:spPr>
          <a:xfrm>
            <a:off x="872139" y="2252870"/>
            <a:ext cx="3391625" cy="3776494"/>
          </a:xfrm>
        </p:spPr>
        <p:txBody>
          <a:bodyPr vert="horz" lIns="91440" tIns="45720" rIns="91440" bIns="45720" rtlCol="0" anchor="t">
            <a:normAutofit fontScale="92500" lnSpcReduction="10000"/>
          </a:bodyPr>
          <a:lstStyle/>
          <a:p>
            <a:r>
              <a:rPr lang="en-US" sz="1700" dirty="0"/>
              <a:t>Technology advances have increased no. of conditions</a:t>
            </a:r>
          </a:p>
          <a:p>
            <a:r>
              <a:rPr lang="en-US" sz="1700" dirty="0"/>
              <a:t>Range</a:t>
            </a:r>
          </a:p>
          <a:p>
            <a:pPr lvl="1">
              <a:buFont typeface="Courier New" panose="020B0604020202020204" pitchFamily="34" charset="0"/>
              <a:buChar char="o"/>
            </a:pPr>
            <a:r>
              <a:rPr lang="en-US" sz="1300" dirty="0" err="1"/>
              <a:t>Tranditional</a:t>
            </a:r>
            <a:r>
              <a:rPr lang="en-US" sz="1300" dirty="0"/>
              <a:t> disorders with high benefit of early detection e.g. PKU</a:t>
            </a:r>
          </a:p>
          <a:p>
            <a:pPr lvl="1">
              <a:buFont typeface="Courier New" panose="020B0604020202020204" pitchFamily="34" charset="0"/>
              <a:buChar char="o"/>
            </a:pPr>
            <a:r>
              <a:rPr lang="en-US" sz="1300" dirty="0"/>
              <a:t>Unclear benefit – not particularly harmful e.g. short chain acyl-CoA dehydrogenase deficiency</a:t>
            </a:r>
          </a:p>
          <a:p>
            <a:pPr lvl="1">
              <a:buFont typeface="Courier New" panose="020B0604020202020204" pitchFamily="34" charset="0"/>
              <a:buChar char="o"/>
            </a:pPr>
            <a:r>
              <a:rPr lang="en-US" sz="1300" dirty="0"/>
              <a:t>Unclear benefit – no treatment e.g. Niemann-Pick A</a:t>
            </a:r>
          </a:p>
          <a:p>
            <a:pPr lvl="1">
              <a:buFont typeface="Courier New" panose="020B0604020202020204" pitchFamily="34" charset="0"/>
              <a:buChar char="o"/>
            </a:pPr>
            <a:r>
              <a:rPr lang="en-US" sz="1300" dirty="0"/>
              <a:t>Beneficial but treatment carries risk e.g. Krabbe and BMT</a:t>
            </a:r>
          </a:p>
          <a:p>
            <a:pPr lvl="1">
              <a:buFont typeface="Courier New" panose="020B0604020202020204" pitchFamily="34" charset="0"/>
              <a:buChar char="o"/>
            </a:pPr>
            <a:r>
              <a:rPr lang="en-US" sz="1300" dirty="0"/>
              <a:t>Later onset (not newborn) e.g. pompes</a:t>
            </a:r>
          </a:p>
          <a:p>
            <a:r>
              <a:rPr lang="en-US" sz="1700" dirty="0"/>
              <a:t>Debate if helpful or not? </a:t>
            </a:r>
          </a:p>
          <a:p>
            <a:r>
              <a:rPr lang="en-US" sz="1700" dirty="0"/>
              <a:t>Should family/society benefits be considered?</a:t>
            </a:r>
          </a:p>
        </p:txBody>
      </p:sp>
      <p:pic>
        <p:nvPicPr>
          <p:cNvPr id="4" name="Content Placeholder 3" descr="A screenshot of a medical screening&#10;&#10;AI-generated content may be incorrect.">
            <a:extLst>
              <a:ext uri="{FF2B5EF4-FFF2-40B4-BE49-F238E27FC236}">
                <a16:creationId xmlns:a16="http://schemas.microsoft.com/office/drawing/2014/main" id="{A09422FC-54AF-507D-04B8-C20636C895D8}"/>
              </a:ext>
            </a:extLst>
          </p:cNvPr>
          <p:cNvPicPr>
            <a:picLocks noChangeAspect="1"/>
          </p:cNvPicPr>
          <p:nvPr/>
        </p:nvPicPr>
        <p:blipFill>
          <a:blip r:embed="rId3"/>
          <a:stretch>
            <a:fillRect/>
          </a:stretch>
        </p:blipFill>
        <p:spPr>
          <a:xfrm>
            <a:off x="5120640" y="1439905"/>
            <a:ext cx="6656832" cy="3877605"/>
          </a:xfrm>
          <a:prstGeom prst="rect">
            <a:avLst/>
          </a:prstGeom>
        </p:spPr>
      </p:pic>
    </p:spTree>
    <p:extLst>
      <p:ext uri="{BB962C8B-B14F-4D97-AF65-F5344CB8AC3E}">
        <p14:creationId xmlns:p14="http://schemas.microsoft.com/office/powerpoint/2010/main" val="77693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353854-AABB-ED45-8672-EC8DEB7E7D9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4A7C8-60AD-9D76-28FA-69BCBE4B93C6}"/>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Global experience</a:t>
            </a:r>
          </a:p>
        </p:txBody>
      </p:sp>
      <p:sp>
        <p:nvSpPr>
          <p:cNvPr id="3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the world with different colored countries/regions&#10;&#10;AI-generated content may be incorrect.">
            <a:extLst>
              <a:ext uri="{FF2B5EF4-FFF2-40B4-BE49-F238E27FC236}">
                <a16:creationId xmlns:a16="http://schemas.microsoft.com/office/drawing/2014/main" id="{2EF67DAD-A286-A9B7-F202-8734D2FA92F4}"/>
              </a:ext>
            </a:extLst>
          </p:cNvPr>
          <p:cNvPicPr>
            <a:picLocks noChangeAspect="1"/>
          </p:cNvPicPr>
          <p:nvPr/>
        </p:nvPicPr>
        <p:blipFill>
          <a:blip r:embed="rId3"/>
          <a:stretch>
            <a:fillRect/>
          </a:stretch>
        </p:blipFill>
        <p:spPr>
          <a:xfrm>
            <a:off x="-8043" y="2458057"/>
            <a:ext cx="6386999" cy="3953734"/>
          </a:xfrm>
          <a:prstGeom prst="rect">
            <a:avLst/>
          </a:prstGeom>
        </p:spPr>
      </p:pic>
      <p:pic>
        <p:nvPicPr>
          <p:cNvPr id="10" name="Content Placeholder 9" descr="Picture31">
            <a:extLst>
              <a:ext uri="{FF2B5EF4-FFF2-40B4-BE49-F238E27FC236}">
                <a16:creationId xmlns:a16="http://schemas.microsoft.com/office/drawing/2014/main" id="{740B08D2-686B-EDF8-6377-FEB17E9DAB51}"/>
              </a:ext>
            </a:extLst>
          </p:cNvPr>
          <p:cNvPicPr>
            <a:picLocks noGrp="1" noChangeAspect="1"/>
          </p:cNvPicPr>
          <p:nvPr>
            <p:ph idx="1"/>
          </p:nvPr>
        </p:nvPicPr>
        <p:blipFill>
          <a:blip r:embed="rId4"/>
          <a:stretch>
            <a:fillRect/>
          </a:stretch>
        </p:blipFill>
        <p:spPr>
          <a:xfrm>
            <a:off x="6508496" y="2999571"/>
            <a:ext cx="5688499" cy="2838958"/>
          </a:xfrm>
          <a:prstGeom prst="rect">
            <a:avLst/>
          </a:prstGeom>
        </p:spPr>
      </p:pic>
      <p:sp>
        <p:nvSpPr>
          <p:cNvPr id="4" name="TextBox 3">
            <a:extLst>
              <a:ext uri="{FF2B5EF4-FFF2-40B4-BE49-F238E27FC236}">
                <a16:creationId xmlns:a16="http://schemas.microsoft.com/office/drawing/2014/main" id="{495C01F4-6C8A-8695-2AF0-3765C906B721}"/>
              </a:ext>
            </a:extLst>
          </p:cNvPr>
          <p:cNvSpPr txBox="1"/>
          <p:nvPr/>
        </p:nvSpPr>
        <p:spPr>
          <a:xfrm>
            <a:off x="-9325" y="6411321"/>
            <a:ext cx="639158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solidFill>
                  <a:srgbClr val="444444"/>
                </a:solidFill>
                <a:latin typeface="Calibri"/>
                <a:ea typeface="Calibri"/>
                <a:cs typeface="Calibri"/>
                <a:hlinkClick r:id="rId5"/>
              </a:rPr>
              <a:t>https</a:t>
            </a:r>
            <a:r>
              <a:rPr lang="en-US" sz="1050" dirty="0">
                <a:solidFill>
                  <a:srgbClr val="444444"/>
                </a:solidFill>
                <a:latin typeface="Calibri"/>
                <a:ea typeface="Calibri"/>
                <a:cs typeface="Calibri"/>
                <a:hlinkClick r:id="rId5">
                  <a:extLst>
                    <a:ext uri="{A12FA001-AC4F-418D-AE19-62706E023703}">
                      <ahyp:hlinkClr xmlns:ahyp="http://schemas.microsoft.com/office/drawing/2018/hyperlinkcolor" val="tx"/>
                    </a:ext>
                  </a:extLst>
                </a:hlinkClick>
              </a:rPr>
              <a:t>://www.isns-neoscreening.org/wp-content/uploads/2023/09/20230912_BS</a:t>
            </a:r>
            <a:r>
              <a:rPr lang="en-US" sz="1050" dirty="0">
                <a:solidFill>
                  <a:srgbClr val="444444"/>
                </a:solidFill>
                <a:latin typeface="Calibri"/>
                <a:ea typeface="Calibri"/>
                <a:cs typeface="Calibri"/>
                <a:hlinkClick r:id="rId5"/>
              </a:rPr>
              <a:t>_</a:t>
            </a:r>
            <a:r>
              <a:rPr lang="en-US" sz="1050" dirty="0">
                <a:solidFill>
                  <a:srgbClr val="444444"/>
                </a:solidFill>
                <a:latin typeface="Calibri"/>
                <a:ea typeface="Calibri"/>
                <a:cs typeface="Calibri"/>
                <a:hlinkClick r:id="rId5">
                  <a:extLst>
                    <a:ext uri="{A12FA001-AC4F-418D-AE19-62706E023703}">
                      <ahyp:hlinkClr xmlns:ahyp="http://schemas.microsoft.com/office/drawing/2018/hyperlinkcolor" val="tx"/>
                    </a:ext>
                  </a:extLst>
                </a:hlinkClick>
              </a:rPr>
              <a:t>Global</a:t>
            </a:r>
            <a:r>
              <a:rPr lang="en-US" sz="1050" dirty="0">
                <a:solidFill>
                  <a:srgbClr val="444444"/>
                </a:solidFill>
                <a:latin typeface="Calibri"/>
                <a:ea typeface="Calibri"/>
                <a:cs typeface="Calibri"/>
                <a:hlinkClick r:id="rId5"/>
              </a:rPr>
              <a:t>_</a:t>
            </a:r>
            <a:r>
              <a:rPr lang="en-US" sz="1050" dirty="0">
                <a:solidFill>
                  <a:srgbClr val="444444"/>
                </a:solidFill>
                <a:latin typeface="Calibri"/>
                <a:ea typeface="Calibri"/>
                <a:cs typeface="Calibri"/>
                <a:hlinkClick r:id="rId5">
                  <a:extLst>
                    <a:ext uri="{A12FA001-AC4F-418D-AE19-62706E023703}">
                      <ahyp:hlinkClr xmlns:ahyp="http://schemas.microsoft.com/office/drawing/2018/hyperlinkcolor" val="tx"/>
                    </a:ext>
                  </a:extLst>
                </a:hlinkClick>
              </a:rPr>
              <a:t>map_</a:t>
            </a:r>
            <a:r>
              <a:rPr lang="en-US" sz="1050" dirty="0">
                <a:solidFill>
                  <a:srgbClr val="444444"/>
                </a:solidFill>
                <a:latin typeface="Calibri"/>
                <a:ea typeface="Calibri"/>
                <a:cs typeface="Calibri"/>
                <a:hlinkClick r:id="rId5"/>
              </a:rPr>
              <a:t>May2023_update_</a:t>
            </a:r>
            <a:r>
              <a:rPr lang="en-US" sz="1050" dirty="0">
                <a:solidFill>
                  <a:srgbClr val="444444"/>
                </a:solidFill>
                <a:latin typeface="Calibri"/>
                <a:ea typeface="Calibri"/>
                <a:cs typeface="Calibri"/>
                <a:hlinkClick r:id="rId5">
                  <a:extLst>
                    <a:ext uri="{A12FA001-AC4F-418D-AE19-62706E023703}">
                      <ahyp:hlinkClr xmlns:ahyp="http://schemas.microsoft.com/office/drawing/2018/hyperlinkcolor" val="tx"/>
                    </a:ext>
                  </a:extLst>
                </a:hlinkClick>
              </a:rPr>
              <a:t>PS.pdf</a:t>
            </a:r>
            <a:endParaRPr lang="en-US" sz="1400"/>
          </a:p>
        </p:txBody>
      </p:sp>
      <p:sp>
        <p:nvSpPr>
          <p:cNvPr id="5" name="TextBox 4">
            <a:extLst>
              <a:ext uri="{FF2B5EF4-FFF2-40B4-BE49-F238E27FC236}">
                <a16:creationId xmlns:a16="http://schemas.microsoft.com/office/drawing/2014/main" id="{BD39D4AC-B21A-4D02-E3EC-FC358513AED0}"/>
              </a:ext>
            </a:extLst>
          </p:cNvPr>
          <p:cNvSpPr txBox="1"/>
          <p:nvPr/>
        </p:nvSpPr>
        <p:spPr>
          <a:xfrm>
            <a:off x="6583284" y="5928527"/>
            <a:ext cx="52380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ea typeface="Calibri"/>
                <a:cs typeface="Calibri"/>
                <a:hlinkClick r:id="rId6"/>
              </a:rPr>
              <a:t>https://nextbio.co.za/blog/details/a-case-for-newborn-screening-in-south-africa</a:t>
            </a:r>
            <a:endParaRPr lang="en-US" sz="1200">
              <a:latin typeface="Calibri"/>
              <a:ea typeface="Calibri"/>
              <a:cs typeface="Calibri"/>
            </a:endParaRPr>
          </a:p>
        </p:txBody>
      </p:sp>
    </p:spTree>
    <p:extLst>
      <p:ext uri="{BB962C8B-B14F-4D97-AF65-F5344CB8AC3E}">
        <p14:creationId xmlns:p14="http://schemas.microsoft.com/office/powerpoint/2010/main" val="4052479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81B6A-DE2A-8406-D334-CB2DC6F6CC26}"/>
              </a:ext>
            </a:extLst>
          </p:cNvPr>
          <p:cNvSpPr>
            <a:spLocks noGrp="1"/>
          </p:cNvSpPr>
          <p:nvPr>
            <p:ph type="title"/>
          </p:nvPr>
        </p:nvSpPr>
        <p:spPr>
          <a:xfrm>
            <a:off x="612648" y="1078992"/>
            <a:ext cx="6272784" cy="1545336"/>
          </a:xfrm>
        </p:spPr>
        <p:txBody>
          <a:bodyPr anchor="b">
            <a:normAutofit/>
          </a:bodyPr>
          <a:lstStyle/>
          <a:p>
            <a:r>
              <a:rPr lang="en-US" sz="5200"/>
              <a:t>Global experience</a:t>
            </a:r>
          </a:p>
        </p:txBody>
      </p:sp>
      <p:sp>
        <p:nvSpPr>
          <p:cNvPr id="36" name="Rectangle 35">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map of the world&#10;&#10;AI-generated content may be incorrect.">
            <a:extLst>
              <a:ext uri="{FF2B5EF4-FFF2-40B4-BE49-F238E27FC236}">
                <a16:creationId xmlns:a16="http://schemas.microsoft.com/office/drawing/2014/main" id="{92D2AD8A-A321-A9E6-EE21-540693968517}"/>
              </a:ext>
            </a:extLst>
          </p:cNvPr>
          <p:cNvPicPr>
            <a:picLocks noChangeAspect="1"/>
          </p:cNvPicPr>
          <p:nvPr/>
        </p:nvPicPr>
        <p:blipFill>
          <a:blip r:embed="rId3"/>
          <a:srcRect l="3324" r="2097" b="-3"/>
          <a:stretch>
            <a:fillRect/>
          </a:stretch>
        </p:blipFill>
        <p:spPr>
          <a:xfrm>
            <a:off x="7684008" y="1"/>
            <a:ext cx="4507992" cy="2240280"/>
          </a:xfrm>
          <a:prstGeom prst="rect">
            <a:avLst/>
          </a:prstGeom>
        </p:spPr>
      </p:pic>
      <p:sp>
        <p:nvSpPr>
          <p:cNvPr id="38" name="Rectangle 37">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6644D00E-808D-5784-1224-80DE7915E60F}"/>
              </a:ext>
            </a:extLst>
          </p:cNvPr>
          <p:cNvSpPr>
            <a:spLocks noGrp="1"/>
          </p:cNvSpPr>
          <p:nvPr>
            <p:ph idx="1"/>
          </p:nvPr>
        </p:nvSpPr>
        <p:spPr>
          <a:xfrm>
            <a:off x="612648" y="3355848"/>
            <a:ext cx="6272784" cy="2825496"/>
          </a:xfrm>
        </p:spPr>
        <p:txBody>
          <a:bodyPr vert="horz" lIns="91440" tIns="45720" rIns="91440" bIns="45720" rtlCol="0" anchor="t">
            <a:normAutofit/>
          </a:bodyPr>
          <a:lstStyle/>
          <a:p>
            <a:r>
              <a:rPr lang="en-US" sz="2200" dirty="0">
                <a:ea typeface="+mn-lt"/>
                <a:cs typeface="+mn-lt"/>
              </a:rPr>
              <a:t>In Africa around 30m babies are born each year but newborn screening is very limited, &lt;1m each year</a:t>
            </a:r>
            <a:endParaRPr lang="en-US" sz="2200" dirty="0"/>
          </a:p>
        </p:txBody>
      </p:sp>
      <p:pic>
        <p:nvPicPr>
          <p:cNvPr id="9" name="Picture 8" descr="A map of the world&#10;&#10;AI-generated content may be incorrect.">
            <a:extLst>
              <a:ext uri="{FF2B5EF4-FFF2-40B4-BE49-F238E27FC236}">
                <a16:creationId xmlns:a16="http://schemas.microsoft.com/office/drawing/2014/main" id="{93480113-F8BB-C8AA-8E2C-DB2A100F082E}"/>
              </a:ext>
            </a:extLst>
          </p:cNvPr>
          <p:cNvPicPr>
            <a:picLocks noChangeAspect="1"/>
          </p:cNvPicPr>
          <p:nvPr/>
        </p:nvPicPr>
        <p:blipFill>
          <a:blip r:embed="rId4"/>
          <a:srcRect l="4922" r="-3" b="-3"/>
          <a:stretch>
            <a:fillRect/>
          </a:stretch>
        </p:blipFill>
        <p:spPr>
          <a:xfrm>
            <a:off x="7684008" y="2308860"/>
            <a:ext cx="4507992" cy="2240280"/>
          </a:xfrm>
          <a:prstGeom prst="rect">
            <a:avLst/>
          </a:prstGeom>
        </p:spPr>
      </p:pic>
      <p:pic>
        <p:nvPicPr>
          <p:cNvPr id="7" name="Content Placeholder 6" descr="A map of the world with different colored countries/regions&#10;&#10;AI-generated content may be incorrect.">
            <a:extLst>
              <a:ext uri="{FF2B5EF4-FFF2-40B4-BE49-F238E27FC236}">
                <a16:creationId xmlns:a16="http://schemas.microsoft.com/office/drawing/2014/main" id="{044C62C5-F2A0-0863-94FF-9A8F2236D0DE}"/>
              </a:ext>
            </a:extLst>
          </p:cNvPr>
          <p:cNvPicPr>
            <a:picLocks noChangeAspect="1"/>
          </p:cNvPicPr>
          <p:nvPr/>
        </p:nvPicPr>
        <p:blipFill>
          <a:blip r:embed="rId5"/>
          <a:srcRect l="5425" r="-3" b="-3"/>
          <a:stretch>
            <a:fillRect/>
          </a:stretch>
        </p:blipFill>
        <p:spPr>
          <a:xfrm>
            <a:off x="7684008" y="4617720"/>
            <a:ext cx="4507992" cy="2240280"/>
          </a:xfrm>
          <a:prstGeom prst="rect">
            <a:avLst/>
          </a:prstGeom>
        </p:spPr>
      </p:pic>
      <p:sp>
        <p:nvSpPr>
          <p:cNvPr id="14" name="TextBox 13">
            <a:extLst>
              <a:ext uri="{FF2B5EF4-FFF2-40B4-BE49-F238E27FC236}">
                <a16:creationId xmlns:a16="http://schemas.microsoft.com/office/drawing/2014/main" id="{0245EC5C-62DF-4DB7-6DA9-3DDFA9BF0AA5}"/>
              </a:ext>
            </a:extLst>
          </p:cNvPr>
          <p:cNvSpPr txBox="1"/>
          <p:nvPr/>
        </p:nvSpPr>
        <p:spPr>
          <a:xfrm>
            <a:off x="525197" y="6310312"/>
            <a:ext cx="68103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B1B1B"/>
                </a:solidFill>
                <a:latin typeface="Calibri"/>
                <a:ea typeface="Calibri"/>
                <a:cs typeface="Calibri"/>
              </a:rPr>
              <a:t>Therrell BL, Padilla CD, </a:t>
            </a:r>
            <a:r>
              <a:rPr lang="en-US" sz="800" dirty="0" err="1">
                <a:solidFill>
                  <a:srgbClr val="1B1B1B"/>
                </a:solidFill>
                <a:latin typeface="Calibri"/>
                <a:ea typeface="Calibri"/>
                <a:cs typeface="Calibri"/>
              </a:rPr>
              <a:t>Borrajo</a:t>
            </a:r>
            <a:r>
              <a:rPr lang="en-US" sz="800" dirty="0">
                <a:solidFill>
                  <a:srgbClr val="1B1B1B"/>
                </a:solidFill>
                <a:latin typeface="Calibri"/>
                <a:ea typeface="Calibri"/>
                <a:cs typeface="Calibri"/>
              </a:rPr>
              <a:t> GJC, </a:t>
            </a:r>
            <a:r>
              <a:rPr lang="en-US" sz="800" dirty="0" err="1">
                <a:solidFill>
                  <a:srgbClr val="1B1B1B"/>
                </a:solidFill>
                <a:latin typeface="Calibri"/>
                <a:ea typeface="Calibri"/>
                <a:cs typeface="Calibri"/>
              </a:rPr>
              <a:t>Khneisser</a:t>
            </a:r>
            <a:r>
              <a:rPr lang="en-US" sz="800" dirty="0">
                <a:solidFill>
                  <a:srgbClr val="1B1B1B"/>
                </a:solidFill>
                <a:latin typeface="Calibri"/>
                <a:ea typeface="Calibri"/>
                <a:cs typeface="Calibri"/>
              </a:rPr>
              <a:t> I, </a:t>
            </a:r>
            <a:r>
              <a:rPr lang="en-US" sz="800" dirty="0" err="1">
                <a:solidFill>
                  <a:srgbClr val="1B1B1B"/>
                </a:solidFill>
                <a:latin typeface="Calibri"/>
                <a:ea typeface="Calibri"/>
                <a:cs typeface="Calibri"/>
              </a:rPr>
              <a:t>Schielen</a:t>
            </a:r>
            <a:r>
              <a:rPr lang="en-US" sz="800" dirty="0">
                <a:solidFill>
                  <a:srgbClr val="1B1B1B"/>
                </a:solidFill>
                <a:latin typeface="Calibri"/>
                <a:ea typeface="Calibri"/>
                <a:cs typeface="Calibri"/>
              </a:rPr>
              <a:t> PCJI, Knight-Madden J, Malherbe HL, Kase M. Current Status of Newborn Bloodspot Screening Worldwide 2024: A Comprehensive Review of Recent Activities (2020-2023). Int J Neonatal Screen. 2024 May 23;10(2):38. </a:t>
            </a:r>
            <a:r>
              <a:rPr lang="en-US" sz="800" dirty="0" err="1">
                <a:solidFill>
                  <a:srgbClr val="1B1B1B"/>
                </a:solidFill>
                <a:latin typeface="Calibri"/>
                <a:ea typeface="Calibri"/>
                <a:cs typeface="Calibri"/>
              </a:rPr>
              <a:t>doi</a:t>
            </a:r>
            <a:r>
              <a:rPr lang="en-US" sz="800" dirty="0">
                <a:solidFill>
                  <a:srgbClr val="1B1B1B"/>
                </a:solidFill>
                <a:latin typeface="Calibri"/>
                <a:ea typeface="Calibri"/>
                <a:cs typeface="Calibri"/>
              </a:rPr>
              <a:t>: 10.3390/ijns10020038. PMID: 38920845; PMCID: PMC11203842.</a:t>
            </a:r>
            <a:endParaRPr lang="en-US" sz="1050" dirty="0"/>
          </a:p>
        </p:txBody>
      </p:sp>
    </p:spTree>
    <p:extLst>
      <p:ext uri="{BB962C8B-B14F-4D97-AF65-F5344CB8AC3E}">
        <p14:creationId xmlns:p14="http://schemas.microsoft.com/office/powerpoint/2010/main" val="1637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A297E2-8CBD-D2DB-75D5-CDAC295F5C67}"/>
            </a:ext>
          </a:extLst>
        </p:cNvPr>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E34856-BD3D-A74D-1E60-6CD3CF7D34CE}"/>
              </a:ext>
            </a:extLst>
          </p:cNvPr>
          <p:cNvSpPr>
            <a:spLocks noGrp="1"/>
          </p:cNvSpPr>
          <p:nvPr>
            <p:ph type="title"/>
          </p:nvPr>
        </p:nvSpPr>
        <p:spPr>
          <a:xfrm>
            <a:off x="982639" y="1012536"/>
            <a:ext cx="4613300" cy="3163224"/>
          </a:xfrm>
        </p:spPr>
        <p:txBody>
          <a:bodyPr vert="horz" lIns="91440" tIns="45720" rIns="91440" bIns="45720" rtlCol="0" anchor="t">
            <a:normAutofit/>
          </a:bodyPr>
          <a:lstStyle/>
          <a:p>
            <a:r>
              <a:rPr lang="en-US" sz="4800" dirty="0"/>
              <a:t>South African experience</a:t>
            </a:r>
          </a:p>
        </p:txBody>
      </p:sp>
      <p:sp>
        <p:nvSpPr>
          <p:cNvPr id="3" name="Content Placeholder 2">
            <a:extLst>
              <a:ext uri="{FF2B5EF4-FFF2-40B4-BE49-F238E27FC236}">
                <a16:creationId xmlns:a16="http://schemas.microsoft.com/office/drawing/2014/main" id="{F4262698-5EEF-F8CB-F39E-89E38981C724}"/>
              </a:ext>
            </a:extLst>
          </p:cNvPr>
          <p:cNvSpPr>
            <a:spLocks noGrp="1"/>
          </p:cNvSpPr>
          <p:nvPr>
            <p:ph type="body" idx="1"/>
          </p:nvPr>
        </p:nvSpPr>
        <p:spPr>
          <a:xfrm>
            <a:off x="982638" y="4389120"/>
            <a:ext cx="4408228" cy="1192815"/>
          </a:xfrm>
        </p:spPr>
        <p:txBody>
          <a:bodyPr vert="horz" lIns="91440" tIns="45720" rIns="91440" bIns="45720" rtlCol="0" anchor="b">
            <a:normAutofit/>
          </a:bodyPr>
          <a:lstStyle/>
          <a:p>
            <a:endParaRPr lang="en-US">
              <a:solidFill>
                <a:schemeClr val="tx1"/>
              </a:solidFill>
            </a:endParaRPr>
          </a:p>
        </p:txBody>
      </p:sp>
      <p:sp>
        <p:nvSpPr>
          <p:cNvPr id="68" name="Rectangle 6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outh African Flag Map Stock Photos ...">
            <a:extLst>
              <a:ext uri="{FF2B5EF4-FFF2-40B4-BE49-F238E27FC236}">
                <a16:creationId xmlns:a16="http://schemas.microsoft.com/office/drawing/2014/main" id="{C7280C9F-FAE8-7518-2D1D-33398A370A7B}"/>
              </a:ext>
            </a:extLst>
          </p:cNvPr>
          <p:cNvPicPr>
            <a:picLocks noChangeAspect="1"/>
          </p:cNvPicPr>
          <p:nvPr/>
        </p:nvPicPr>
        <p:blipFill>
          <a:blip r:embed="rId2"/>
          <a:srcRect l="8487" r="9656" b="-2"/>
          <a:stretch>
            <a:fillRect/>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572169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utside a building&#10;&#10;AI-generated content may be incorrect.">
            <a:extLst>
              <a:ext uri="{FF2B5EF4-FFF2-40B4-BE49-F238E27FC236}">
                <a16:creationId xmlns:a16="http://schemas.microsoft.com/office/drawing/2014/main" id="{FD6EC9A8-58B2-0A0F-5A7B-8FC396FED9E7}"/>
              </a:ext>
            </a:extLst>
          </p:cNvPr>
          <p:cNvPicPr>
            <a:picLocks noChangeAspect="1"/>
          </p:cNvPicPr>
          <p:nvPr/>
        </p:nvPicPr>
        <p:blipFill>
          <a:blip r:embed="rId3"/>
          <a:srcRect t="21212" r="-1" b="9729"/>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New 'green' Centurion hospital paves the way forward">
            <a:extLst>
              <a:ext uri="{FF2B5EF4-FFF2-40B4-BE49-F238E27FC236}">
                <a16:creationId xmlns:a16="http://schemas.microsoft.com/office/drawing/2014/main" id="{C3A10242-61EB-6BAC-3F0E-E3EF05DFF117}"/>
              </a:ext>
            </a:extLst>
          </p:cNvPr>
          <p:cNvPicPr>
            <a:picLocks noChangeAspect="1"/>
          </p:cNvPicPr>
          <p:nvPr/>
        </p:nvPicPr>
        <p:blipFill>
          <a:blip r:embed="rId4"/>
          <a:srcRect t="12441" r="-1" b="-1"/>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623C5D0-E182-CCF2-8A17-20373E65FFDF}"/>
              </a:ext>
            </a:extLst>
          </p:cNvPr>
          <p:cNvSpPr>
            <a:spLocks noGrp="1"/>
          </p:cNvSpPr>
          <p:nvPr>
            <p:ph type="title"/>
          </p:nvPr>
        </p:nvSpPr>
        <p:spPr>
          <a:xfrm>
            <a:off x="448056" y="859536"/>
            <a:ext cx="4832802" cy="1243584"/>
          </a:xfrm>
        </p:spPr>
        <p:txBody>
          <a:bodyPr>
            <a:normAutofit/>
          </a:bodyPr>
          <a:lstStyle/>
          <a:p>
            <a:r>
              <a:rPr lang="en-US" sz="3400"/>
              <a:t>SA HealthCare system</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7DF951-2053-B7AD-C85E-FD7144766437}"/>
              </a:ext>
            </a:extLst>
          </p:cNvPr>
          <p:cNvSpPr>
            <a:spLocks noGrp="1"/>
          </p:cNvSpPr>
          <p:nvPr>
            <p:ph idx="1"/>
          </p:nvPr>
        </p:nvSpPr>
        <p:spPr>
          <a:xfrm>
            <a:off x="448056" y="2512611"/>
            <a:ext cx="4832803" cy="3664351"/>
          </a:xfrm>
        </p:spPr>
        <p:txBody>
          <a:bodyPr vert="horz" lIns="91440" tIns="45720" rIns="91440" bIns="45720" rtlCol="0" anchor="t">
            <a:normAutofit fontScale="92500" lnSpcReduction="20000"/>
          </a:bodyPr>
          <a:lstStyle/>
          <a:p>
            <a:r>
              <a:rPr lang="en-US" sz="1900" b="1" dirty="0">
                <a:latin typeface="Arial"/>
                <a:cs typeface="Arial"/>
              </a:rPr>
              <a:t>61 million people </a:t>
            </a:r>
          </a:p>
          <a:p>
            <a:r>
              <a:rPr lang="en-US" sz="1900" dirty="0">
                <a:latin typeface="Arial"/>
                <a:cs typeface="Arial"/>
              </a:rPr>
              <a:t>12% living with HIV (2022)</a:t>
            </a:r>
            <a:r>
              <a:rPr lang="en-US" sz="1900" b="1" dirty="0">
                <a:latin typeface="Arial"/>
                <a:cs typeface="Arial"/>
              </a:rPr>
              <a:t> </a:t>
            </a:r>
          </a:p>
          <a:p>
            <a:endParaRPr lang="en-US" sz="1900" b="1" dirty="0">
              <a:latin typeface="Arial"/>
              <a:cs typeface="Arial"/>
            </a:endParaRPr>
          </a:p>
          <a:p>
            <a:r>
              <a:rPr lang="en-US" sz="1900" b="1" dirty="0">
                <a:latin typeface="Arial"/>
                <a:cs typeface="Arial"/>
              </a:rPr>
              <a:t>State</a:t>
            </a:r>
            <a:endParaRPr lang="en-US" sz="1900" dirty="0"/>
          </a:p>
          <a:p>
            <a:r>
              <a:rPr lang="en-US" sz="1900" dirty="0">
                <a:latin typeface="Arial"/>
                <a:cs typeface="Arial"/>
              </a:rPr>
              <a:t>Majority of the population utilise State health care ~ 84%</a:t>
            </a:r>
            <a:endParaRPr lang="en-US" sz="1900" dirty="0"/>
          </a:p>
          <a:p>
            <a:r>
              <a:rPr lang="en-US" sz="1900" dirty="0">
                <a:latin typeface="Arial"/>
                <a:cs typeface="Arial"/>
              </a:rPr>
              <a:t>Limited resources, understaffed</a:t>
            </a:r>
            <a:endParaRPr lang="en-US" sz="1900"/>
          </a:p>
          <a:p>
            <a:pPr marL="0" indent="0">
              <a:buNone/>
            </a:pPr>
            <a:br>
              <a:rPr lang="en-US" sz="1900" dirty="0"/>
            </a:br>
            <a:endParaRPr lang="en-US" sz="1900"/>
          </a:p>
          <a:p>
            <a:r>
              <a:rPr lang="en-US" sz="1900" b="1" dirty="0">
                <a:latin typeface="Arial"/>
                <a:cs typeface="Arial"/>
              </a:rPr>
              <a:t>Private</a:t>
            </a:r>
            <a:endParaRPr lang="en-US" sz="1900"/>
          </a:p>
          <a:p>
            <a:r>
              <a:rPr lang="en-US" sz="1900" dirty="0">
                <a:latin typeface="Arial"/>
                <a:cs typeface="Arial"/>
              </a:rPr>
              <a:t>Self-funded</a:t>
            </a:r>
            <a:endParaRPr lang="en-US" sz="1900"/>
          </a:p>
          <a:p>
            <a:r>
              <a:rPr lang="en-US" sz="1900" dirty="0">
                <a:latin typeface="Arial"/>
                <a:cs typeface="Arial"/>
              </a:rPr>
              <a:t>More healthcare resources</a:t>
            </a:r>
            <a:endParaRPr lang="en-US" sz="1900"/>
          </a:p>
          <a:p>
            <a:endParaRPr lang="en-US" sz="1900"/>
          </a:p>
        </p:txBody>
      </p:sp>
    </p:spTree>
    <p:extLst>
      <p:ext uri="{BB962C8B-B14F-4D97-AF65-F5344CB8AC3E}">
        <p14:creationId xmlns:p14="http://schemas.microsoft.com/office/powerpoint/2010/main" val="1451161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5C010-3A73-CEB0-733A-E6310194EC68}"/>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NBS in SA</a:t>
            </a:r>
          </a:p>
        </p:txBody>
      </p:sp>
      <p:sp>
        <p:nvSpPr>
          <p:cNvPr id="2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307185-018F-B249-4966-F411F2E6F51C}"/>
              </a:ext>
            </a:extLst>
          </p:cNvPr>
          <p:cNvSpPr>
            <a:spLocks noGrp="1"/>
          </p:cNvSpPr>
          <p:nvPr>
            <p:ph sz="half" idx="2"/>
          </p:nvPr>
        </p:nvSpPr>
        <p:spPr>
          <a:xfrm>
            <a:off x="630936" y="2807208"/>
            <a:ext cx="3429000" cy="3410712"/>
          </a:xfrm>
        </p:spPr>
        <p:txBody>
          <a:bodyPr vert="horz" lIns="91440" tIns="45720" rIns="91440" bIns="45720" rtlCol="0" anchor="t">
            <a:normAutofit/>
          </a:bodyPr>
          <a:lstStyle/>
          <a:p>
            <a:r>
              <a:rPr lang="en-US" sz="2000" dirty="0"/>
              <a:t>Extremely limited!</a:t>
            </a:r>
          </a:p>
          <a:p>
            <a:r>
              <a:rPr lang="en-US" sz="2000" dirty="0"/>
              <a:t>Some CH programs used to exist in 1 province but funding withdrawn despite success</a:t>
            </a:r>
          </a:p>
          <a:p>
            <a:r>
              <a:rPr lang="en-US" sz="2000" dirty="0"/>
              <a:t>Only available in Private sector at patients expense</a:t>
            </a:r>
          </a:p>
          <a:p>
            <a:pPr lvl="1"/>
            <a:r>
              <a:rPr lang="en-US" sz="2000" dirty="0"/>
              <a:t>22 conditions </a:t>
            </a:r>
          </a:p>
          <a:p>
            <a:pPr lvl="1"/>
            <a:r>
              <a:rPr lang="en-US" sz="2000" dirty="0"/>
              <a:t>(0.5% of annual births)</a:t>
            </a:r>
          </a:p>
          <a:p>
            <a:endParaRPr lang="en-US" sz="2200" dirty="0"/>
          </a:p>
          <a:p>
            <a:endParaRPr lang="en-US" sz="2400" dirty="0"/>
          </a:p>
        </p:txBody>
      </p:sp>
      <p:pic>
        <p:nvPicPr>
          <p:cNvPr id="4" name="Content Placeholder 3" descr="A screenshot of a website&#10;&#10;AI-generated content may be incorrect.">
            <a:extLst>
              <a:ext uri="{FF2B5EF4-FFF2-40B4-BE49-F238E27FC236}">
                <a16:creationId xmlns:a16="http://schemas.microsoft.com/office/drawing/2014/main" id="{2488F54F-749F-204C-01ED-884A6DB70E09}"/>
              </a:ext>
            </a:extLst>
          </p:cNvPr>
          <p:cNvPicPr>
            <a:picLocks noGrp="1" noChangeAspect="1"/>
          </p:cNvPicPr>
          <p:nvPr>
            <p:ph sz="half" idx="1"/>
          </p:nvPr>
        </p:nvPicPr>
        <p:blipFill>
          <a:blip r:embed="rId3"/>
          <a:stretch>
            <a:fillRect/>
          </a:stretch>
        </p:blipFill>
        <p:spPr>
          <a:xfrm>
            <a:off x="4654296" y="1884293"/>
            <a:ext cx="6903720" cy="3089414"/>
          </a:xfrm>
          <a:prstGeom prst="rect">
            <a:avLst/>
          </a:prstGeom>
        </p:spPr>
      </p:pic>
    </p:spTree>
    <p:extLst>
      <p:ext uri="{BB962C8B-B14F-4D97-AF65-F5344CB8AC3E}">
        <p14:creationId xmlns:p14="http://schemas.microsoft.com/office/powerpoint/2010/main" val="847221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59F83-AA48-D4CF-1D01-4E8A75A1D522}"/>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Identified Challenges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84BF8F1-BAE7-9105-C89D-B3E2EE4AE17B}"/>
              </a:ext>
            </a:extLst>
          </p:cNvPr>
          <p:cNvSpPr>
            <a:spLocks noGrp="1"/>
          </p:cNvSpPr>
          <p:nvPr>
            <p:ph idx="1"/>
          </p:nvPr>
        </p:nvSpPr>
        <p:spPr>
          <a:xfrm>
            <a:off x="6297233" y="518400"/>
            <a:ext cx="4771607" cy="5837949"/>
          </a:xfrm>
        </p:spPr>
        <p:txBody>
          <a:bodyPr vert="horz" lIns="91440" tIns="45720" rIns="91440" bIns="45720" rtlCol="0" anchor="ctr">
            <a:normAutofit/>
          </a:bodyPr>
          <a:lstStyle/>
          <a:p>
            <a:pPr lvl="1">
              <a:buFont typeface="Courier New,monospace" panose="020B0604020202020204" pitchFamily="34" charset="0"/>
              <a:buChar char="o"/>
            </a:pPr>
            <a:r>
              <a:rPr lang="en-US" sz="2000" dirty="0">
                <a:solidFill>
                  <a:schemeClr val="tx1">
                    <a:alpha val="80000"/>
                  </a:schemeClr>
                </a:solidFill>
              </a:rPr>
              <a:t>Which conditions to include</a:t>
            </a:r>
          </a:p>
          <a:p>
            <a:pPr lvl="1">
              <a:buFont typeface="Courier New,monospace" panose="020B0604020202020204" pitchFamily="34" charset="0"/>
              <a:buChar char="o"/>
            </a:pPr>
            <a:r>
              <a:rPr lang="en-US" sz="2000" dirty="0">
                <a:solidFill>
                  <a:schemeClr val="tx1">
                    <a:alpha val="80000"/>
                  </a:schemeClr>
                </a:solidFill>
              </a:rPr>
              <a:t>Early discharge (&lt;6 hours)</a:t>
            </a:r>
          </a:p>
          <a:p>
            <a:pPr lvl="1">
              <a:buFont typeface="Courier New,monospace" panose="020B0604020202020204" pitchFamily="34" charset="0"/>
              <a:buChar char="o"/>
            </a:pPr>
            <a:r>
              <a:rPr lang="en-US" sz="2000" dirty="0">
                <a:solidFill>
                  <a:schemeClr val="tx1">
                    <a:alpha val="80000"/>
                  </a:schemeClr>
                </a:solidFill>
              </a:rPr>
              <a:t>Technical challenges</a:t>
            </a:r>
          </a:p>
          <a:p>
            <a:pPr lvl="2">
              <a:buFont typeface="Wingdings" panose="020B0604020202020204" pitchFamily="34" charset="0"/>
              <a:buChar char="§"/>
            </a:pPr>
            <a:r>
              <a:rPr lang="en-US" dirty="0">
                <a:solidFill>
                  <a:schemeClr val="tx1">
                    <a:alpha val="80000"/>
                  </a:schemeClr>
                </a:solidFill>
              </a:rPr>
              <a:t>sample collection and</a:t>
            </a:r>
          </a:p>
          <a:p>
            <a:pPr lvl="2">
              <a:buFont typeface="Wingdings" panose="020B0604020202020204" pitchFamily="34" charset="0"/>
              <a:buChar char="§"/>
            </a:pPr>
            <a:r>
              <a:rPr lang="en-US" dirty="0">
                <a:solidFill>
                  <a:schemeClr val="tx1">
                    <a:alpha val="80000"/>
                  </a:schemeClr>
                </a:solidFill>
              </a:rPr>
              <a:t>Methodology of NBS based on time of sample collection and sample type</a:t>
            </a:r>
          </a:p>
          <a:p>
            <a:pPr lvl="1">
              <a:buFont typeface="Courier New,monospace" panose="020B0604020202020204" pitchFamily="34" charset="0"/>
              <a:buChar char="o"/>
            </a:pPr>
            <a:r>
              <a:rPr lang="en-US" sz="2000" dirty="0">
                <a:solidFill>
                  <a:schemeClr val="tx1">
                    <a:alpha val="80000"/>
                  </a:schemeClr>
                </a:solidFill>
              </a:rPr>
              <a:t>High rate of loss to follow-up</a:t>
            </a:r>
          </a:p>
          <a:p>
            <a:pPr lvl="1">
              <a:buFont typeface="Courier New,monospace" panose="020B0604020202020204" pitchFamily="34" charset="0"/>
              <a:buChar char="o"/>
            </a:pPr>
            <a:r>
              <a:rPr lang="en-US" sz="2000" dirty="0">
                <a:solidFill>
                  <a:schemeClr val="tx1">
                    <a:alpha val="80000"/>
                  </a:schemeClr>
                </a:solidFill>
              </a:rPr>
              <a:t>Inadequate resources – financial and human</a:t>
            </a:r>
          </a:p>
          <a:p>
            <a:pPr lvl="1">
              <a:buFont typeface="Courier New,monospace" panose="020B0604020202020204" pitchFamily="34" charset="0"/>
              <a:buChar char="o"/>
            </a:pPr>
            <a:r>
              <a:rPr lang="en-US" sz="2000" dirty="0">
                <a:solidFill>
                  <a:schemeClr val="tx1">
                    <a:alpha val="80000"/>
                  </a:schemeClr>
                </a:solidFill>
              </a:rPr>
              <a:t>Lack of accountability </a:t>
            </a:r>
          </a:p>
          <a:p>
            <a:pPr lvl="1">
              <a:buFont typeface="Courier New,monospace" panose="020B0604020202020204" pitchFamily="34" charset="0"/>
              <a:buChar char="o"/>
            </a:pPr>
            <a:r>
              <a:rPr lang="en-US" sz="2000" dirty="0">
                <a:solidFill>
                  <a:schemeClr val="tx1">
                    <a:alpha val="80000"/>
                  </a:schemeClr>
                </a:solidFill>
              </a:rPr>
              <a:t>Poor logistics biochemical NBS pathway, </a:t>
            </a:r>
          </a:p>
          <a:p>
            <a:pPr lvl="2">
              <a:buFont typeface="Wingdings" panose="020B0604020202020204" pitchFamily="34" charset="0"/>
              <a:buChar char="§"/>
            </a:pPr>
            <a:r>
              <a:rPr lang="en-US" dirty="0">
                <a:solidFill>
                  <a:schemeClr val="tx1">
                    <a:alpha val="80000"/>
                  </a:schemeClr>
                </a:solidFill>
              </a:rPr>
              <a:t>including communicating test results and </a:t>
            </a:r>
          </a:p>
          <a:p>
            <a:pPr lvl="2">
              <a:buFont typeface="Wingdings" panose="020B0604020202020204" pitchFamily="34" charset="0"/>
              <a:buChar char="§"/>
            </a:pPr>
            <a:r>
              <a:rPr lang="en-US" dirty="0">
                <a:solidFill>
                  <a:schemeClr val="tx1">
                    <a:alpha val="80000"/>
                  </a:schemeClr>
                </a:solidFill>
              </a:rPr>
              <a:t>accessibility of genetic counselling for patients. </a:t>
            </a:r>
          </a:p>
          <a:p>
            <a:pPr lvl="1">
              <a:buFont typeface="Courier New" panose="020B0604020202020204" pitchFamily="34" charset="0"/>
              <a:buChar char="o"/>
            </a:pPr>
            <a:r>
              <a:rPr lang="en-US" sz="2000" dirty="0">
                <a:solidFill>
                  <a:schemeClr val="tx1">
                    <a:alpha val="80000"/>
                  </a:schemeClr>
                </a:solidFill>
              </a:rPr>
              <a:t>Lack of political will/funding</a:t>
            </a:r>
          </a:p>
          <a:p>
            <a:endParaRPr lang="en-US" sz="2000">
              <a:solidFill>
                <a:srgbClr val="000000">
                  <a:alpha val="80000"/>
                </a:srgb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2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3C4F0-5D20-486C-C13A-67BFE5B6136C}"/>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t>Limited Genetic Services</a:t>
            </a:r>
          </a:p>
        </p:txBody>
      </p:sp>
      <p:sp>
        <p:nvSpPr>
          <p:cNvPr id="2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map of south africa with different regions&#10;&#10;AI-generated content may be incorrect.">
            <a:extLst>
              <a:ext uri="{FF2B5EF4-FFF2-40B4-BE49-F238E27FC236}">
                <a16:creationId xmlns:a16="http://schemas.microsoft.com/office/drawing/2014/main" id="{AB2C2BAE-AE93-AEE0-F8C6-0943B124A24A}"/>
              </a:ext>
            </a:extLst>
          </p:cNvPr>
          <p:cNvPicPr>
            <a:picLocks noChangeAspect="1"/>
          </p:cNvPicPr>
          <p:nvPr/>
        </p:nvPicPr>
        <p:blipFill>
          <a:blip r:embed="rId3"/>
          <a:srcRect t="3174"/>
          <a:stretch>
            <a:fillRect/>
          </a:stretch>
        </p:blipFill>
        <p:spPr>
          <a:xfrm>
            <a:off x="943094" y="2642616"/>
            <a:ext cx="4368307" cy="3605784"/>
          </a:xfrm>
          <a:prstGeom prst="rect">
            <a:avLst/>
          </a:prstGeom>
        </p:spPr>
      </p:pic>
      <p:graphicFrame>
        <p:nvGraphicFramePr>
          <p:cNvPr id="7" name="Chart 6">
            <a:extLst>
              <a:ext uri="{FF2B5EF4-FFF2-40B4-BE49-F238E27FC236}">
                <a16:creationId xmlns:a16="http://schemas.microsoft.com/office/drawing/2014/main" id="{BD22C471-F60B-D9CC-6D9D-E74E476BEEA3}"/>
              </a:ext>
              <a:ext uri="{147F2762-F138-4A5C-976F-8EAC2B608ADB}">
                <a16:predDERef xmlns:a16="http://schemas.microsoft.com/office/drawing/2014/main" pred="{D83E74B1-1607-6C98-8C66-1E1C123CAD72}"/>
              </a:ext>
            </a:extLst>
          </p:cNvPr>
          <p:cNvGraphicFramePr>
            <a:graphicFrameLocks/>
          </p:cNvGraphicFramePr>
          <p:nvPr>
            <p:extLst>
              <p:ext uri="{D42A27DB-BD31-4B8C-83A1-F6EECF244321}">
                <p14:modId xmlns:p14="http://schemas.microsoft.com/office/powerpoint/2010/main" val="341092679"/>
              </p:ext>
            </p:extLst>
          </p:nvPr>
        </p:nvGraphicFramePr>
        <p:xfrm>
          <a:off x="5767259" y="2305309"/>
          <a:ext cx="5591431" cy="374203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A0463FC-697E-881D-FA88-24C3D1C73B59}"/>
              </a:ext>
            </a:extLst>
          </p:cNvPr>
          <p:cNvSpPr txBox="1"/>
          <p:nvPr/>
        </p:nvSpPr>
        <p:spPr>
          <a:xfrm>
            <a:off x="5596581" y="6251747"/>
            <a:ext cx="67376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ea typeface="Calibri"/>
                <a:cs typeface="Calibri"/>
              </a:rPr>
              <a:t>M. Gomes et al (2024) A Capacity Audit of Medical Geneticists and Genetic Counsellors in South Africa, 2024: A National Crisis. Genes,  15, 1173. https://doi.org/10.3390/genes15091173 </a:t>
            </a:r>
          </a:p>
          <a:p>
            <a:endParaRPr lang="en-US" sz="1200" dirty="0">
              <a:latin typeface="Calibri"/>
              <a:ea typeface="Calibri"/>
              <a:cs typeface="Calibri"/>
            </a:endParaRPr>
          </a:p>
        </p:txBody>
      </p:sp>
    </p:spTree>
    <p:extLst>
      <p:ext uri="{BB962C8B-B14F-4D97-AF65-F5344CB8AC3E}">
        <p14:creationId xmlns:p14="http://schemas.microsoft.com/office/powerpoint/2010/main" val="149225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hand holding ball">
            <a:extLst>
              <a:ext uri="{FF2B5EF4-FFF2-40B4-BE49-F238E27FC236}">
                <a16:creationId xmlns:a16="http://schemas.microsoft.com/office/drawing/2014/main" id="{4FCA2CEA-B53C-3DDA-27AF-ECC53F72FF36}"/>
              </a:ext>
            </a:extLst>
          </p:cNvPr>
          <p:cNvPicPr>
            <a:picLocks noChangeAspect="1"/>
          </p:cNvPicPr>
          <p:nvPr/>
        </p:nvPicPr>
        <p:blipFill>
          <a:blip r:embed="rId2"/>
          <a:srcRect l="373" r="23212" b="9091"/>
          <a:stretch>
            <a:fillRect/>
          </a:stretch>
        </p:blipFill>
        <p:spPr>
          <a:xfrm>
            <a:off x="3523488" y="10"/>
            <a:ext cx="8668512" cy="6857990"/>
          </a:xfrm>
          <a:prstGeom prst="rect">
            <a:avLst/>
          </a:prstGeom>
        </p:spPr>
      </p:pic>
      <p:sp>
        <p:nvSpPr>
          <p:cNvPr id="47" name="Rectangle 4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1603DA-C14E-1B62-3A0F-695768C5CB1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African experience</a:t>
            </a:r>
          </a:p>
        </p:txBody>
      </p:sp>
      <p:sp>
        <p:nvSpPr>
          <p:cNvPr id="3" name="Content Placeholder 2">
            <a:extLst>
              <a:ext uri="{FF2B5EF4-FFF2-40B4-BE49-F238E27FC236}">
                <a16:creationId xmlns:a16="http://schemas.microsoft.com/office/drawing/2014/main" id="{6D07719D-1957-2BEB-90CB-119F942A49E9}"/>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49" name="Rectangle 4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76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711540-0FF6-7E4F-BC18-BCD4CA87EBB3}"/>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Definitions</a:t>
            </a:r>
          </a:p>
        </p:txBody>
      </p:sp>
      <p:sp>
        <p:nvSpPr>
          <p:cNvPr id="3" name="Text Placeholder 2">
            <a:extLst>
              <a:ext uri="{FF2B5EF4-FFF2-40B4-BE49-F238E27FC236}">
                <a16:creationId xmlns:a16="http://schemas.microsoft.com/office/drawing/2014/main" id="{3F0D367F-41A7-B85F-35BE-D37DF02878C1}"/>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917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B000-2CE1-21C6-4C1A-8AC4FF0B56BC}"/>
              </a:ext>
            </a:extLst>
          </p:cNvPr>
          <p:cNvSpPr>
            <a:spLocks noGrp="1"/>
          </p:cNvSpPr>
          <p:nvPr>
            <p:ph type="title"/>
          </p:nvPr>
        </p:nvSpPr>
        <p:spPr/>
        <p:txBody>
          <a:bodyPr/>
          <a:lstStyle/>
          <a:p>
            <a:r>
              <a:rPr lang="en-US" dirty="0"/>
              <a:t>Sub-Saharan Africa</a:t>
            </a:r>
          </a:p>
        </p:txBody>
      </p:sp>
      <p:sp>
        <p:nvSpPr>
          <p:cNvPr id="3" name="Text Placeholder 2">
            <a:extLst>
              <a:ext uri="{FF2B5EF4-FFF2-40B4-BE49-F238E27FC236}">
                <a16:creationId xmlns:a16="http://schemas.microsoft.com/office/drawing/2014/main" id="{2131C39F-07B9-CD52-1B55-D68FC601B3AC}"/>
              </a:ext>
            </a:extLst>
          </p:cNvPr>
          <p:cNvSpPr>
            <a:spLocks noGrp="1"/>
          </p:cNvSpPr>
          <p:nvPr>
            <p:ph sz="half" idx="1"/>
          </p:nvPr>
        </p:nvSpPr>
        <p:spPr/>
        <p:txBody>
          <a:bodyPr vert="horz" lIns="91440" tIns="45720" rIns="91440" bIns="45720" rtlCol="0" anchor="t">
            <a:normAutofit fontScale="92500" lnSpcReduction="20000"/>
          </a:bodyPr>
          <a:lstStyle/>
          <a:p>
            <a:r>
              <a:rPr lang="en-US" dirty="0"/>
              <a:t>Population - 1.2 billion </a:t>
            </a:r>
          </a:p>
          <a:p>
            <a:pPr lvl="1">
              <a:buFont typeface="Courier New" panose="020B0604020202020204" pitchFamily="34" charset="0"/>
              <a:buChar char="o"/>
            </a:pPr>
            <a:r>
              <a:rPr lang="en-US" dirty="0"/>
              <a:t>41 million births/year </a:t>
            </a:r>
          </a:p>
          <a:p>
            <a:pPr lvl="1">
              <a:buFont typeface="Courier New" panose="020B0604020202020204" pitchFamily="34" charset="0"/>
              <a:buChar char="o"/>
            </a:pPr>
            <a:r>
              <a:rPr lang="en-US" dirty="0"/>
              <a:t>55 countries</a:t>
            </a:r>
          </a:p>
          <a:p>
            <a:pPr lvl="1">
              <a:buFont typeface="Courier New" panose="020B0604020202020204" pitchFamily="34" charset="0"/>
              <a:buChar char="o"/>
            </a:pPr>
            <a:r>
              <a:rPr lang="en-US" dirty="0"/>
              <a:t>25/30 poorest countries in the world are in SSA</a:t>
            </a:r>
          </a:p>
          <a:p>
            <a:pPr lvl="1">
              <a:buFont typeface="Courier New" panose="020B0604020202020204" pitchFamily="34" charset="0"/>
              <a:buChar char="o"/>
            </a:pPr>
            <a:r>
              <a:rPr lang="en-US" dirty="0"/>
              <a:t>45/50 highest birth rates</a:t>
            </a:r>
          </a:p>
          <a:p>
            <a:endParaRPr lang="en-US" dirty="0"/>
          </a:p>
          <a:p>
            <a:r>
              <a:rPr lang="en-US" dirty="0"/>
              <a:t>NBS backseat – </a:t>
            </a:r>
            <a:r>
              <a:rPr lang="en-US" err="1"/>
              <a:t>prioritisation</a:t>
            </a:r>
            <a:r>
              <a:rPr lang="en-US" dirty="0"/>
              <a:t> HIV/AIDs and TB</a:t>
            </a:r>
          </a:p>
          <a:p>
            <a:r>
              <a:rPr lang="en-US" dirty="0"/>
              <a:t>Infections disease burden decreasing and increasing burden Non-communicable disorders</a:t>
            </a:r>
          </a:p>
        </p:txBody>
      </p:sp>
      <p:pic>
        <p:nvPicPr>
          <p:cNvPr id="5" name="Content Placeholder 4" descr="A map of africa with black text&#10;&#10;AI-generated content may be incorrect.">
            <a:extLst>
              <a:ext uri="{FF2B5EF4-FFF2-40B4-BE49-F238E27FC236}">
                <a16:creationId xmlns:a16="http://schemas.microsoft.com/office/drawing/2014/main" id="{896C7866-02FD-CCB3-1F57-2028FE541C0B}"/>
              </a:ext>
            </a:extLst>
          </p:cNvPr>
          <p:cNvPicPr>
            <a:picLocks noGrp="1" noChangeAspect="1"/>
          </p:cNvPicPr>
          <p:nvPr>
            <p:ph sz="half" idx="2"/>
          </p:nvPr>
        </p:nvPicPr>
        <p:blipFill>
          <a:blip r:embed="rId3"/>
          <a:stretch>
            <a:fillRect/>
          </a:stretch>
        </p:blipFill>
        <p:spPr>
          <a:xfrm>
            <a:off x="6172200" y="1975759"/>
            <a:ext cx="5181600" cy="4051069"/>
          </a:xfrm>
          <a:prstGeom prst="rect">
            <a:avLst/>
          </a:prstGeom>
        </p:spPr>
      </p:pic>
      <p:sp>
        <p:nvSpPr>
          <p:cNvPr id="7" name="TextBox 6">
            <a:extLst>
              <a:ext uri="{FF2B5EF4-FFF2-40B4-BE49-F238E27FC236}">
                <a16:creationId xmlns:a16="http://schemas.microsoft.com/office/drawing/2014/main" id="{68E54B92-9502-DB2B-E292-E3688590B436}"/>
              </a:ext>
            </a:extLst>
          </p:cNvPr>
          <p:cNvSpPr txBox="1"/>
          <p:nvPr/>
        </p:nvSpPr>
        <p:spPr>
          <a:xfrm>
            <a:off x="5179575" y="6176447"/>
            <a:ext cx="68103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B1B1B"/>
                </a:solidFill>
                <a:latin typeface="Calibri"/>
                <a:ea typeface="Calibri"/>
                <a:cs typeface="Calibri"/>
              </a:rPr>
              <a:t>Therrell BL, Padilla CD, </a:t>
            </a:r>
            <a:r>
              <a:rPr lang="en-US" sz="800" dirty="0" err="1">
                <a:solidFill>
                  <a:srgbClr val="1B1B1B"/>
                </a:solidFill>
                <a:latin typeface="Calibri"/>
                <a:ea typeface="Calibri"/>
                <a:cs typeface="Calibri"/>
              </a:rPr>
              <a:t>Borrajo</a:t>
            </a:r>
            <a:r>
              <a:rPr lang="en-US" sz="800" dirty="0">
                <a:solidFill>
                  <a:srgbClr val="1B1B1B"/>
                </a:solidFill>
                <a:latin typeface="Calibri"/>
                <a:ea typeface="Calibri"/>
                <a:cs typeface="Calibri"/>
              </a:rPr>
              <a:t> GJC, </a:t>
            </a:r>
            <a:r>
              <a:rPr lang="en-US" sz="800" dirty="0" err="1">
                <a:solidFill>
                  <a:srgbClr val="1B1B1B"/>
                </a:solidFill>
                <a:latin typeface="Calibri"/>
                <a:ea typeface="Calibri"/>
                <a:cs typeface="Calibri"/>
              </a:rPr>
              <a:t>Khneisser</a:t>
            </a:r>
            <a:r>
              <a:rPr lang="en-US" sz="800" dirty="0">
                <a:solidFill>
                  <a:srgbClr val="1B1B1B"/>
                </a:solidFill>
                <a:latin typeface="Calibri"/>
                <a:ea typeface="Calibri"/>
                <a:cs typeface="Calibri"/>
              </a:rPr>
              <a:t> I, </a:t>
            </a:r>
            <a:r>
              <a:rPr lang="en-US" sz="800" dirty="0" err="1">
                <a:solidFill>
                  <a:srgbClr val="1B1B1B"/>
                </a:solidFill>
                <a:latin typeface="Calibri"/>
                <a:ea typeface="Calibri"/>
                <a:cs typeface="Calibri"/>
              </a:rPr>
              <a:t>Schielen</a:t>
            </a:r>
            <a:r>
              <a:rPr lang="en-US" sz="800" dirty="0">
                <a:solidFill>
                  <a:srgbClr val="1B1B1B"/>
                </a:solidFill>
                <a:latin typeface="Calibri"/>
                <a:ea typeface="Calibri"/>
                <a:cs typeface="Calibri"/>
              </a:rPr>
              <a:t> PCJI, Knight-Madden J, Malherbe HL, Kase M. Current Status of Newborn Bloodspot Screening Worldwide 2024: A Comprehensive Review of Recent Activities (2020-2023). Int J Neonatal Screen. 2024 May 23;10(2):38. </a:t>
            </a:r>
            <a:r>
              <a:rPr lang="en-US" sz="800" dirty="0" err="1">
                <a:solidFill>
                  <a:srgbClr val="1B1B1B"/>
                </a:solidFill>
                <a:latin typeface="Calibri"/>
                <a:ea typeface="Calibri"/>
                <a:cs typeface="Calibri"/>
              </a:rPr>
              <a:t>doi</a:t>
            </a:r>
            <a:r>
              <a:rPr lang="en-US" sz="800" dirty="0">
                <a:solidFill>
                  <a:srgbClr val="1B1B1B"/>
                </a:solidFill>
                <a:latin typeface="Calibri"/>
                <a:ea typeface="Calibri"/>
                <a:cs typeface="Calibri"/>
              </a:rPr>
              <a:t>: 10.3390/ijns10020038. PMID: 38920845; PMCID: PMC11203842.</a:t>
            </a:r>
            <a:endParaRPr lang="en-US" sz="1050" dirty="0"/>
          </a:p>
        </p:txBody>
      </p:sp>
    </p:spTree>
    <p:extLst>
      <p:ext uri="{BB962C8B-B14F-4D97-AF65-F5344CB8AC3E}">
        <p14:creationId xmlns:p14="http://schemas.microsoft.com/office/powerpoint/2010/main" val="106860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ickle Cell Disease">
            <a:extLst>
              <a:ext uri="{FF2B5EF4-FFF2-40B4-BE49-F238E27FC236}">
                <a16:creationId xmlns:a16="http://schemas.microsoft.com/office/drawing/2014/main" id="{176B4B68-B8CD-75AA-2BF5-565732D81853}"/>
              </a:ext>
            </a:extLst>
          </p:cNvPr>
          <p:cNvPicPr>
            <a:picLocks noChangeAspect="1"/>
          </p:cNvPicPr>
          <p:nvPr/>
        </p:nvPicPr>
        <p:blipFill>
          <a:blip r:embed="rId3"/>
          <a:srcRect l="18874" r="14516"/>
          <a:stretch>
            <a:fill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6" name="Freeform: Shape 15">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7BDD13-9486-401D-1798-356C16AE5E00}"/>
              </a:ext>
            </a:extLst>
          </p:cNvPr>
          <p:cNvSpPr>
            <a:spLocks noGrp="1"/>
          </p:cNvSpPr>
          <p:nvPr>
            <p:ph type="title"/>
          </p:nvPr>
        </p:nvSpPr>
        <p:spPr>
          <a:xfrm>
            <a:off x="374904" y="856488"/>
            <a:ext cx="4992624" cy="1243584"/>
          </a:xfrm>
        </p:spPr>
        <p:txBody>
          <a:bodyPr anchor="ctr">
            <a:normAutofit/>
          </a:bodyPr>
          <a:lstStyle/>
          <a:p>
            <a:r>
              <a:rPr lang="en-US" sz="3400"/>
              <a:t>Sickle Cell Disease</a:t>
            </a:r>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31E150B-E1B5-9898-EF4C-06DDFD2D81C5}"/>
              </a:ext>
            </a:extLst>
          </p:cNvPr>
          <p:cNvSpPr>
            <a:spLocks noGrp="1"/>
          </p:cNvSpPr>
          <p:nvPr>
            <p:ph idx="1"/>
          </p:nvPr>
        </p:nvSpPr>
        <p:spPr>
          <a:xfrm>
            <a:off x="374904" y="2522949"/>
            <a:ext cx="5065776" cy="3402363"/>
          </a:xfrm>
        </p:spPr>
        <p:txBody>
          <a:bodyPr vert="horz" lIns="91440" tIns="45720" rIns="91440" bIns="45720" rtlCol="0" anchor="t">
            <a:normAutofit/>
          </a:bodyPr>
          <a:lstStyle/>
          <a:p>
            <a:r>
              <a:rPr lang="en-US" sz="2000"/>
              <a:t>Incidence - 400 000/ year</a:t>
            </a:r>
          </a:p>
          <a:p>
            <a:pPr lvl="1">
              <a:buFont typeface="Courier New" panose="020B0604020202020204" pitchFamily="34" charset="0"/>
              <a:buChar char="o"/>
            </a:pPr>
            <a:r>
              <a:rPr lang="en-US" sz="2000" dirty="0"/>
              <a:t>75% in SSA ( ~300 000/year)</a:t>
            </a:r>
          </a:p>
          <a:p>
            <a:pPr lvl="1">
              <a:buFont typeface="Courier New" panose="020B0604020202020204" pitchFamily="34" charset="0"/>
              <a:buChar char="o"/>
            </a:pPr>
            <a:r>
              <a:rPr lang="en-US" sz="2000" dirty="0"/>
              <a:t>50-90% die before 5th birthday</a:t>
            </a:r>
          </a:p>
          <a:p>
            <a:r>
              <a:rPr lang="en-US" sz="2000" dirty="0"/>
              <a:t>Early detection can greatly improve morbidity and mortality</a:t>
            </a:r>
          </a:p>
          <a:p>
            <a:r>
              <a:rPr lang="en-US" sz="2000" dirty="0"/>
              <a:t>Initial </a:t>
            </a:r>
            <a:r>
              <a:rPr lang="en-US" sz="2000" dirty="0" err="1"/>
              <a:t>programmes</a:t>
            </a:r>
            <a:r>
              <a:rPr lang="en-US" sz="2000" dirty="0"/>
              <a:t> 1993 – Ghana and Benin</a:t>
            </a:r>
          </a:p>
          <a:p>
            <a:pPr lvl="1">
              <a:buFont typeface="Courier New" panose="020B0604020202020204" pitchFamily="34" charset="0"/>
              <a:buChar char="o"/>
            </a:pPr>
            <a:r>
              <a:rPr lang="en-US" sz="2000" dirty="0"/>
              <a:t>Sustainability limited success</a:t>
            </a:r>
          </a:p>
          <a:p>
            <a:r>
              <a:rPr lang="en-US" sz="2000" dirty="0"/>
              <a:t>2008 – UN "global public health concern"</a:t>
            </a:r>
          </a:p>
          <a:p>
            <a:endParaRPr lang="en-US" sz="2000"/>
          </a:p>
        </p:txBody>
      </p:sp>
    </p:spTree>
    <p:extLst>
      <p:ext uri="{BB962C8B-B14F-4D97-AF65-F5344CB8AC3E}">
        <p14:creationId xmlns:p14="http://schemas.microsoft.com/office/powerpoint/2010/main" val="94027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4260F-0066-300C-917A-5ABB6490473F}"/>
              </a:ext>
            </a:extLst>
          </p:cNvPr>
          <p:cNvSpPr>
            <a:spLocks noGrp="1"/>
          </p:cNvSpPr>
          <p:nvPr>
            <p:ph type="title"/>
          </p:nvPr>
        </p:nvSpPr>
        <p:spPr>
          <a:xfrm>
            <a:off x="612648" y="1078992"/>
            <a:ext cx="6268770" cy="1536192"/>
          </a:xfrm>
        </p:spPr>
        <p:txBody>
          <a:bodyPr anchor="b">
            <a:normAutofit/>
          </a:bodyPr>
          <a:lstStyle/>
          <a:p>
            <a:r>
              <a:rPr lang="en-US" sz="5200"/>
              <a:t>International collaborations</a:t>
            </a:r>
          </a:p>
        </p:txBody>
      </p:sp>
      <p:sp>
        <p:nvSpPr>
          <p:cNvPr id="15" name="Rectangle 14">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84E9E22F-325D-3B94-5141-BD5EB39B5DA7}"/>
              </a:ext>
            </a:extLst>
          </p:cNvPr>
          <p:cNvSpPr>
            <a:spLocks noGrp="1"/>
          </p:cNvSpPr>
          <p:nvPr>
            <p:ph idx="1"/>
          </p:nvPr>
        </p:nvSpPr>
        <p:spPr>
          <a:xfrm>
            <a:off x="612648" y="3355848"/>
            <a:ext cx="6268770" cy="2825496"/>
          </a:xfrm>
        </p:spPr>
        <p:txBody>
          <a:bodyPr vert="horz" lIns="91440" tIns="45720" rIns="91440" bIns="45720" rtlCol="0" anchor="t">
            <a:normAutofit/>
          </a:bodyPr>
          <a:lstStyle/>
          <a:p>
            <a:r>
              <a:rPr lang="en-US" sz="1500" dirty="0">
                <a:latin typeface="Aptos"/>
                <a:ea typeface="Cambria"/>
              </a:rPr>
              <a:t>1st Pan African Workshop on Newborn Screening June 2019</a:t>
            </a:r>
          </a:p>
          <a:p>
            <a:pPr lvl="1">
              <a:buFont typeface="Courier New,monospace" panose="020B0604020202020204" pitchFamily="34" charset="0"/>
              <a:buChar char="o"/>
            </a:pPr>
            <a:r>
              <a:rPr lang="en-US" sz="1500" dirty="0"/>
              <a:t>150 attendees from 20 countries including 11 African nations</a:t>
            </a:r>
          </a:p>
          <a:p>
            <a:r>
              <a:rPr lang="en-US" sz="1500" dirty="0">
                <a:latin typeface="Aptos"/>
                <a:ea typeface="Cambria"/>
              </a:rPr>
              <a:t>Consortium of Newborn Screening in Africa (CONSA) 2021</a:t>
            </a:r>
          </a:p>
          <a:p>
            <a:pPr lvl="1">
              <a:buFont typeface="Courier New,monospace" panose="020B0604020202020204" pitchFamily="34" charset="0"/>
              <a:buChar char="o"/>
            </a:pPr>
            <a:r>
              <a:rPr lang="en-US" sz="1500" dirty="0"/>
              <a:t>Study involving 7 African countries supported by American Society of Hematology and other </a:t>
            </a:r>
            <a:r>
              <a:rPr lang="en-US" sz="1500" err="1"/>
              <a:t>organisations</a:t>
            </a:r>
            <a:endParaRPr lang="en-US" sz="1500" dirty="0" err="1"/>
          </a:p>
          <a:p>
            <a:pPr lvl="1">
              <a:buFont typeface="Courier New,monospace" panose="020B0604020202020204" pitchFamily="34" charset="0"/>
              <a:buChar char="o"/>
            </a:pPr>
            <a:r>
              <a:rPr lang="en-US" sz="1500" dirty="0"/>
              <a:t>Seek to demonstrate the benefits of hemoglobinopathy newborn screening and early clinical interventions for babies diagnosed with SCD</a:t>
            </a:r>
          </a:p>
          <a:p>
            <a:pPr lvl="1">
              <a:buFont typeface="Courier New,monospace" panose="020B0604020202020204" pitchFamily="34" charset="0"/>
              <a:buChar char="o"/>
            </a:pPr>
            <a:r>
              <a:rPr lang="en-US" sz="1500" dirty="0"/>
              <a:t>Confirmatory dx, treatment and counselling provided</a:t>
            </a:r>
          </a:p>
          <a:p>
            <a:pPr lvl="1">
              <a:buFont typeface="Courier New,monospace" panose="020B0604020202020204" pitchFamily="34" charset="0"/>
              <a:buChar char="o"/>
            </a:pPr>
            <a:r>
              <a:rPr lang="en-US" sz="1500" dirty="0"/>
              <a:t>Last workshop June 2025 – appeal to include CH to SCD screening</a:t>
            </a:r>
          </a:p>
        </p:txBody>
      </p:sp>
      <p:pic>
        <p:nvPicPr>
          <p:cNvPr id="4" name="Picture 3" descr="A map of africa with red and white text&#10;&#10;AI-generated content may be incorrect.">
            <a:extLst>
              <a:ext uri="{FF2B5EF4-FFF2-40B4-BE49-F238E27FC236}">
                <a16:creationId xmlns:a16="http://schemas.microsoft.com/office/drawing/2014/main" id="{B9C3305C-6401-5CFC-2935-5441FD4A4639}"/>
              </a:ext>
            </a:extLst>
          </p:cNvPr>
          <p:cNvPicPr>
            <a:picLocks noChangeAspect="1"/>
          </p:cNvPicPr>
          <p:nvPr/>
        </p:nvPicPr>
        <p:blipFill>
          <a:blip r:embed="rId3"/>
          <a:stretch>
            <a:fillRect/>
          </a:stretch>
        </p:blipFill>
        <p:spPr>
          <a:xfrm>
            <a:off x="7494066" y="717621"/>
            <a:ext cx="4237686" cy="5347234"/>
          </a:xfrm>
          <a:prstGeom prst="rect">
            <a:avLst/>
          </a:prstGeom>
        </p:spPr>
      </p:pic>
    </p:spTree>
    <p:extLst>
      <p:ext uri="{BB962C8B-B14F-4D97-AF65-F5344CB8AC3E}">
        <p14:creationId xmlns:p14="http://schemas.microsoft.com/office/powerpoint/2010/main" val="36588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074A-2A44-AC2B-D4AD-ACE2DC75C5A0}"/>
              </a:ext>
            </a:extLst>
          </p:cNvPr>
          <p:cNvSpPr>
            <a:spLocks noGrp="1"/>
          </p:cNvSpPr>
          <p:nvPr>
            <p:ph type="title"/>
          </p:nvPr>
        </p:nvSpPr>
        <p:spPr/>
        <p:txBody>
          <a:bodyPr/>
          <a:lstStyle/>
          <a:p>
            <a:r>
              <a:rPr lang="en-US" dirty="0"/>
              <a:t>Enablers and Barriers</a:t>
            </a:r>
          </a:p>
        </p:txBody>
      </p:sp>
      <p:sp>
        <p:nvSpPr>
          <p:cNvPr id="3" name="Content Placeholder 2">
            <a:extLst>
              <a:ext uri="{FF2B5EF4-FFF2-40B4-BE49-F238E27FC236}">
                <a16:creationId xmlns:a16="http://schemas.microsoft.com/office/drawing/2014/main" id="{4AFFEC8C-FB49-5590-1F14-EE5195F9C131}"/>
              </a:ext>
            </a:extLst>
          </p:cNvPr>
          <p:cNvSpPr>
            <a:spLocks noGrp="1"/>
          </p:cNvSpPr>
          <p:nvPr>
            <p:ph sz="half" idx="1"/>
          </p:nvPr>
        </p:nvSpPr>
        <p:spPr>
          <a:xfrm>
            <a:off x="673443" y="2186030"/>
            <a:ext cx="9887464" cy="1612257"/>
          </a:xfrm>
        </p:spPr>
        <p:txBody>
          <a:bodyPr vert="horz" lIns="91440" tIns="45720" rIns="91440" bIns="45720" rtlCol="0" anchor="t">
            <a:normAutofit/>
          </a:bodyPr>
          <a:lstStyle/>
          <a:p>
            <a:r>
              <a:rPr lang="en-US" sz="1800" dirty="0" err="1"/>
              <a:t>Programmes</a:t>
            </a:r>
            <a:r>
              <a:rPr lang="en-US" sz="1800" dirty="0"/>
              <a:t> for SCD are feasible and can be successfully implemented</a:t>
            </a:r>
          </a:p>
          <a:p>
            <a:r>
              <a:rPr lang="en-US" sz="1800" dirty="0"/>
              <a:t>BUT feasibility ≠ sustainability</a:t>
            </a:r>
          </a:p>
          <a:p>
            <a:r>
              <a:rPr lang="en-US" sz="1800" dirty="0"/>
              <a:t>Greatest barrier = incomplete adoption into routine health systems due to lack of political will (funding and governance)</a:t>
            </a:r>
          </a:p>
          <a:p>
            <a:endParaRPr lang="en-US" sz="1800" dirty="0"/>
          </a:p>
        </p:txBody>
      </p:sp>
      <p:pic>
        <p:nvPicPr>
          <p:cNvPr id="8" name="Content Placeholder 7" descr="A screenshot of a message&#10;&#10;AI-generated content may be incorrect.">
            <a:extLst>
              <a:ext uri="{FF2B5EF4-FFF2-40B4-BE49-F238E27FC236}">
                <a16:creationId xmlns:a16="http://schemas.microsoft.com/office/drawing/2014/main" id="{2F0526C2-936E-2870-368C-A8A9E9FD1C60}"/>
              </a:ext>
            </a:extLst>
          </p:cNvPr>
          <p:cNvPicPr>
            <a:picLocks noGrp="1" noChangeAspect="1"/>
          </p:cNvPicPr>
          <p:nvPr>
            <p:ph sz="half" idx="2"/>
          </p:nvPr>
        </p:nvPicPr>
        <p:blipFill>
          <a:blip r:embed="rId3"/>
          <a:stretch>
            <a:fillRect/>
          </a:stretch>
        </p:blipFill>
        <p:spPr>
          <a:xfrm>
            <a:off x="838200" y="3798847"/>
            <a:ext cx="8940113" cy="2608514"/>
          </a:xfrm>
          <a:prstGeom prst="rect">
            <a:avLst/>
          </a:prstGeom>
        </p:spPr>
      </p:pic>
      <p:pic>
        <p:nvPicPr>
          <p:cNvPr id="9" name="Picture 8">
            <a:extLst>
              <a:ext uri="{FF2B5EF4-FFF2-40B4-BE49-F238E27FC236}">
                <a16:creationId xmlns:a16="http://schemas.microsoft.com/office/drawing/2014/main" id="{FA1A58F8-956B-6285-9EE2-3F22EAC3BD99}"/>
              </a:ext>
            </a:extLst>
          </p:cNvPr>
          <p:cNvPicPr>
            <a:picLocks noChangeAspect="1"/>
          </p:cNvPicPr>
          <p:nvPr/>
        </p:nvPicPr>
        <p:blipFill>
          <a:blip r:embed="rId4"/>
          <a:stretch>
            <a:fillRect/>
          </a:stretch>
        </p:blipFill>
        <p:spPr>
          <a:xfrm>
            <a:off x="6989676" y="31407"/>
            <a:ext cx="4669053" cy="2048132"/>
          </a:xfrm>
          <a:prstGeom prst="rect">
            <a:avLst/>
          </a:prstGeom>
        </p:spPr>
      </p:pic>
    </p:spTree>
    <p:extLst>
      <p:ext uri="{BB962C8B-B14F-4D97-AF65-F5344CB8AC3E}">
        <p14:creationId xmlns:p14="http://schemas.microsoft.com/office/powerpoint/2010/main" val="42190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F73F1578-12D4-255B-DB0C-FA20D93CA5E6}"/>
              </a:ext>
            </a:extLst>
          </p:cNvPr>
          <p:cNvPicPr>
            <a:picLocks noChangeAspect="1"/>
          </p:cNvPicPr>
          <p:nvPr/>
        </p:nvPicPr>
        <p:blipFill>
          <a:blip r:embed="rId2"/>
          <a:srcRect r="3" b="15363"/>
          <a:stretch>
            <a:fillRect/>
          </a:stretch>
        </p:blipFill>
        <p:spPr>
          <a:xfrm>
            <a:off x="-3447" y="-1"/>
            <a:ext cx="12195447" cy="6879745"/>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60124-1ECE-1EC8-D006-FC2534A5CDC9}"/>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How do we address these challenges?</a:t>
            </a:r>
          </a:p>
        </p:txBody>
      </p:sp>
    </p:spTree>
    <p:extLst>
      <p:ext uri="{BB962C8B-B14F-4D97-AF65-F5344CB8AC3E}">
        <p14:creationId xmlns:p14="http://schemas.microsoft.com/office/powerpoint/2010/main" val="2070715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3BA7-16DC-8F5E-53DC-1223D06DD8E2}"/>
              </a:ext>
            </a:extLst>
          </p:cNvPr>
          <p:cNvSpPr>
            <a:spLocks noGrp="1"/>
          </p:cNvSpPr>
          <p:nvPr>
            <p:ph type="title"/>
          </p:nvPr>
        </p:nvSpPr>
        <p:spPr/>
        <p:txBody>
          <a:bodyPr/>
          <a:lstStyle/>
          <a:p>
            <a:r>
              <a:rPr lang="en-US" dirty="0"/>
              <a:t>Lessons from the </a:t>
            </a:r>
            <a:r>
              <a:rPr lang="en-US"/>
              <a:t>Philippines</a:t>
            </a:r>
            <a:endParaRPr lang="en-US" dirty="0"/>
          </a:p>
        </p:txBody>
      </p:sp>
      <p:sp>
        <p:nvSpPr>
          <p:cNvPr id="3" name="Content Placeholder 2">
            <a:extLst>
              <a:ext uri="{FF2B5EF4-FFF2-40B4-BE49-F238E27FC236}">
                <a16:creationId xmlns:a16="http://schemas.microsoft.com/office/drawing/2014/main" id="{13D02B50-3FDD-ECBD-AA2E-B5296B81B30E}"/>
              </a:ext>
            </a:extLst>
          </p:cNvPr>
          <p:cNvSpPr>
            <a:spLocks noGrp="1"/>
          </p:cNvSpPr>
          <p:nvPr>
            <p:ph sz="half" idx="1"/>
          </p:nvPr>
        </p:nvSpPr>
        <p:spPr/>
        <p:txBody>
          <a:bodyPr vert="horz" lIns="91440" tIns="45720" rIns="91440" bIns="45720" rtlCol="0" anchor="t">
            <a:normAutofit fontScale="92500" lnSpcReduction="20000"/>
          </a:bodyPr>
          <a:lstStyle/>
          <a:p>
            <a:r>
              <a:rPr lang="en-US" dirty="0"/>
              <a:t>Philippines</a:t>
            </a:r>
          </a:p>
          <a:p>
            <a:pPr lvl="1">
              <a:buFont typeface="Courier New" panose="020B0604020202020204" pitchFamily="34" charset="0"/>
              <a:buChar char="o"/>
            </a:pPr>
            <a:r>
              <a:rPr lang="en-US" dirty="0"/>
              <a:t>LMIC </a:t>
            </a:r>
          </a:p>
          <a:p>
            <a:pPr lvl="1">
              <a:buFont typeface="Courier New" panose="020B0604020202020204" pitchFamily="34" charset="0"/>
              <a:buChar char="o"/>
            </a:pPr>
            <a:r>
              <a:rPr lang="en-US" dirty="0"/>
              <a:t>Archipelago of &gt;7600 islands</a:t>
            </a:r>
          </a:p>
          <a:p>
            <a:pPr lvl="1">
              <a:buFont typeface="Courier New" panose="020B0604020202020204" pitchFamily="34" charset="0"/>
              <a:buChar char="o"/>
            </a:pPr>
            <a:r>
              <a:rPr lang="en-US" dirty="0"/>
              <a:t>110 ethnolinguistic groups</a:t>
            </a:r>
          </a:p>
          <a:p>
            <a:pPr lvl="1">
              <a:buFont typeface="Courier New" panose="020B0604020202020204" pitchFamily="34" charset="0"/>
              <a:buChar char="o"/>
            </a:pPr>
            <a:r>
              <a:rPr lang="en-US" dirty="0"/>
              <a:t>Population 110million</a:t>
            </a:r>
          </a:p>
          <a:p>
            <a:pPr lvl="1">
              <a:buFont typeface="Courier New" panose="020B0604020202020204" pitchFamily="34" charset="0"/>
              <a:buChar char="o"/>
            </a:pPr>
            <a:r>
              <a:rPr lang="en-US" dirty="0"/>
              <a:t>1.8million births annually</a:t>
            </a:r>
          </a:p>
          <a:p>
            <a:r>
              <a:rPr lang="en-US" dirty="0"/>
              <a:t>Pilot project 1996 </a:t>
            </a:r>
          </a:p>
          <a:p>
            <a:pPr lvl="1">
              <a:buFont typeface="Courier New" panose="020B0604020202020204" pitchFamily="34" charset="0"/>
              <a:buChar char="o"/>
            </a:pPr>
            <a:r>
              <a:rPr lang="en-US" dirty="0"/>
              <a:t>24 hospitals</a:t>
            </a:r>
          </a:p>
          <a:p>
            <a:pPr lvl="1">
              <a:buFont typeface="Courier New" panose="020B0604020202020204" pitchFamily="34" charset="0"/>
              <a:buChar char="o"/>
            </a:pPr>
            <a:r>
              <a:rPr lang="en-US" dirty="0"/>
              <a:t>5/6 conditions</a:t>
            </a:r>
          </a:p>
          <a:p>
            <a:pPr lvl="1">
              <a:buFont typeface="Courier New" panose="020B0604020202020204" pitchFamily="34" charset="0"/>
              <a:buChar char="o"/>
            </a:pPr>
            <a:r>
              <a:rPr lang="en-US" dirty="0"/>
              <a:t>No funding – small fee for service $9</a:t>
            </a:r>
          </a:p>
          <a:p>
            <a:pPr lvl="1">
              <a:buFont typeface="Courier New" panose="020B0604020202020204" pitchFamily="34" charset="0"/>
              <a:buChar char="o"/>
            </a:pPr>
            <a:r>
              <a:rPr lang="en-US" dirty="0"/>
              <a:t>2000 – 153 hospitals (114 outside main metropole)</a:t>
            </a:r>
          </a:p>
        </p:txBody>
      </p:sp>
      <p:sp>
        <p:nvSpPr>
          <p:cNvPr id="4" name="Content Placeholder 3">
            <a:extLst>
              <a:ext uri="{FF2B5EF4-FFF2-40B4-BE49-F238E27FC236}">
                <a16:creationId xmlns:a16="http://schemas.microsoft.com/office/drawing/2014/main" id="{7C4B4A4E-CF2C-8BE6-653B-C1FDEC69760C}"/>
              </a:ext>
            </a:extLst>
          </p:cNvPr>
          <p:cNvSpPr>
            <a:spLocks noGrp="1"/>
          </p:cNvSpPr>
          <p:nvPr>
            <p:ph sz="half" idx="2"/>
          </p:nvPr>
        </p:nvSpPr>
        <p:spPr/>
        <p:txBody>
          <a:bodyPr vert="horz" lIns="91440" tIns="45720" rIns="91440" bIns="45720" rtlCol="0" anchor="t">
            <a:normAutofit fontScale="92500" lnSpcReduction="20000"/>
          </a:bodyPr>
          <a:lstStyle/>
          <a:p>
            <a:r>
              <a:rPr lang="en-US" dirty="0"/>
              <a:t>How did they succeed?</a:t>
            </a:r>
          </a:p>
          <a:p>
            <a:pPr lvl="1">
              <a:buFont typeface="Courier New" panose="020B0604020202020204" pitchFamily="34" charset="0"/>
              <a:buChar char="o"/>
            </a:pPr>
            <a:r>
              <a:rPr lang="en-US" dirty="0"/>
              <a:t>Initial partnership with Australian lab</a:t>
            </a:r>
          </a:p>
          <a:p>
            <a:pPr lvl="1">
              <a:buFont typeface="Courier New" panose="020B0604020202020204" pitchFamily="34" charset="0"/>
              <a:buChar char="o"/>
            </a:pPr>
            <a:r>
              <a:rPr lang="en-US" dirty="0"/>
              <a:t>Set up own local resources</a:t>
            </a:r>
          </a:p>
          <a:p>
            <a:pPr lvl="1">
              <a:buFont typeface="Courier New" panose="020B0604020202020204" pitchFamily="34" charset="0"/>
              <a:buChar char="o"/>
            </a:pPr>
            <a:r>
              <a:rPr lang="en-US" dirty="0"/>
              <a:t>Technical guidance from University</a:t>
            </a:r>
          </a:p>
          <a:p>
            <a:pPr lvl="1">
              <a:buFont typeface="Courier New" panose="020B0604020202020204" pitchFamily="34" charset="0"/>
              <a:buChar char="o"/>
            </a:pPr>
            <a:r>
              <a:rPr lang="en-US" dirty="0"/>
              <a:t>Administrative orders from DOH</a:t>
            </a:r>
          </a:p>
          <a:p>
            <a:pPr lvl="1">
              <a:buFont typeface="Courier New" panose="020B0604020202020204" pitchFamily="34" charset="0"/>
              <a:buChar char="o"/>
            </a:pPr>
            <a:r>
              <a:rPr lang="en-US" dirty="0"/>
              <a:t>Inclusion Child Health 2025 Plan</a:t>
            </a:r>
          </a:p>
          <a:p>
            <a:pPr lvl="1">
              <a:buFont typeface="Courier New" panose="020B0604020202020204" pitchFamily="34" charset="0"/>
              <a:buChar char="o"/>
            </a:pPr>
            <a:r>
              <a:rPr lang="en-US" dirty="0"/>
              <a:t>Presidential proclamation</a:t>
            </a:r>
          </a:p>
          <a:p>
            <a:pPr lvl="1">
              <a:buFont typeface="Courier New" panose="020B0604020202020204" pitchFamily="34" charset="0"/>
              <a:buChar char="o"/>
            </a:pPr>
            <a:r>
              <a:rPr lang="en-US" dirty="0"/>
              <a:t>2004 – legislature (National screening act) </a:t>
            </a:r>
          </a:p>
          <a:p>
            <a:pPr lvl="1">
              <a:buFont typeface="Courier New" panose="020B0604020202020204" pitchFamily="34" charset="0"/>
              <a:buChar char="o"/>
            </a:pPr>
            <a:r>
              <a:rPr lang="en-US" dirty="0"/>
              <a:t>2006 – covered by national health insurance as a newborn benefit</a:t>
            </a:r>
          </a:p>
          <a:p>
            <a:pPr lvl="1">
              <a:buFont typeface="Courier New" panose="020B0604020202020204" pitchFamily="34" charset="0"/>
              <a:buChar char="o"/>
            </a:pPr>
            <a:r>
              <a:rPr lang="en-US" dirty="0"/>
              <a:t>2015 - ENBS – 28 conditions – initial fee for pay till 2018</a:t>
            </a:r>
          </a:p>
          <a:p>
            <a:pPr lvl="1">
              <a:buFont typeface="Courier New" panose="020B0604020202020204" pitchFamily="34" charset="0"/>
              <a:buChar char="o"/>
            </a:pPr>
            <a:r>
              <a:rPr lang="en-US" dirty="0"/>
              <a:t>7400 facilities – &gt;90% screening</a:t>
            </a:r>
          </a:p>
        </p:txBody>
      </p:sp>
    </p:spTree>
    <p:extLst>
      <p:ext uri="{BB962C8B-B14F-4D97-AF65-F5344CB8AC3E}">
        <p14:creationId xmlns:p14="http://schemas.microsoft.com/office/powerpoint/2010/main" val="91647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7FF73-A13F-BC9A-B64C-9810FCD99B42}"/>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What lessons can we learn/ how do we change</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9EF9B57-7B77-477F-40F2-66F851339010}"/>
              </a:ext>
            </a:extLst>
          </p:cNvPr>
          <p:cNvSpPr>
            <a:spLocks noGrp="1"/>
          </p:cNvSpPr>
          <p:nvPr>
            <p:ph idx="1"/>
          </p:nvPr>
        </p:nvSpPr>
        <p:spPr>
          <a:xfrm>
            <a:off x="4447308" y="591344"/>
            <a:ext cx="6906491" cy="5585619"/>
          </a:xfrm>
        </p:spPr>
        <p:txBody>
          <a:bodyPr vert="horz" lIns="91440" tIns="45720" rIns="91440" bIns="45720" rtlCol="0" anchor="ctr">
            <a:noAutofit/>
          </a:bodyPr>
          <a:lstStyle/>
          <a:p>
            <a:r>
              <a:rPr lang="en-US" sz="2000" dirty="0"/>
              <a:t>Prevention of mother to child transmission (PMCT) </a:t>
            </a:r>
            <a:r>
              <a:rPr lang="en-US" sz="2000" err="1"/>
              <a:t>programmes</a:t>
            </a:r>
            <a:r>
              <a:rPr lang="en-US" sz="2000" dirty="0"/>
              <a:t> </a:t>
            </a:r>
          </a:p>
          <a:p>
            <a:pPr lvl="1">
              <a:buFont typeface="Courier New" panose="020B0604020202020204" pitchFamily="34" charset="0"/>
              <a:buChar char="o"/>
            </a:pPr>
            <a:r>
              <a:rPr lang="en-US" sz="2000" dirty="0"/>
              <a:t>Successful follow-up of newborns</a:t>
            </a:r>
          </a:p>
          <a:p>
            <a:pPr lvl="1">
              <a:buFont typeface="Courier New" panose="020B0604020202020204" pitchFamily="34" charset="0"/>
              <a:buChar char="o"/>
            </a:pPr>
            <a:r>
              <a:rPr lang="en-US" sz="2000" dirty="0"/>
              <a:t>DBS for HIV screening during </a:t>
            </a:r>
            <a:r>
              <a:rPr lang="en-US" sz="2000" err="1"/>
              <a:t>immunisation</a:t>
            </a:r>
            <a:r>
              <a:rPr lang="en-US" sz="2000" dirty="0"/>
              <a:t> schedules</a:t>
            </a:r>
          </a:p>
          <a:p>
            <a:pPr lvl="1">
              <a:buFont typeface="Courier New" panose="020B0604020202020204" pitchFamily="34" charset="0"/>
              <a:buChar char="o"/>
            </a:pPr>
            <a:r>
              <a:rPr lang="en-US" sz="2000" dirty="0"/>
              <a:t>Piggy-back to include NBS for other conditions</a:t>
            </a:r>
          </a:p>
          <a:p>
            <a:r>
              <a:rPr lang="en-US" sz="2000" dirty="0"/>
              <a:t>Digital applications can be introduced to aid with Follow-up</a:t>
            </a:r>
          </a:p>
          <a:p>
            <a:r>
              <a:rPr lang="en-US" sz="2000" dirty="0"/>
              <a:t>Need to build local capacity</a:t>
            </a:r>
          </a:p>
          <a:p>
            <a:r>
              <a:rPr lang="en-US" sz="2000" dirty="0"/>
              <a:t>Need political will/support from local government</a:t>
            </a:r>
          </a:p>
          <a:p>
            <a:r>
              <a:rPr lang="en-US" sz="2000" dirty="0"/>
              <a:t>Legislation</a:t>
            </a:r>
          </a:p>
          <a:p>
            <a:r>
              <a:rPr lang="en-US" sz="2000" dirty="0"/>
              <a:t>Affordable methodologies/techniques e.g. paper chromatography</a:t>
            </a:r>
          </a:p>
          <a:p>
            <a:r>
              <a:rPr lang="en-US" sz="2000" dirty="0"/>
              <a:t>Awareness campaigns and staffing</a:t>
            </a:r>
          </a:p>
        </p:txBody>
      </p:sp>
    </p:spTree>
    <p:extLst>
      <p:ext uri="{BB962C8B-B14F-4D97-AF65-F5344CB8AC3E}">
        <p14:creationId xmlns:p14="http://schemas.microsoft.com/office/powerpoint/2010/main" val="277511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AI-generated content may be incorrect.">
            <a:extLst>
              <a:ext uri="{FF2B5EF4-FFF2-40B4-BE49-F238E27FC236}">
                <a16:creationId xmlns:a16="http://schemas.microsoft.com/office/drawing/2014/main" id="{CD3260B3-7EFF-3D6E-2D29-A9FA437FC3C8}"/>
              </a:ext>
            </a:extLst>
          </p:cNvPr>
          <p:cNvPicPr>
            <a:picLocks noChangeAspect="1"/>
          </p:cNvPicPr>
          <p:nvPr/>
        </p:nvPicPr>
        <p:blipFill>
          <a:blip r:embed="rId3"/>
          <a:stretch>
            <a:fillRect/>
          </a:stretch>
        </p:blipFill>
        <p:spPr>
          <a:xfrm>
            <a:off x="643467" y="2198687"/>
            <a:ext cx="5291666" cy="2460625"/>
          </a:xfrm>
          <a:prstGeom prst="rect">
            <a:avLst/>
          </a:prstGeom>
        </p:spPr>
      </p:pic>
      <p:pic>
        <p:nvPicPr>
          <p:cNvPr id="4" name="Content Placeholder 3" descr="A map of the world with different colored countries/regions&#10;&#10;AI-generated content may be incorrect.">
            <a:extLst>
              <a:ext uri="{FF2B5EF4-FFF2-40B4-BE49-F238E27FC236}">
                <a16:creationId xmlns:a16="http://schemas.microsoft.com/office/drawing/2014/main" id="{91B50722-8277-A457-83D0-97DAF44EB3E8}"/>
              </a:ext>
            </a:extLst>
          </p:cNvPr>
          <p:cNvPicPr>
            <a:picLocks noGrp="1" noChangeAspect="1"/>
          </p:cNvPicPr>
          <p:nvPr>
            <p:ph idx="4294967295"/>
          </p:nvPr>
        </p:nvPicPr>
        <p:blipFill>
          <a:blip r:embed="rId4"/>
          <a:stretch>
            <a:fillRect/>
          </a:stretch>
        </p:blipFill>
        <p:spPr>
          <a:xfrm>
            <a:off x="634540" y="1023295"/>
            <a:ext cx="10594775" cy="4801113"/>
          </a:xfrm>
          <a:prstGeom prst="rect">
            <a:avLst/>
          </a:prstGeom>
        </p:spPr>
      </p:pic>
      <p:sp>
        <p:nvSpPr>
          <p:cNvPr id="8" name="Oval 7">
            <a:extLst>
              <a:ext uri="{FF2B5EF4-FFF2-40B4-BE49-F238E27FC236}">
                <a16:creationId xmlns:a16="http://schemas.microsoft.com/office/drawing/2014/main" id="{2308F37B-7C04-D903-556A-6C83CF846627}"/>
              </a:ext>
            </a:extLst>
          </p:cNvPr>
          <p:cNvSpPr/>
          <p:nvPr/>
        </p:nvSpPr>
        <p:spPr>
          <a:xfrm>
            <a:off x="5523768" y="3413426"/>
            <a:ext cx="305654" cy="33267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80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p:cNvSpPr/>
          <p:nvPr/>
        </p:nvSpPr>
        <p:spPr>
          <a:xfrm>
            <a:off x="0" y="0"/>
            <a:ext cx="12192000" cy="6858000"/>
          </a:xfrm>
          <a:prstGeom prst="rect">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6" name="Google Shape;86;p1"/>
          <p:cNvSpPr txBox="1">
            <a:spLocks noGrp="1"/>
          </p:cNvSpPr>
          <p:nvPr>
            <p:ph type="ctrTitle"/>
          </p:nvPr>
        </p:nvSpPr>
        <p:spPr>
          <a:xfrm>
            <a:off x="793159" y="1377146"/>
            <a:ext cx="4076460" cy="362621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5000"/>
              <a:buFont typeface="Play"/>
              <a:buNone/>
            </a:pPr>
            <a:r>
              <a:rPr lang="en-US" sz="5000">
                <a:solidFill>
                  <a:srgbClr val="FFFFFF"/>
                </a:solidFill>
              </a:rPr>
              <a:t>African Genetic Counsellors Association (AGCA)</a:t>
            </a:r>
            <a:endParaRPr/>
          </a:p>
        </p:txBody>
      </p:sp>
      <p:sp>
        <p:nvSpPr>
          <p:cNvPr id="87" name="Google Shape;87;p1"/>
          <p:cNvSpPr txBox="1">
            <a:spLocks noGrp="1"/>
          </p:cNvSpPr>
          <p:nvPr>
            <p:ph type="subTitle" idx="1"/>
          </p:nvPr>
        </p:nvSpPr>
        <p:spPr>
          <a:xfrm>
            <a:off x="793159" y="5170453"/>
            <a:ext cx="4076458" cy="990197"/>
          </a:xfrm>
          <a:prstGeom prst="rect">
            <a:avLst/>
          </a:prstGeom>
          <a:noFill/>
          <a:ln>
            <a:noFill/>
          </a:ln>
        </p:spPr>
        <p:txBody>
          <a:bodyPr spcFirstLastPara="1" wrap="square" lIns="91425" tIns="45700" rIns="91425" bIns="45700" anchor="t" anchorCtr="0">
            <a:normAutofit fontScale="92500" lnSpcReduction="20000"/>
          </a:bodyPr>
          <a:lstStyle/>
          <a:p>
            <a:pPr marL="0" lvl="0" indent="0" algn="r" rtl="0">
              <a:lnSpc>
                <a:spcPct val="90000"/>
              </a:lnSpc>
              <a:spcBef>
                <a:spcPts val="0"/>
              </a:spcBef>
              <a:spcAft>
                <a:spcPts val="0"/>
              </a:spcAft>
              <a:buClr>
                <a:srgbClr val="FFFFFF"/>
              </a:buClr>
              <a:buSzPts val="2000"/>
              <a:buNone/>
            </a:pPr>
            <a:r>
              <a:rPr lang="en-US" sz="2000" dirty="0">
                <a:solidFill>
                  <a:srgbClr val="FFFFFF"/>
                </a:solidFill>
              </a:rPr>
              <a:t>Inaugural meeting and launch</a:t>
            </a:r>
            <a:endParaRPr dirty="0"/>
          </a:p>
          <a:p>
            <a:pPr marL="0" lvl="0" indent="0" algn="r" rtl="0">
              <a:lnSpc>
                <a:spcPct val="90000"/>
              </a:lnSpc>
              <a:spcBef>
                <a:spcPts val="1000"/>
              </a:spcBef>
              <a:spcAft>
                <a:spcPts val="0"/>
              </a:spcAft>
              <a:buClr>
                <a:srgbClr val="FFFFFF"/>
              </a:buClr>
              <a:buSzPts val="2000"/>
              <a:buNone/>
            </a:pPr>
            <a:r>
              <a:rPr lang="en-US" sz="2000" dirty="0">
                <a:solidFill>
                  <a:srgbClr val="FFFFFF"/>
                </a:solidFill>
              </a:rPr>
              <a:t>9 October 2025</a:t>
            </a:r>
          </a:p>
          <a:p>
            <a:pPr algn="r"/>
            <a:r>
              <a:rPr lang="en-US" sz="2000" dirty="0">
                <a:solidFill>
                  <a:schemeClr val="bg1"/>
                </a:solidFill>
                <a:ea typeface="+mn-lt"/>
                <a:cs typeface="+mn-lt"/>
                <a:hlinkClick r:id="rId3">
                  <a:extLst>
                    <a:ext uri="{A12FA001-AC4F-418D-AE19-62706E023703}">
                      <ahyp:hlinkClr xmlns:ahyp="http://schemas.microsoft.com/office/drawing/2018/hyperlinkcolor" val="tx"/>
                    </a:ext>
                  </a:extLst>
                </a:hlinkClick>
              </a:rPr>
              <a:t>https://</a:t>
            </a:r>
            <a:r>
              <a:rPr lang="en-US" sz="2000" dirty="0">
                <a:solidFill>
                  <a:srgbClr val="FFFFFF"/>
                </a:solidFill>
                <a:ea typeface="+mn-lt"/>
                <a:cs typeface="+mn-lt"/>
                <a:hlinkClick r:id="rId3">
                  <a:extLst>
                    <a:ext uri="{A12FA001-AC4F-418D-AE19-62706E023703}">
                      <ahyp:hlinkClr xmlns:ahyp="http://schemas.microsoft.com/office/drawing/2018/hyperlinkcolor" val="tx"/>
                    </a:ext>
                  </a:extLst>
                </a:hlinkClick>
              </a:rPr>
              <a:t>africangcassociation.org/</a:t>
            </a:r>
            <a:endParaRPr lang="en-US"/>
          </a:p>
        </p:txBody>
      </p:sp>
      <p:grpSp>
        <p:nvGrpSpPr>
          <p:cNvPr id="88" name="Google Shape;88;p1"/>
          <p:cNvGrpSpPr/>
          <p:nvPr/>
        </p:nvGrpSpPr>
        <p:grpSpPr>
          <a:xfrm>
            <a:off x="10942198" y="814999"/>
            <a:ext cx="465458" cy="581435"/>
            <a:chOff x="10942198" y="814999"/>
            <a:chExt cx="465458" cy="581435"/>
          </a:xfrm>
        </p:grpSpPr>
        <p:sp>
          <p:nvSpPr>
            <p:cNvPr id="89" name="Google Shape;89;p1"/>
            <p:cNvSpPr/>
            <p:nvPr/>
          </p:nvSpPr>
          <p:spPr>
            <a:xfrm>
              <a:off x="10957738" y="814999"/>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0" name="Google Shape;90;p1"/>
            <p:cNvSpPr/>
            <p:nvPr/>
          </p:nvSpPr>
          <p:spPr>
            <a:xfrm>
              <a:off x="11316518" y="1044294"/>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1" name="Google Shape;91;p1"/>
            <p:cNvSpPr/>
            <p:nvPr/>
          </p:nvSpPr>
          <p:spPr>
            <a:xfrm>
              <a:off x="10942198" y="1268720"/>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cxnSp>
        <p:nvCxnSpPr>
          <p:cNvPr id="92" name="Google Shape;92;p1"/>
          <p:cNvCxnSpPr/>
          <p:nvPr/>
        </p:nvCxnSpPr>
        <p:spPr>
          <a:xfrm rot="10800000">
            <a:off x="829322" y="6274341"/>
            <a:ext cx="11353800" cy="0"/>
          </a:xfrm>
          <a:prstGeom prst="straightConnector1">
            <a:avLst/>
          </a:prstGeom>
          <a:noFill/>
          <a:ln w="25400" cap="sq" cmpd="sng">
            <a:solidFill>
              <a:srgbClr val="FFFFFF"/>
            </a:solidFill>
            <a:prstDash val="solid"/>
            <a:bevel/>
            <a:headEnd type="none" w="sm" len="sm"/>
            <a:tailEnd type="none" w="sm" len="sm"/>
          </a:ln>
        </p:spPr>
      </p:cxnSp>
      <p:pic>
        <p:nvPicPr>
          <p:cNvPr id="93" name="Google Shape;93;p1" descr="A logo of a map of africa&#10;&#10;AI-generated content may be incorrect."/>
          <p:cNvPicPr preferRelativeResize="0"/>
          <p:nvPr/>
        </p:nvPicPr>
        <p:blipFill rotWithShape="1">
          <a:blip r:embed="rId4">
            <a:alphaModFix/>
          </a:blip>
          <a:srcRect/>
          <a:stretch/>
        </p:blipFill>
        <p:spPr>
          <a:xfrm>
            <a:off x="4789318" y="814999"/>
            <a:ext cx="6618338" cy="5294670"/>
          </a:xfrm>
          <a:prstGeom prst="rect">
            <a:avLst/>
          </a:prstGeom>
          <a:noFill/>
          <a:ln>
            <a:noFill/>
          </a:ln>
        </p:spPr>
      </p:pic>
    </p:spTree>
    <p:extLst>
      <p:ext uri="{BB962C8B-B14F-4D97-AF65-F5344CB8AC3E}">
        <p14:creationId xmlns:p14="http://schemas.microsoft.com/office/powerpoint/2010/main" val="2456132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2" descr="A map of the world with blue pins&#10;&#10;AI-generated content may be incorrect."/>
          <p:cNvPicPr preferRelativeResize="0"/>
          <p:nvPr/>
        </p:nvPicPr>
        <p:blipFill rotWithShape="1">
          <a:blip r:embed="rId3">
            <a:alphaModFix/>
          </a:blip>
          <a:srcRect t="2174"/>
          <a:stretch/>
        </p:blipFill>
        <p:spPr>
          <a:xfrm>
            <a:off x="20" y="10"/>
            <a:ext cx="12191980" cy="6857990"/>
          </a:xfrm>
          <a:prstGeom prst="rect">
            <a:avLst/>
          </a:prstGeom>
          <a:noFill/>
          <a:ln>
            <a:noFill/>
          </a:ln>
        </p:spPr>
      </p:pic>
      <p:sp>
        <p:nvSpPr>
          <p:cNvPr id="99" name="Google Shape;99;p2"/>
          <p:cNvSpPr/>
          <p:nvPr/>
        </p:nvSpPr>
        <p:spPr>
          <a:xfrm>
            <a:off x="0" y="428852"/>
            <a:ext cx="12192000" cy="736551"/>
          </a:xfrm>
          <a:prstGeom prst="rect">
            <a:avLst/>
          </a:prstGeom>
          <a:solidFill>
            <a:schemeClr val="lt1">
              <a:alpha val="9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2"/>
          <p:cNvSpPr txBox="1">
            <a:spLocks noGrp="1"/>
          </p:cNvSpPr>
          <p:nvPr>
            <p:ph type="title"/>
          </p:nvPr>
        </p:nvSpPr>
        <p:spPr>
          <a:xfrm>
            <a:off x="523875" y="42595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Play"/>
              <a:buNone/>
            </a:pPr>
            <a:r>
              <a:rPr lang="en-US" sz="3600">
                <a:solidFill>
                  <a:srgbClr val="262626"/>
                </a:solidFill>
              </a:rPr>
              <a:t>Attendees Map</a:t>
            </a:r>
            <a:endParaRPr/>
          </a:p>
        </p:txBody>
      </p:sp>
      <p:cxnSp>
        <p:nvCxnSpPr>
          <p:cNvPr id="101" name="Google Shape;101;p2"/>
          <p:cNvCxnSpPr/>
          <p:nvPr/>
        </p:nvCxnSpPr>
        <p:spPr>
          <a:xfrm>
            <a:off x="0" y="350693"/>
            <a:ext cx="12192000" cy="0"/>
          </a:xfrm>
          <a:prstGeom prst="straightConnector1">
            <a:avLst/>
          </a:prstGeom>
          <a:noFill/>
          <a:ln w="41275" cap="flat" cmpd="sng">
            <a:solidFill>
              <a:schemeClr val="lt1">
                <a:alpha val="89411"/>
              </a:schemeClr>
            </a:solidFill>
            <a:prstDash val="solid"/>
            <a:miter lim="800000"/>
            <a:headEnd type="none" w="sm" len="sm"/>
            <a:tailEnd type="none" w="sm" len="sm"/>
          </a:ln>
        </p:spPr>
      </p:cxnSp>
      <p:cxnSp>
        <p:nvCxnSpPr>
          <p:cNvPr id="102" name="Google Shape;102;p2"/>
          <p:cNvCxnSpPr/>
          <p:nvPr/>
        </p:nvCxnSpPr>
        <p:spPr>
          <a:xfrm>
            <a:off x="0" y="1243562"/>
            <a:ext cx="12192000" cy="0"/>
          </a:xfrm>
          <a:prstGeom prst="straightConnector1">
            <a:avLst/>
          </a:prstGeom>
          <a:noFill/>
          <a:ln w="41275" cap="flat" cmpd="sng">
            <a:solidFill>
              <a:schemeClr val="lt1">
                <a:alpha val="89411"/>
              </a:schemeClr>
            </a:solidFill>
            <a:prstDash val="solid"/>
            <a:miter lim="800000"/>
            <a:headEnd type="none" w="sm" len="sm"/>
            <a:tailEnd type="none" w="sm" len="sm"/>
          </a:ln>
        </p:spPr>
      </p:cxnSp>
    </p:spTree>
    <p:extLst>
      <p:ext uri="{BB962C8B-B14F-4D97-AF65-F5344CB8AC3E}">
        <p14:creationId xmlns:p14="http://schemas.microsoft.com/office/powerpoint/2010/main" val="250070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8C2CA"/>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581F0F4-3BE3-10EE-0A25-89ADA047DE3E}"/>
              </a:ext>
            </a:extLst>
          </p:cNvPr>
          <p:cNvSpPr/>
          <p:nvPr/>
        </p:nvSpPr>
        <p:spPr>
          <a:xfrm>
            <a:off x="387258" y="603712"/>
            <a:ext cx="11327383" cy="125933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2" name="TextBox 2"/>
          <p:cNvSpPr txBox="1"/>
          <p:nvPr/>
        </p:nvSpPr>
        <p:spPr>
          <a:xfrm>
            <a:off x="183144" y="652597"/>
            <a:ext cx="11825714" cy="129419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0567"/>
              </a:lnSpc>
            </a:pPr>
            <a:r>
              <a:rPr lang="en-US" sz="7200" b="1" dirty="0">
                <a:solidFill>
                  <a:srgbClr val="CB6CE6"/>
                </a:solidFill>
                <a:latin typeface="Calibri"/>
                <a:ea typeface="Atma Bold"/>
                <a:cs typeface="Atma Bold"/>
                <a:sym typeface="Atma Bold"/>
              </a:rPr>
              <a:t>GENETIC COUNSELLING</a:t>
            </a:r>
            <a:endParaRPr lang="en-US" sz="7200" b="1" dirty="0">
              <a:solidFill>
                <a:srgbClr val="CB6CE6"/>
              </a:solidFill>
              <a:latin typeface="Calibri"/>
              <a:ea typeface="Atma Bold"/>
              <a:cs typeface="Atma Bold"/>
            </a:endParaRPr>
          </a:p>
        </p:txBody>
      </p:sp>
      <p:grpSp>
        <p:nvGrpSpPr>
          <p:cNvPr id="12" name="Group 11">
            <a:extLst>
              <a:ext uri="{FF2B5EF4-FFF2-40B4-BE49-F238E27FC236}">
                <a16:creationId xmlns:a16="http://schemas.microsoft.com/office/drawing/2014/main" id="{2D6D6821-30C4-198F-562A-08F15ACD2E49}"/>
              </a:ext>
            </a:extLst>
          </p:cNvPr>
          <p:cNvGrpSpPr/>
          <p:nvPr/>
        </p:nvGrpSpPr>
        <p:grpSpPr>
          <a:xfrm>
            <a:off x="5729019" y="2460336"/>
            <a:ext cx="5983862" cy="3963274"/>
            <a:chOff x="8593528" y="3690504"/>
            <a:chExt cx="8975793" cy="5944911"/>
          </a:xfrm>
        </p:grpSpPr>
        <p:grpSp>
          <p:nvGrpSpPr>
            <p:cNvPr id="11" name="Group 3">
              <a:extLst>
                <a:ext uri="{FF2B5EF4-FFF2-40B4-BE49-F238E27FC236}">
                  <a16:creationId xmlns:a16="http://schemas.microsoft.com/office/drawing/2014/main" id="{91698782-D071-5C5E-EE59-80003DA324B0}"/>
                </a:ext>
              </a:extLst>
            </p:cNvPr>
            <p:cNvGrpSpPr/>
            <p:nvPr/>
          </p:nvGrpSpPr>
          <p:grpSpPr>
            <a:xfrm>
              <a:off x="8593528" y="3690504"/>
              <a:ext cx="8975793" cy="5944911"/>
              <a:chOff x="0" y="-28575"/>
              <a:chExt cx="3058038" cy="1803350"/>
            </a:xfrm>
          </p:grpSpPr>
          <p:sp>
            <p:nvSpPr>
              <p:cNvPr id="9" name="Freeform 4">
                <a:extLst>
                  <a:ext uri="{FF2B5EF4-FFF2-40B4-BE49-F238E27FC236}">
                    <a16:creationId xmlns:a16="http://schemas.microsoft.com/office/drawing/2014/main" id="{C7CD2233-7B87-B965-C9F7-93E96D432DF1}"/>
                  </a:ext>
                </a:extLst>
              </p:cNvPr>
              <p:cNvSpPr/>
              <p:nvPr/>
            </p:nvSpPr>
            <p:spPr>
              <a:xfrm>
                <a:off x="0" y="0"/>
                <a:ext cx="3058038" cy="1774775"/>
              </a:xfrm>
              <a:custGeom>
                <a:avLst/>
                <a:gdLst/>
                <a:ahLst/>
                <a:cxnLst/>
                <a:rect l="l" t="t" r="r" b="b"/>
                <a:pathLst>
                  <a:path w="3058038" h="1774775">
                    <a:moveTo>
                      <a:pt x="30102" y="0"/>
                    </a:moveTo>
                    <a:lnTo>
                      <a:pt x="3027935" y="0"/>
                    </a:lnTo>
                    <a:cubicBezTo>
                      <a:pt x="3035919" y="0"/>
                      <a:pt x="3043576" y="3171"/>
                      <a:pt x="3049221" y="8817"/>
                    </a:cubicBezTo>
                    <a:cubicBezTo>
                      <a:pt x="3054866" y="14462"/>
                      <a:pt x="3058038" y="22119"/>
                      <a:pt x="3058038" y="30102"/>
                    </a:cubicBezTo>
                    <a:lnTo>
                      <a:pt x="3058038" y="1744673"/>
                    </a:lnTo>
                    <a:cubicBezTo>
                      <a:pt x="3058038" y="1752657"/>
                      <a:pt x="3054866" y="1760313"/>
                      <a:pt x="3049221" y="1765959"/>
                    </a:cubicBezTo>
                    <a:cubicBezTo>
                      <a:pt x="3043576" y="1771604"/>
                      <a:pt x="3035919" y="1774775"/>
                      <a:pt x="3027935" y="1774775"/>
                    </a:cubicBezTo>
                    <a:lnTo>
                      <a:pt x="30102" y="1774775"/>
                    </a:lnTo>
                    <a:cubicBezTo>
                      <a:pt x="22119" y="1774775"/>
                      <a:pt x="14462" y="1771604"/>
                      <a:pt x="8817" y="1765959"/>
                    </a:cubicBezTo>
                    <a:cubicBezTo>
                      <a:pt x="3171" y="1760313"/>
                      <a:pt x="0" y="1752657"/>
                      <a:pt x="0" y="1744673"/>
                    </a:cubicBezTo>
                    <a:lnTo>
                      <a:pt x="0" y="30102"/>
                    </a:lnTo>
                    <a:cubicBezTo>
                      <a:pt x="0" y="22119"/>
                      <a:pt x="3171" y="14462"/>
                      <a:pt x="8817" y="8817"/>
                    </a:cubicBezTo>
                    <a:cubicBezTo>
                      <a:pt x="14462" y="3171"/>
                      <a:pt x="22119" y="0"/>
                      <a:pt x="30102" y="0"/>
                    </a:cubicBezTo>
                    <a:close/>
                  </a:path>
                </a:pathLst>
              </a:custGeom>
              <a:solidFill>
                <a:srgbClr val="FFFFFF"/>
              </a:solidFill>
            </p:spPr>
            <p:txBody>
              <a:bodyPr/>
              <a:lstStyle/>
              <a:p>
                <a:endParaRPr lang="en-US"/>
              </a:p>
            </p:txBody>
          </p:sp>
          <p:sp>
            <p:nvSpPr>
              <p:cNvPr id="10" name="TextBox 5">
                <a:extLst>
                  <a:ext uri="{FF2B5EF4-FFF2-40B4-BE49-F238E27FC236}">
                    <a16:creationId xmlns:a16="http://schemas.microsoft.com/office/drawing/2014/main" id="{1CE01FCB-65A7-5C6F-1C8E-5B299F8123F0}"/>
                  </a:ext>
                </a:extLst>
              </p:cNvPr>
              <p:cNvSpPr txBox="1"/>
              <p:nvPr/>
            </p:nvSpPr>
            <p:spPr>
              <a:xfrm>
                <a:off x="0" y="-28575"/>
                <a:ext cx="3058038" cy="180335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302"/>
                  </a:lnSpc>
                </a:pPr>
                <a:endParaRPr sz="800"/>
              </a:p>
            </p:txBody>
          </p:sp>
        </p:grpSp>
        <p:sp>
          <p:nvSpPr>
            <p:cNvPr id="3" name="TextBox 3"/>
            <p:cNvSpPr txBox="1"/>
            <p:nvPr/>
          </p:nvSpPr>
          <p:spPr>
            <a:xfrm>
              <a:off x="9027951" y="4085822"/>
              <a:ext cx="8147247" cy="475553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589915" lvl="1" indent="-285750">
                <a:lnSpc>
                  <a:spcPct val="90000"/>
                </a:lnSpc>
                <a:spcBef>
                  <a:spcPts val="500"/>
                </a:spcBef>
                <a:buFont typeface="Courier New,monospace"/>
                <a:buChar char="o"/>
              </a:pPr>
              <a:r>
                <a:rPr lang="en-US" sz="2000" dirty="0">
                  <a:solidFill>
                    <a:srgbClr val="000000"/>
                  </a:solidFill>
                  <a:latin typeface="Aptos"/>
                  <a:ea typeface="DM Sans"/>
                  <a:cs typeface="DM Sans"/>
                  <a:sym typeface="DM Sans"/>
                </a:rPr>
                <a:t>Resta (2018) “process of helping people understand and adapt to the medical, psychological </a:t>
              </a:r>
              <a:r>
                <a:rPr lang="en-US" sz="2000" dirty="0" err="1">
                  <a:solidFill>
                    <a:srgbClr val="000000"/>
                  </a:solidFill>
                  <a:latin typeface="Aptos"/>
                  <a:ea typeface="DM Sans"/>
                  <a:cs typeface="DM Sans"/>
                  <a:sym typeface="DM Sans"/>
                </a:rPr>
                <a:t>andfamilial</a:t>
              </a:r>
              <a:r>
                <a:rPr lang="en-US" sz="2000" dirty="0">
                  <a:solidFill>
                    <a:srgbClr val="000000"/>
                  </a:solidFill>
                  <a:latin typeface="Aptos"/>
                  <a:ea typeface="DM Sans"/>
                  <a:cs typeface="DM Sans"/>
                  <a:sym typeface="DM Sans"/>
                </a:rPr>
                <a:t> implications of genetic contributions to disease. </a:t>
              </a:r>
            </a:p>
            <a:p>
              <a:pPr marL="589915" lvl="1" indent="-285750">
                <a:lnSpc>
                  <a:spcPct val="90000"/>
                </a:lnSpc>
                <a:spcBef>
                  <a:spcPts val="500"/>
                </a:spcBef>
                <a:buFont typeface="Courier New,monospace"/>
                <a:buChar char="o"/>
              </a:pPr>
              <a:r>
                <a:rPr lang="en-US" sz="2000" dirty="0">
                  <a:solidFill>
                    <a:srgbClr val="000000"/>
                  </a:solidFill>
                  <a:latin typeface="Aptos"/>
                  <a:ea typeface="DM Sans"/>
                  <a:cs typeface="DM Sans"/>
                  <a:sym typeface="DM Sans"/>
                </a:rPr>
                <a:t>This process integrates: </a:t>
              </a:r>
              <a:endParaRPr lang="en-US" sz="2000" dirty="0">
                <a:solidFill>
                  <a:srgbClr val="000000"/>
                </a:solidFill>
                <a:latin typeface="Aptos"/>
                <a:ea typeface="DM Sans"/>
                <a:cs typeface="DM Sans"/>
              </a:endParaRPr>
            </a:p>
            <a:p>
              <a:pPr marL="894715" lvl="2" indent="-285750">
                <a:lnSpc>
                  <a:spcPct val="90000"/>
                </a:lnSpc>
                <a:spcBef>
                  <a:spcPts val="500"/>
                </a:spcBef>
                <a:buFont typeface="Wingdings,Sans-Serif"/>
                <a:buChar char="§"/>
              </a:pPr>
              <a:r>
                <a:rPr lang="en-US" sz="1400" dirty="0">
                  <a:solidFill>
                    <a:srgbClr val="000000"/>
                  </a:solidFill>
                  <a:latin typeface="Aptos"/>
                  <a:ea typeface="DM Sans"/>
                  <a:cs typeface="DM Sans"/>
                  <a:sym typeface="DM Sans"/>
                </a:rPr>
                <a:t>Interpretation of family and medical histories to assess the chance of disease occurrence or recurrence; </a:t>
              </a:r>
              <a:endParaRPr lang="en-US" sz="1400" dirty="0">
                <a:solidFill>
                  <a:srgbClr val="000000"/>
                </a:solidFill>
                <a:latin typeface="Aptos"/>
                <a:ea typeface="DM Sans"/>
                <a:cs typeface="DM Sans"/>
              </a:endParaRPr>
            </a:p>
            <a:p>
              <a:pPr marL="894715" lvl="2" indent="-285750">
                <a:lnSpc>
                  <a:spcPct val="90000"/>
                </a:lnSpc>
                <a:spcBef>
                  <a:spcPts val="500"/>
                </a:spcBef>
                <a:buFont typeface="Wingdings,Sans-Serif"/>
                <a:buChar char="§"/>
              </a:pPr>
              <a:r>
                <a:rPr lang="en-US" sz="1400" dirty="0">
                  <a:solidFill>
                    <a:srgbClr val="000000"/>
                  </a:solidFill>
                  <a:latin typeface="Aptos"/>
                  <a:ea typeface="DM Sans"/>
                  <a:cs typeface="DM Sans"/>
                  <a:sym typeface="DM Sans"/>
                </a:rPr>
                <a:t>education about inheritance, testing, management, prevention, resources and research; </a:t>
              </a:r>
              <a:endParaRPr lang="en-US" sz="1400" dirty="0">
                <a:solidFill>
                  <a:srgbClr val="000000"/>
                </a:solidFill>
                <a:latin typeface="Aptos"/>
                <a:ea typeface="DM Sans"/>
                <a:cs typeface="DM Sans"/>
              </a:endParaRPr>
            </a:p>
            <a:p>
              <a:pPr marL="894715" lvl="2" indent="-285750">
                <a:lnSpc>
                  <a:spcPct val="90000"/>
                </a:lnSpc>
                <a:spcBef>
                  <a:spcPts val="500"/>
                </a:spcBef>
                <a:buFont typeface="Wingdings,Sans-Serif"/>
                <a:buChar char="§"/>
              </a:pPr>
              <a:r>
                <a:rPr lang="en-US" sz="1400" dirty="0">
                  <a:solidFill>
                    <a:srgbClr val="000000"/>
                  </a:solidFill>
                  <a:latin typeface="Aptos"/>
                  <a:ea typeface="DM Sans"/>
                  <a:cs typeface="DM Sans"/>
                  <a:sym typeface="DM Sans"/>
                </a:rPr>
                <a:t>and counseling to promote informed choices and adaptation to the risk or condition.” </a:t>
              </a:r>
              <a:endParaRPr lang="en-US" sz="1400" dirty="0">
                <a:solidFill>
                  <a:srgbClr val="000000"/>
                </a:solidFill>
                <a:latin typeface="Aptos"/>
                <a:ea typeface="DM Sans"/>
                <a:cs typeface="DM Sans"/>
              </a:endParaRPr>
            </a:p>
            <a:p>
              <a:pPr algn="ctr">
                <a:lnSpc>
                  <a:spcPts val="2989"/>
                </a:lnSpc>
                <a:spcBef>
                  <a:spcPct val="0"/>
                </a:spcBef>
              </a:pPr>
              <a:endParaRPr lang="en-US" sz="2100" dirty="0">
                <a:solidFill>
                  <a:srgbClr val="000000"/>
                </a:solidFill>
                <a:latin typeface="DM Sans"/>
                <a:ea typeface="DM Sans"/>
                <a:cs typeface="DM Sans"/>
              </a:endParaRPr>
            </a:p>
          </p:txBody>
        </p:sp>
      </p:grpSp>
      <p:sp>
        <p:nvSpPr>
          <p:cNvPr id="4" name="Freeform 4"/>
          <p:cNvSpPr/>
          <p:nvPr/>
        </p:nvSpPr>
        <p:spPr>
          <a:xfrm>
            <a:off x="1455205" y="4124286"/>
            <a:ext cx="3840380" cy="2664264"/>
          </a:xfrm>
          <a:custGeom>
            <a:avLst/>
            <a:gdLst/>
            <a:ahLst/>
            <a:cxnLst/>
            <a:rect l="l" t="t" r="r" b="b"/>
            <a:pathLst>
              <a:path w="5760570" h="3996396">
                <a:moveTo>
                  <a:pt x="0" y="0"/>
                </a:moveTo>
                <a:lnTo>
                  <a:pt x="5760571" y="0"/>
                </a:lnTo>
                <a:lnTo>
                  <a:pt x="5760571" y="3996396"/>
                </a:lnTo>
                <a:lnTo>
                  <a:pt x="0" y="3996396"/>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0" y="2467605"/>
            <a:ext cx="5932369" cy="10215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8369"/>
              </a:lnSpc>
            </a:pPr>
            <a:r>
              <a:rPr lang="en-US" sz="5950" b="1" dirty="0">
                <a:solidFill>
                  <a:srgbClr val="FFFFFF"/>
                </a:solidFill>
                <a:latin typeface="Calibri"/>
                <a:ea typeface="Atma Bold"/>
                <a:cs typeface="Atma Bold"/>
                <a:sym typeface="Atma Bold"/>
              </a:rPr>
              <a:t>What is it?</a:t>
            </a:r>
            <a:endParaRPr lang="en-US" sz="5950" b="1" dirty="0">
              <a:solidFill>
                <a:srgbClr val="FFFFFF"/>
              </a:solidFill>
              <a:latin typeface="Calibri"/>
              <a:ea typeface="Atma Bold"/>
              <a:cs typeface="Atma Bold"/>
            </a:endParaRPr>
          </a:p>
        </p:txBody>
      </p:sp>
    </p:spTree>
    <p:extLst>
      <p:ext uri="{BB962C8B-B14F-4D97-AF65-F5344CB8AC3E}">
        <p14:creationId xmlns:p14="http://schemas.microsoft.com/office/powerpoint/2010/main" val="231298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3" name="Google Shape;123;p5" descr="hand holding ball"/>
          <p:cNvPicPr preferRelativeResize="0"/>
          <p:nvPr/>
        </p:nvPicPr>
        <p:blipFill rotWithShape="1">
          <a:blip r:embed="rId3">
            <a:alphaModFix/>
          </a:blip>
          <a:srcRect l="24532" r="16383" b="7"/>
          <a:stretch/>
        </p:blipFill>
        <p:spPr>
          <a:xfrm>
            <a:off x="6103029" y="-13620"/>
            <a:ext cx="6088971" cy="6857990"/>
          </a:xfrm>
          <a:prstGeom prst="rect">
            <a:avLst/>
          </a:prstGeom>
          <a:noFill/>
          <a:ln>
            <a:noFill/>
          </a:ln>
        </p:spPr>
      </p:pic>
      <p:sp>
        <p:nvSpPr>
          <p:cNvPr id="124" name="Google Shape;124;p5"/>
          <p:cNvSpPr/>
          <p:nvPr/>
        </p:nvSpPr>
        <p:spPr>
          <a:xfrm>
            <a:off x="0" y="0"/>
            <a:ext cx="6103025" cy="6858000"/>
          </a:xfrm>
          <a:prstGeom prst="rect">
            <a:avLst/>
          </a:prstGeom>
          <a:solidFill>
            <a:schemeClr val="lt1"/>
          </a:solidFill>
          <a:ln>
            <a:noFill/>
          </a:ln>
          <a:effectLst>
            <a:outerShdw blurRad="889000" dist="406400" dir="21540000" sx="90000" sy="9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5"/>
          <p:cNvSpPr/>
          <p:nvPr/>
        </p:nvSpPr>
        <p:spPr>
          <a:xfrm>
            <a:off x="0" y="0"/>
            <a:ext cx="6103025" cy="2285995"/>
          </a:xfrm>
          <a:prstGeom prst="rect">
            <a:avLst/>
          </a:prstGeom>
          <a:solidFill>
            <a:schemeClr val="lt1"/>
          </a:solidFill>
          <a:ln>
            <a:noFill/>
          </a:ln>
          <a:effectLst>
            <a:outerShdw blurRad="254000" dist="127000" dir="5460000" sx="92000" sy="92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5"/>
          <p:cNvSpPr txBox="1">
            <a:spLocks noGrp="1"/>
          </p:cNvSpPr>
          <p:nvPr>
            <p:ph type="title"/>
          </p:nvPr>
        </p:nvSpPr>
        <p:spPr>
          <a:xfrm>
            <a:off x="761801" y="328512"/>
            <a:ext cx="4778387" cy="1628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US" sz="4000"/>
              <a:t>Mission statement</a:t>
            </a:r>
            <a:endParaRPr/>
          </a:p>
        </p:txBody>
      </p:sp>
      <p:sp>
        <p:nvSpPr>
          <p:cNvPr id="127" name="Google Shape;127;p5"/>
          <p:cNvSpPr txBox="1">
            <a:spLocks noGrp="1"/>
          </p:cNvSpPr>
          <p:nvPr>
            <p:ph type="body" idx="1"/>
          </p:nvPr>
        </p:nvSpPr>
        <p:spPr>
          <a:xfrm>
            <a:off x="585106" y="2277538"/>
            <a:ext cx="5322364" cy="45668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None/>
            </a:pPr>
            <a:r>
              <a:rPr lang="en-US" sz="1400"/>
              <a:t>The African Genetic Counsellors Association is committed to </a:t>
            </a:r>
            <a:r>
              <a:rPr lang="en-US" sz="1400" b="1">
                <a:solidFill>
                  <a:srgbClr val="BF4F14"/>
                </a:solidFill>
              </a:rPr>
              <a:t>promoting and upholding</a:t>
            </a:r>
            <a:r>
              <a:rPr lang="en-US" sz="1400">
                <a:solidFill>
                  <a:srgbClr val="BF4F14"/>
                </a:solidFill>
              </a:rPr>
              <a:t> </a:t>
            </a:r>
            <a:r>
              <a:rPr lang="en-US" sz="1400"/>
              <a:t>genetic counselling of international standards. </a:t>
            </a:r>
            <a:endParaRPr/>
          </a:p>
          <a:p>
            <a:pPr marL="0" lvl="0" indent="0" algn="l" rtl="0">
              <a:lnSpc>
                <a:spcPct val="90000"/>
              </a:lnSpc>
              <a:spcBef>
                <a:spcPts val="1000"/>
              </a:spcBef>
              <a:spcAft>
                <a:spcPts val="0"/>
              </a:spcAft>
              <a:buClr>
                <a:schemeClr val="dk1"/>
              </a:buClr>
              <a:buSzPts val="1400"/>
              <a:buNone/>
            </a:pPr>
            <a:r>
              <a:rPr lang="en-US" sz="1400"/>
              <a:t>Through collaboration, education, and advocacy, we aim </a:t>
            </a:r>
            <a:r>
              <a:rPr lang="en-US" sz="1400" b="1">
                <a:solidFill>
                  <a:srgbClr val="BF4F14"/>
                </a:solidFill>
              </a:rPr>
              <a:t>to raise awareness</a:t>
            </a:r>
            <a:r>
              <a:rPr lang="en-US" sz="1400">
                <a:solidFill>
                  <a:srgbClr val="BF4F14"/>
                </a:solidFill>
              </a:rPr>
              <a:t> </a:t>
            </a:r>
            <a:r>
              <a:rPr lang="en-US" sz="1400"/>
              <a:t>about the importance of genetic counselling and </a:t>
            </a:r>
            <a:r>
              <a:rPr lang="en-US" sz="1400" b="1">
                <a:solidFill>
                  <a:srgbClr val="BF4F14"/>
                </a:solidFill>
              </a:rPr>
              <a:t>advocate </a:t>
            </a:r>
            <a:r>
              <a:rPr lang="en-US" sz="1400"/>
              <a:t>for the expansion of the field in Africa and the </a:t>
            </a:r>
            <a:r>
              <a:rPr lang="en-US" sz="1400" b="1">
                <a:solidFill>
                  <a:srgbClr val="BF4F14"/>
                </a:solidFill>
              </a:rPr>
              <a:t>regulation</a:t>
            </a:r>
            <a:r>
              <a:rPr lang="en-US" sz="1400"/>
              <a:t> of its practice. </a:t>
            </a:r>
            <a:endParaRPr sz="1400"/>
          </a:p>
          <a:p>
            <a:pPr marL="0" lvl="0" indent="0" algn="l" rtl="0">
              <a:lnSpc>
                <a:spcPct val="90000"/>
              </a:lnSpc>
              <a:spcBef>
                <a:spcPts val="1000"/>
              </a:spcBef>
              <a:spcAft>
                <a:spcPts val="0"/>
              </a:spcAft>
              <a:buClr>
                <a:schemeClr val="dk1"/>
              </a:buClr>
              <a:buSzPts val="1400"/>
              <a:buNone/>
            </a:pPr>
            <a:r>
              <a:rPr lang="en-US" sz="1400"/>
              <a:t>Through this we aim to seamlessly </a:t>
            </a:r>
            <a:r>
              <a:rPr lang="en-US" sz="1400" b="1">
                <a:solidFill>
                  <a:srgbClr val="BF4F14"/>
                </a:solidFill>
              </a:rPr>
              <a:t>integrate genetic counselling into healthcare systems</a:t>
            </a:r>
            <a:r>
              <a:rPr lang="en-US" sz="1400"/>
              <a:t>, ensuring informed decision-making and improved health outcomes for all. </a:t>
            </a:r>
            <a:endParaRPr sz="1400"/>
          </a:p>
          <a:p>
            <a:pPr marL="0" lvl="0" indent="0" algn="l" rtl="0">
              <a:lnSpc>
                <a:spcPct val="90000"/>
              </a:lnSpc>
              <a:spcBef>
                <a:spcPts val="1000"/>
              </a:spcBef>
              <a:spcAft>
                <a:spcPts val="0"/>
              </a:spcAft>
              <a:buClr>
                <a:schemeClr val="dk1"/>
              </a:buClr>
              <a:buSzPts val="1400"/>
              <a:buNone/>
            </a:pPr>
            <a:r>
              <a:rPr lang="en-US" sz="1400"/>
              <a:t>Our goal is to cross borders to link genetic counsellors and likeminded healthcare professionals </a:t>
            </a:r>
            <a:r>
              <a:rPr lang="en-US" sz="1400" b="1">
                <a:solidFill>
                  <a:srgbClr val="BF4F14"/>
                </a:solidFill>
              </a:rPr>
              <a:t>across Africa</a:t>
            </a:r>
            <a:r>
              <a:rPr lang="en-US" sz="1400">
                <a:solidFill>
                  <a:srgbClr val="BF4F14"/>
                </a:solidFill>
              </a:rPr>
              <a:t> </a:t>
            </a:r>
            <a:r>
              <a:rPr lang="en-US" sz="1400"/>
              <a:t>to build a resourceful and professional community that will aid in advancing the field to meet the evolving needs of our diverse populations and contributing to the global dialogue on genetics and healthcare.</a:t>
            </a:r>
            <a:endParaRPr sz="1400"/>
          </a:p>
        </p:txBody>
      </p:sp>
    </p:spTree>
    <p:extLst>
      <p:ext uri="{BB962C8B-B14F-4D97-AF65-F5344CB8AC3E}">
        <p14:creationId xmlns:p14="http://schemas.microsoft.com/office/powerpoint/2010/main" val="1632562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6"/>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6"/>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Play"/>
              <a:buNone/>
            </a:pPr>
            <a:r>
              <a:rPr lang="en-US">
                <a:solidFill>
                  <a:srgbClr val="FFFFFF"/>
                </a:solidFill>
              </a:rPr>
              <a:t>Objectives</a:t>
            </a:r>
            <a:endParaRPr/>
          </a:p>
        </p:txBody>
      </p:sp>
      <p:sp>
        <p:nvSpPr>
          <p:cNvPr id="135" name="Google Shape;135;p6"/>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6"/>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500"/>
              <a:buChar char="•"/>
            </a:pPr>
            <a:r>
              <a:rPr lang="en-US" sz="1500">
                <a:latin typeface="Arial"/>
                <a:ea typeface="Arial"/>
                <a:cs typeface="Arial"/>
                <a:sym typeface="Arial"/>
              </a:rPr>
              <a:t>Increase awareness of genetic counselling and genetic counsellors in Africa.</a:t>
            </a:r>
            <a:endParaRPr sz="1500"/>
          </a:p>
          <a:p>
            <a:pPr marL="228600" lvl="0" indent="-228600" algn="l" rtl="0">
              <a:lnSpc>
                <a:spcPct val="90000"/>
              </a:lnSpc>
              <a:spcBef>
                <a:spcPts val="1000"/>
              </a:spcBef>
              <a:spcAft>
                <a:spcPts val="0"/>
              </a:spcAft>
              <a:buClr>
                <a:schemeClr val="dk1"/>
              </a:buClr>
              <a:buSzPts val="1500"/>
              <a:buChar char="•"/>
            </a:pPr>
            <a:r>
              <a:rPr lang="en-US" sz="1500">
                <a:latin typeface="Arial"/>
                <a:ea typeface="Arial"/>
                <a:cs typeface="Arial"/>
                <a:sym typeface="Arial"/>
              </a:rPr>
              <a:t>Create relationships amongst all Genetic Counsellors in Africa.</a:t>
            </a:r>
            <a:endParaRPr sz="1500"/>
          </a:p>
          <a:p>
            <a:pPr marL="228600" lvl="0" indent="-228600" algn="l" rtl="0">
              <a:lnSpc>
                <a:spcPct val="90000"/>
              </a:lnSpc>
              <a:spcBef>
                <a:spcPts val="1000"/>
              </a:spcBef>
              <a:spcAft>
                <a:spcPts val="0"/>
              </a:spcAft>
              <a:buClr>
                <a:schemeClr val="dk1"/>
              </a:buClr>
              <a:buSzPts val="1500"/>
              <a:buChar char="•"/>
            </a:pPr>
            <a:r>
              <a:rPr lang="en-US" sz="1500">
                <a:latin typeface="Arial"/>
                <a:ea typeface="Arial"/>
                <a:cs typeface="Arial"/>
                <a:sym typeface="Arial"/>
              </a:rPr>
              <a:t>Provide guidance and support structures for healthcare professionals providing genetic counselling services.</a:t>
            </a:r>
            <a:endParaRPr sz="1500"/>
          </a:p>
          <a:p>
            <a:pPr marL="228600" lvl="0" indent="-228600" algn="l" rtl="0">
              <a:lnSpc>
                <a:spcPct val="90000"/>
              </a:lnSpc>
              <a:spcBef>
                <a:spcPts val="1000"/>
              </a:spcBef>
              <a:spcAft>
                <a:spcPts val="0"/>
              </a:spcAft>
              <a:buClr>
                <a:schemeClr val="dk1"/>
              </a:buClr>
              <a:buSzPts val="1500"/>
              <a:buChar char="•"/>
            </a:pPr>
            <a:r>
              <a:rPr lang="en-US" sz="1500">
                <a:latin typeface="Arial"/>
                <a:ea typeface="Arial"/>
                <a:cs typeface="Arial"/>
                <a:sym typeface="Arial"/>
              </a:rPr>
              <a:t>Foster active dialogue of relevant topics that impact genetic counselling – human genetics, genetic testing, bioethics, funding.</a:t>
            </a:r>
            <a:endParaRPr sz="1500"/>
          </a:p>
          <a:p>
            <a:pPr marL="228600" lvl="0" indent="-228600" algn="l" rtl="0">
              <a:lnSpc>
                <a:spcPct val="90000"/>
              </a:lnSpc>
              <a:spcBef>
                <a:spcPts val="1000"/>
              </a:spcBef>
              <a:spcAft>
                <a:spcPts val="0"/>
              </a:spcAft>
              <a:buClr>
                <a:schemeClr val="dk1"/>
              </a:buClr>
              <a:buSzPts val="1500"/>
              <a:buChar char="•"/>
            </a:pPr>
            <a:r>
              <a:rPr lang="en-US" sz="1500">
                <a:latin typeface="Arial"/>
                <a:ea typeface="Arial"/>
                <a:cs typeface="Arial"/>
                <a:sym typeface="Arial"/>
              </a:rPr>
              <a:t>Explore methods to overcome barriers that hinder genetic counselling services in Africa.</a:t>
            </a:r>
            <a:endParaRPr sz="1500"/>
          </a:p>
          <a:p>
            <a:pPr marL="228600" lvl="0" indent="-228600" algn="l" rtl="0">
              <a:lnSpc>
                <a:spcPct val="90000"/>
              </a:lnSpc>
              <a:spcBef>
                <a:spcPts val="1000"/>
              </a:spcBef>
              <a:spcAft>
                <a:spcPts val="0"/>
              </a:spcAft>
              <a:buClr>
                <a:schemeClr val="dk1"/>
              </a:buClr>
              <a:buSzPts val="1500"/>
              <a:buChar char="•"/>
            </a:pPr>
            <a:r>
              <a:rPr lang="en-US" sz="1500">
                <a:latin typeface="Arial"/>
                <a:ea typeface="Arial"/>
                <a:cs typeface="Arial"/>
                <a:sym typeface="Arial"/>
              </a:rPr>
              <a:t>Perform ongoing research on important topics in the field of genetic counselling.</a:t>
            </a:r>
            <a:endParaRPr sz="1500"/>
          </a:p>
          <a:p>
            <a:pPr marL="228600" lvl="0" indent="-228600" algn="l" rtl="0">
              <a:lnSpc>
                <a:spcPct val="90000"/>
              </a:lnSpc>
              <a:spcBef>
                <a:spcPts val="1000"/>
              </a:spcBef>
              <a:spcAft>
                <a:spcPts val="0"/>
              </a:spcAft>
              <a:buClr>
                <a:schemeClr val="dk1"/>
              </a:buClr>
              <a:buSzPts val="1500"/>
              <a:buChar char="•"/>
            </a:pPr>
            <a:r>
              <a:rPr lang="en-US" sz="1500"/>
              <a:t>A</a:t>
            </a:r>
            <a:r>
              <a:rPr lang="en-US" sz="1500">
                <a:latin typeface="Arial"/>
                <a:ea typeface="Arial"/>
                <a:cs typeface="Arial"/>
                <a:sym typeface="Arial"/>
              </a:rPr>
              <a:t>dvocate for policy changes that support the integration, accessibility and creation of genetic counsellors in Africa.</a:t>
            </a:r>
            <a:endParaRPr sz="1500"/>
          </a:p>
          <a:p>
            <a:pPr marL="228600" lvl="0" indent="-228600" algn="l" rtl="0">
              <a:lnSpc>
                <a:spcPct val="90000"/>
              </a:lnSpc>
              <a:spcBef>
                <a:spcPts val="1000"/>
              </a:spcBef>
              <a:spcAft>
                <a:spcPts val="0"/>
              </a:spcAft>
              <a:buClr>
                <a:schemeClr val="dk1"/>
              </a:buClr>
              <a:buSzPts val="1500"/>
              <a:buChar char="•"/>
            </a:pPr>
            <a:r>
              <a:rPr lang="en-US" sz="1500"/>
              <a:t>P</a:t>
            </a:r>
            <a:r>
              <a:rPr lang="en-US" sz="1500">
                <a:latin typeface="Arial"/>
                <a:ea typeface="Arial"/>
                <a:cs typeface="Arial"/>
                <a:sym typeface="Arial"/>
              </a:rPr>
              <a:t>erform high-level advocacy for the recognition, regulation and funding of genetic counsellors in Africa</a:t>
            </a:r>
            <a:endParaRPr sz="1500"/>
          </a:p>
          <a:p>
            <a:pPr marL="228600" lvl="0" indent="-228600" algn="l" rtl="0">
              <a:lnSpc>
                <a:spcPct val="90000"/>
              </a:lnSpc>
              <a:spcBef>
                <a:spcPts val="1000"/>
              </a:spcBef>
              <a:spcAft>
                <a:spcPts val="0"/>
              </a:spcAft>
              <a:buClr>
                <a:schemeClr val="dk1"/>
              </a:buClr>
              <a:buSzPts val="1500"/>
              <a:buChar char="•"/>
            </a:pPr>
            <a:r>
              <a:rPr lang="en-US" sz="1500"/>
              <a:t>P</a:t>
            </a:r>
            <a:r>
              <a:rPr lang="en-US" sz="1500">
                <a:latin typeface="Arial"/>
                <a:ea typeface="Arial"/>
                <a:cs typeface="Arial"/>
                <a:sym typeface="Arial"/>
              </a:rPr>
              <a:t>rovide training opportunities and support for capacity building in the field of genetic counselling, including the training of other healthcare providers. </a:t>
            </a:r>
            <a:endParaRPr sz="1500"/>
          </a:p>
          <a:p>
            <a:pPr marL="228600" lvl="0" indent="-228600" algn="l" rtl="0">
              <a:lnSpc>
                <a:spcPct val="90000"/>
              </a:lnSpc>
              <a:spcBef>
                <a:spcPts val="1000"/>
              </a:spcBef>
              <a:spcAft>
                <a:spcPts val="0"/>
              </a:spcAft>
              <a:buClr>
                <a:schemeClr val="dk1"/>
              </a:buClr>
              <a:buSzPts val="1500"/>
              <a:buChar char="•"/>
            </a:pPr>
            <a:r>
              <a:rPr lang="en-US" sz="1500">
                <a:latin typeface="Arial"/>
                <a:ea typeface="Arial"/>
                <a:cs typeface="Arial"/>
                <a:sym typeface="Arial"/>
              </a:rPr>
              <a:t>Advocate for patients.</a:t>
            </a:r>
            <a:endParaRPr sz="1500"/>
          </a:p>
          <a:p>
            <a:pPr marL="228600" lvl="0" indent="-228600" algn="l" rtl="0">
              <a:lnSpc>
                <a:spcPct val="90000"/>
              </a:lnSpc>
              <a:spcBef>
                <a:spcPts val="1000"/>
              </a:spcBef>
              <a:spcAft>
                <a:spcPts val="0"/>
              </a:spcAft>
              <a:buClr>
                <a:schemeClr val="dk1"/>
              </a:buClr>
              <a:buSzPts val="1500"/>
              <a:buChar char="•"/>
            </a:pPr>
            <a:r>
              <a:rPr lang="en-US" sz="1500">
                <a:latin typeface="Arial"/>
                <a:ea typeface="Arial"/>
                <a:cs typeface="Arial"/>
                <a:sym typeface="Arial"/>
              </a:rPr>
              <a:t>Strive towards the development of qualified genetic counsellors in Africa.</a:t>
            </a:r>
            <a:endParaRPr sz="1500"/>
          </a:p>
        </p:txBody>
      </p:sp>
    </p:spTree>
    <p:extLst>
      <p:ext uri="{BB962C8B-B14F-4D97-AF65-F5344CB8AC3E}">
        <p14:creationId xmlns:p14="http://schemas.microsoft.com/office/powerpoint/2010/main" val="58765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orms response chart. Question title: 17. Are there any national policies/guidelines for genetic counselling/genetic services in your country?. Number of responses: 40 responses.">
            <a:extLst>
              <a:ext uri="{FF2B5EF4-FFF2-40B4-BE49-F238E27FC236}">
                <a16:creationId xmlns:a16="http://schemas.microsoft.com/office/drawing/2014/main" id="{168F3825-C91F-FD37-2E8A-723D33C6D4AF}"/>
              </a:ext>
            </a:extLst>
          </p:cNvPr>
          <p:cNvPicPr>
            <a:picLocks noChangeAspect="1"/>
          </p:cNvPicPr>
          <p:nvPr/>
        </p:nvPicPr>
        <p:blipFill>
          <a:blip r:embed="rId2"/>
          <a:srcRect l="3759" r="19389" b="1"/>
          <a:stretch>
            <a:fillRect/>
          </a:stretch>
        </p:blipFill>
        <p:spPr>
          <a:xfrm>
            <a:off x="643467" y="1870266"/>
            <a:ext cx="5294716" cy="3117465"/>
          </a:xfrm>
          <a:prstGeom prst="rect">
            <a:avLst/>
          </a:prstGeom>
        </p:spPr>
      </p:pic>
      <p:cxnSp>
        <p:nvCxnSpPr>
          <p:cNvPr id="22" name="Straight Connector 2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descr="Forms response chart. Question title: 13. What are the main barriers to accessing GC services in your country? (tick all that apply). Number of responses: 40 responses.">
            <a:extLst>
              <a:ext uri="{FF2B5EF4-FFF2-40B4-BE49-F238E27FC236}">
                <a16:creationId xmlns:a16="http://schemas.microsoft.com/office/drawing/2014/main" id="{EDA6D4F6-5C43-95D6-B9D2-B6969E859736}"/>
              </a:ext>
            </a:extLst>
          </p:cNvPr>
          <p:cNvPicPr>
            <a:picLocks noChangeAspect="1"/>
          </p:cNvPicPr>
          <p:nvPr/>
        </p:nvPicPr>
        <p:blipFill>
          <a:blip r:embed="rId3"/>
          <a:srcRect r="11229" b="1"/>
          <a:stretch>
            <a:fillRect/>
          </a:stretch>
        </p:blipFill>
        <p:spPr>
          <a:xfrm>
            <a:off x="6253817" y="2012454"/>
            <a:ext cx="5294715" cy="2833091"/>
          </a:xfrm>
          <a:prstGeom prst="rect">
            <a:avLst/>
          </a:prstGeom>
        </p:spPr>
      </p:pic>
    </p:spTree>
    <p:extLst>
      <p:ext uri="{BB962C8B-B14F-4D97-AF65-F5344CB8AC3E}">
        <p14:creationId xmlns:p14="http://schemas.microsoft.com/office/powerpoint/2010/main" val="1775090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63CA7-3A15-7403-9463-214789EDBC9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0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036AD-00B6-A425-1AB6-7EE4D323C441}"/>
              </a:ext>
            </a:extLst>
          </p:cNvPr>
          <p:cNvSpPr>
            <a:spLocks noGrp="1"/>
          </p:cNvSpPr>
          <p:nvPr>
            <p:ph type="title"/>
          </p:nvPr>
        </p:nvSpPr>
        <p:spPr>
          <a:xfrm>
            <a:off x="686834" y="591344"/>
            <a:ext cx="3200400" cy="5585619"/>
          </a:xfrm>
        </p:spPr>
        <p:txBody>
          <a:bodyPr>
            <a:normAutofit/>
          </a:bodyPr>
          <a:lstStyle/>
          <a:p>
            <a:r>
              <a:rPr lang="en-US">
                <a:solidFill>
                  <a:srgbClr val="FFFFFF"/>
                </a:solidFill>
              </a:rPr>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50A5F0D-C4FA-8EC7-2CE4-EC2599D575D5}"/>
              </a:ext>
            </a:extLst>
          </p:cNvPr>
          <p:cNvSpPr>
            <a:spLocks noGrp="1"/>
          </p:cNvSpPr>
          <p:nvPr>
            <p:ph idx="1"/>
          </p:nvPr>
        </p:nvSpPr>
        <p:spPr>
          <a:xfrm>
            <a:off x="4447308" y="591344"/>
            <a:ext cx="6906491" cy="5585619"/>
          </a:xfrm>
        </p:spPr>
        <p:txBody>
          <a:bodyPr vert="horz" lIns="91440" tIns="45720" rIns="91440" bIns="45720" rtlCol="0" anchor="ctr">
            <a:noAutofit/>
          </a:bodyPr>
          <a:lstStyle/>
          <a:p>
            <a:pPr>
              <a:spcBef>
                <a:spcPts val="0"/>
              </a:spcBef>
            </a:pPr>
            <a:r>
              <a:rPr lang="en-US" sz="900" dirty="0">
                <a:latin typeface="Calibri"/>
                <a:ea typeface="Calibri"/>
                <a:cs typeface="Calibri"/>
              </a:rPr>
              <a:t>Does newborn screening save money? The difference between cost-effective and cost-saving interventions. Grosse, Scott D. The Journal of Pediatrics, Volume 146, Issue 2, 168 - 170</a:t>
            </a:r>
          </a:p>
          <a:p>
            <a:pPr>
              <a:spcBef>
                <a:spcPts val="0"/>
              </a:spcBef>
            </a:pPr>
            <a:r>
              <a:rPr lang="en-US" sz="900" dirty="0">
                <a:latin typeface="Calibri"/>
                <a:ea typeface="Calibri"/>
                <a:cs typeface="Calibri"/>
                <a:hlinkClick r:id="rId2"/>
              </a:rPr>
              <a:t>Congenital Hypothyroidism - StatPearls - NCBI Bookshelf</a:t>
            </a:r>
            <a:endParaRPr lang="en-US" sz="900" dirty="0">
              <a:latin typeface="Calibri"/>
              <a:ea typeface="Calibri"/>
              <a:cs typeface="Calibri"/>
            </a:endParaRPr>
          </a:p>
          <a:p>
            <a:r>
              <a:rPr lang="en-US" sz="900" dirty="0">
                <a:latin typeface="Calibri"/>
                <a:ea typeface="Calibri"/>
                <a:cs typeface="Calibri"/>
              </a:rPr>
              <a:t>Foil, K., Christon, L., Kerrigan, C. </a:t>
            </a:r>
            <a:r>
              <a:rPr lang="en-US" sz="900" i="1" dirty="0">
                <a:latin typeface="Calibri"/>
                <a:ea typeface="Calibri"/>
                <a:cs typeface="Calibri"/>
              </a:rPr>
              <a:t>et al.</a:t>
            </a:r>
            <a:r>
              <a:rPr lang="en-US" sz="900" dirty="0">
                <a:latin typeface="Calibri"/>
                <a:ea typeface="Calibri"/>
                <a:cs typeface="Calibri"/>
              </a:rPr>
              <a:t> Experiences of cystic fibrosis </a:t>
            </a:r>
            <a:r>
              <a:rPr lang="en-US" sz="900" err="1">
                <a:latin typeface="Calibri"/>
                <a:ea typeface="Calibri"/>
                <a:cs typeface="Calibri"/>
              </a:rPr>
              <a:t>newbornscreening</a:t>
            </a:r>
            <a:r>
              <a:rPr lang="en-US" sz="900" dirty="0">
                <a:latin typeface="Calibri"/>
                <a:ea typeface="Calibri"/>
                <a:cs typeface="Calibri"/>
              </a:rPr>
              <a:t> and genetic counseling. </a:t>
            </a:r>
            <a:r>
              <a:rPr lang="en-US" sz="900" i="1" dirty="0">
                <a:latin typeface="Calibri"/>
                <a:ea typeface="Calibri"/>
                <a:cs typeface="Calibri"/>
              </a:rPr>
              <a:t>J Community Genet</a:t>
            </a:r>
            <a:r>
              <a:rPr lang="en-US" sz="900" dirty="0">
                <a:latin typeface="Calibri"/>
                <a:ea typeface="Calibri"/>
                <a:cs typeface="Calibri"/>
              </a:rPr>
              <a:t> </a:t>
            </a:r>
            <a:r>
              <a:rPr lang="en-US" sz="900" b="1" dirty="0">
                <a:latin typeface="Calibri"/>
                <a:ea typeface="Calibri"/>
                <a:cs typeface="Calibri"/>
              </a:rPr>
              <a:t>14</a:t>
            </a:r>
            <a:r>
              <a:rPr lang="en-US" sz="900" dirty="0">
                <a:latin typeface="Calibri"/>
                <a:ea typeface="Calibri"/>
                <a:cs typeface="Calibri"/>
              </a:rPr>
              <a:t>, 621–626 (2023).https://doi.org/10.1007/s12687-023-00666-8</a:t>
            </a:r>
          </a:p>
          <a:p>
            <a:pPr>
              <a:spcBef>
                <a:spcPts val="0"/>
              </a:spcBef>
            </a:pPr>
            <a:r>
              <a:rPr lang="en-US" sz="900" err="1">
                <a:latin typeface="Calibri"/>
                <a:ea typeface="Calibri"/>
                <a:cs typeface="Calibri"/>
              </a:rPr>
              <a:t>Hricovec</a:t>
            </a:r>
            <a:r>
              <a:rPr lang="en-US" sz="900" dirty="0">
                <a:latin typeface="Calibri"/>
                <a:ea typeface="Calibri"/>
                <a:cs typeface="Calibri"/>
              </a:rPr>
              <a:t>, M., </a:t>
            </a:r>
            <a:r>
              <a:rPr lang="en-US" sz="900" err="1">
                <a:latin typeface="Calibri"/>
                <a:ea typeface="Calibri"/>
                <a:cs typeface="Calibri"/>
              </a:rPr>
              <a:t>Gaviglio</a:t>
            </a:r>
            <a:r>
              <a:rPr lang="en-US" sz="900" dirty="0">
                <a:latin typeface="Calibri"/>
                <a:ea typeface="Calibri"/>
                <a:cs typeface="Calibri"/>
              </a:rPr>
              <a:t>, A., </a:t>
            </a:r>
            <a:r>
              <a:rPr lang="en-US" sz="900" err="1">
                <a:latin typeface="Calibri"/>
                <a:ea typeface="Calibri"/>
                <a:cs typeface="Calibri"/>
              </a:rPr>
              <a:t>Mealwitz</a:t>
            </a:r>
            <a:r>
              <a:rPr lang="en-US" sz="900" dirty="0">
                <a:latin typeface="Calibri"/>
                <a:ea typeface="Calibri"/>
                <a:cs typeface="Calibri"/>
              </a:rPr>
              <a:t>, C., Merrill, M., &amp; Goldenberg, A. J. (2025). A </a:t>
            </a:r>
            <a:r>
              <a:rPr lang="en-US" sz="900" err="1">
                <a:latin typeface="Calibri"/>
                <a:ea typeface="Calibri"/>
                <a:cs typeface="Calibri"/>
              </a:rPr>
              <a:t>QualitativeStudy</a:t>
            </a:r>
            <a:r>
              <a:rPr lang="en-US" sz="900" dirty="0">
                <a:latin typeface="Calibri"/>
                <a:ea typeface="Calibri"/>
                <a:cs typeface="Calibri"/>
              </a:rPr>
              <a:t> on Parental Experiences with Genetic Counseling After a Positive Newborn Screen </a:t>
            </a:r>
            <a:r>
              <a:rPr lang="en-US" sz="900" err="1">
                <a:latin typeface="Calibri"/>
                <a:ea typeface="Calibri"/>
                <a:cs typeface="Calibri"/>
              </a:rPr>
              <a:t>forRecently</a:t>
            </a:r>
            <a:r>
              <a:rPr lang="en-US" sz="900" dirty="0">
                <a:latin typeface="Calibri"/>
                <a:ea typeface="Calibri"/>
                <a:cs typeface="Calibri"/>
              </a:rPr>
              <a:t> Added Conditions on the Recommended Uniform Screening Panel(RUSP). </a:t>
            </a:r>
            <a:r>
              <a:rPr lang="en-US" sz="900" i="1" dirty="0">
                <a:latin typeface="Calibri"/>
                <a:ea typeface="Calibri"/>
                <a:cs typeface="Calibri"/>
              </a:rPr>
              <a:t>International Journal of Neonatal Screening</a:t>
            </a:r>
            <a:r>
              <a:rPr lang="en-US" sz="900" dirty="0">
                <a:latin typeface="Calibri"/>
                <a:ea typeface="Calibri"/>
                <a:cs typeface="Calibri"/>
              </a:rPr>
              <a:t>, </a:t>
            </a:r>
            <a:r>
              <a:rPr lang="en-US" sz="900" i="1" dirty="0">
                <a:latin typeface="Calibri"/>
                <a:ea typeface="Calibri"/>
                <a:cs typeface="Calibri"/>
              </a:rPr>
              <a:t>11</a:t>
            </a:r>
            <a:r>
              <a:rPr lang="en-US" sz="900" dirty="0">
                <a:latin typeface="Calibri"/>
                <a:ea typeface="Calibri"/>
                <a:cs typeface="Calibri"/>
              </a:rPr>
              <a:t>(4), 101.https://doi.org/10.3390/ijns11040101</a:t>
            </a:r>
          </a:p>
          <a:p>
            <a:pPr>
              <a:spcBef>
                <a:spcPts val="0"/>
              </a:spcBef>
            </a:pPr>
            <a:r>
              <a:rPr lang="en-US" sz="900" dirty="0">
                <a:latin typeface="Calibri"/>
                <a:ea typeface="Calibri"/>
                <a:cs typeface="Calibri"/>
              </a:rPr>
              <a:t>Kelly N, Makarem DC, Wasserstein MP. Screening of Newborns for Disorders with High Benefit-Risk Ratios Should Be Mandatory. J Law Med Ethics. 2016 Jun;44(2):231-40. </a:t>
            </a:r>
            <a:r>
              <a:rPr lang="en-US" sz="900" err="1">
                <a:latin typeface="Calibri"/>
                <a:ea typeface="Calibri"/>
                <a:cs typeface="Calibri"/>
              </a:rPr>
              <a:t>doi</a:t>
            </a:r>
            <a:r>
              <a:rPr lang="en-US" sz="900" dirty="0">
                <a:latin typeface="Calibri"/>
                <a:ea typeface="Calibri"/>
                <a:cs typeface="Calibri"/>
              </a:rPr>
              <a:t>: 10.1177/1073110516654133. PMID: 27338599; PMCID: PMC5381153.</a:t>
            </a:r>
          </a:p>
          <a:p>
            <a:pPr>
              <a:spcBef>
                <a:spcPts val="0"/>
              </a:spcBef>
            </a:pPr>
            <a:r>
              <a:rPr lang="en-US" sz="900" dirty="0">
                <a:latin typeface="Calibri"/>
                <a:ea typeface="Calibri"/>
                <a:cs typeface="Calibri"/>
              </a:rPr>
              <a:t>Nicholls, S. G., Wilson, B. J., </a:t>
            </a:r>
            <a:r>
              <a:rPr lang="en-US" sz="900" err="1">
                <a:latin typeface="Calibri"/>
                <a:ea typeface="Calibri"/>
                <a:cs typeface="Calibri"/>
              </a:rPr>
              <a:t>Etchegary</a:t>
            </a:r>
            <a:r>
              <a:rPr lang="en-US" sz="900" dirty="0">
                <a:latin typeface="Calibri"/>
                <a:ea typeface="Calibri"/>
                <a:cs typeface="Calibri"/>
              </a:rPr>
              <a:t>, H., Brehaut, J. C., Potter, B. K., </a:t>
            </a:r>
            <a:r>
              <a:rPr lang="en-US" sz="900" err="1">
                <a:latin typeface="Calibri"/>
                <a:ea typeface="Calibri"/>
                <a:cs typeface="Calibri"/>
              </a:rPr>
              <a:t>Hayeems</a:t>
            </a:r>
            <a:r>
              <a:rPr lang="en-US" sz="900" dirty="0">
                <a:latin typeface="Calibri"/>
                <a:ea typeface="Calibri"/>
                <a:cs typeface="Calibri"/>
              </a:rPr>
              <a:t>, R., … Carroll, J. C. (2014). Benefits and Burdens of Newborn Screening: Public Understanding and Decision-Making. Personalized Medicine, 11(6), 593–607. https://doi.org/10.2217/pme.14.46</a:t>
            </a:r>
          </a:p>
          <a:p>
            <a:pPr>
              <a:spcBef>
                <a:spcPts val="0"/>
              </a:spcBef>
            </a:pPr>
            <a:r>
              <a:rPr lang="en-US" sz="900" dirty="0">
                <a:latin typeface="Calibri"/>
                <a:ea typeface="Calibri"/>
                <a:cs typeface="Calibri"/>
              </a:rPr>
              <a:t>Malherbe HL, Bonham J, </a:t>
            </a:r>
            <a:r>
              <a:rPr lang="en-US" sz="900" dirty="0" err="1">
                <a:latin typeface="Calibri"/>
                <a:ea typeface="Calibri"/>
                <a:cs typeface="Calibri"/>
              </a:rPr>
              <a:t>Carrihill</a:t>
            </a:r>
            <a:r>
              <a:rPr lang="en-US" sz="900" dirty="0">
                <a:latin typeface="Calibri"/>
                <a:ea typeface="Calibri"/>
                <a:cs typeface="Calibri"/>
              </a:rPr>
              <a:t> M, Chetty K, Conradie EH, </a:t>
            </a:r>
            <a:r>
              <a:rPr lang="en-US" sz="900" dirty="0" err="1">
                <a:latin typeface="Calibri"/>
                <a:ea typeface="Calibri"/>
                <a:cs typeface="Calibri"/>
              </a:rPr>
              <a:t>Dercksen</a:t>
            </a:r>
            <a:r>
              <a:rPr lang="en-US" sz="900" dirty="0">
                <a:latin typeface="Calibri"/>
                <a:ea typeface="Calibri"/>
                <a:cs typeface="Calibri"/>
              </a:rPr>
              <a:t> M, </a:t>
            </a:r>
            <a:r>
              <a:rPr lang="en-US" sz="900" dirty="0" err="1">
                <a:latin typeface="Calibri"/>
                <a:ea typeface="Calibri"/>
                <a:cs typeface="Calibri"/>
              </a:rPr>
              <a:t>Goeiman</a:t>
            </a:r>
            <a:r>
              <a:rPr lang="en-US" sz="900" dirty="0">
                <a:latin typeface="Calibri"/>
                <a:ea typeface="Calibri"/>
                <a:cs typeface="Calibri"/>
              </a:rPr>
              <a:t> H, Gomes MCM, Klopper B, McKerrow N, Padilla C, Pillay TS, </a:t>
            </a:r>
            <a:r>
              <a:rPr lang="en-US" sz="900" dirty="0" err="1">
                <a:latin typeface="Calibri"/>
                <a:ea typeface="Calibri"/>
                <a:cs typeface="Calibri"/>
              </a:rPr>
              <a:t>Roussot</a:t>
            </a:r>
            <a:r>
              <a:rPr lang="en-US" sz="900" dirty="0">
                <a:latin typeface="Calibri"/>
                <a:ea typeface="Calibri"/>
                <a:cs typeface="Calibri"/>
              </a:rPr>
              <a:t> B, </a:t>
            </a:r>
            <a:r>
              <a:rPr lang="en-US" sz="900" dirty="0" err="1">
                <a:latin typeface="Calibri"/>
                <a:ea typeface="Calibri"/>
                <a:cs typeface="Calibri"/>
              </a:rPr>
              <a:t>Satekge</a:t>
            </a:r>
            <a:r>
              <a:rPr lang="en-US" sz="900" dirty="0">
                <a:latin typeface="Calibri"/>
                <a:ea typeface="Calibri"/>
                <a:cs typeface="Calibri"/>
              </a:rPr>
              <a:t> TM, Urban M, van </a:t>
            </a:r>
            <a:r>
              <a:rPr lang="en-US" sz="900" dirty="0" err="1">
                <a:latin typeface="Calibri"/>
                <a:ea typeface="Calibri"/>
                <a:cs typeface="Calibri"/>
              </a:rPr>
              <a:t>derWatt</a:t>
            </a:r>
            <a:r>
              <a:rPr lang="en-US" sz="900" dirty="0">
                <a:latin typeface="Calibri"/>
                <a:ea typeface="Calibri"/>
                <a:cs typeface="Calibri"/>
              </a:rPr>
              <a:t> G, </a:t>
            </a:r>
            <a:r>
              <a:rPr lang="en-US" sz="900" dirty="0" err="1">
                <a:latin typeface="Calibri"/>
                <a:ea typeface="Calibri"/>
                <a:cs typeface="Calibri"/>
              </a:rPr>
              <a:t>Vreede</a:t>
            </a:r>
            <a:r>
              <a:rPr lang="en-US" sz="900" dirty="0">
                <a:latin typeface="Calibri"/>
                <a:ea typeface="Calibri"/>
                <a:cs typeface="Calibri"/>
              </a:rPr>
              <a:t> H, Webster D, </a:t>
            </a:r>
            <a:r>
              <a:rPr lang="en-US" sz="900" dirty="0" err="1">
                <a:latin typeface="Calibri"/>
                <a:ea typeface="Calibri"/>
                <a:cs typeface="Calibri"/>
              </a:rPr>
              <a:t>Zampoli</a:t>
            </a:r>
            <a:r>
              <a:rPr lang="en-US" sz="900" dirty="0">
                <a:latin typeface="Calibri"/>
                <a:ea typeface="Calibri"/>
                <a:cs typeface="Calibri"/>
              </a:rPr>
              <a:t> M, Vorster BC. Newborn screening in South Africa: the past, present, and plans for the future. Rare Dis Orphan Drugs J. 2024;3:7. http://dx.doi.org/10.20517/rdodj.2023.49</a:t>
            </a:r>
          </a:p>
          <a:p>
            <a:pPr>
              <a:spcBef>
                <a:spcPts val="0"/>
              </a:spcBef>
            </a:pPr>
            <a:r>
              <a:rPr lang="en-US" sz="900" dirty="0">
                <a:latin typeface="Calibri"/>
                <a:ea typeface="Calibri"/>
                <a:cs typeface="Calibri"/>
              </a:rPr>
              <a:t>A Capacity Audit of Medical Geneticists and Genetic Counsellors in South Africa, 2024: A National Crisis. Marianne C. M. Gomes 1,*,†, Byron J. Gomes 2, Arnold L. Christianson 3,‡, Claude Bailly 4, Neil McKerrow 5,6 and Helen L. Malherbe. Genes 2024, 15, 1173. https://doi.org/10.3390/genes15091173 </a:t>
            </a:r>
          </a:p>
          <a:p>
            <a:pPr>
              <a:spcBef>
                <a:spcPts val="0"/>
              </a:spcBef>
            </a:pPr>
            <a:r>
              <a:rPr lang="en-US" sz="900" dirty="0" err="1">
                <a:latin typeface="Calibri"/>
                <a:ea typeface="Calibri"/>
                <a:cs typeface="Calibri"/>
              </a:rPr>
              <a:t>Hoskovec</a:t>
            </a:r>
            <a:r>
              <a:rPr lang="en-US" sz="900" dirty="0">
                <a:latin typeface="Calibri"/>
                <a:ea typeface="Calibri"/>
                <a:cs typeface="Calibri"/>
              </a:rPr>
              <a:t>, J.M., Bennett, R.L., Carey, M.E. et al. Projecting the Supply and Demand for Certified Genetic Counselors: a Workforce Study. J Genet Counsel 27, 16–20 (2018). </a:t>
            </a:r>
            <a:r>
              <a:rPr lang="en-US" sz="900" dirty="0">
                <a:latin typeface="Calibri"/>
                <a:ea typeface="Calibri"/>
                <a:cs typeface="Calibri"/>
                <a:hlinkClick r:id="rId3">
                  <a:extLst>
                    <a:ext uri="{A12FA001-AC4F-418D-AE19-62706E023703}">
                      <ahyp:hlinkClr xmlns:ahyp="http://schemas.microsoft.com/office/drawing/2018/hyperlinkcolor" val="tx"/>
                    </a:ext>
                  </a:extLst>
                </a:hlinkClick>
              </a:rPr>
              <a:t>https://doi.org/10.1007/s10897-017-0158-8</a:t>
            </a:r>
            <a:endParaRPr lang="en-US" sz="900" dirty="0">
              <a:latin typeface="Calibri"/>
              <a:ea typeface="Calibri"/>
              <a:cs typeface="Calibri"/>
            </a:endParaRPr>
          </a:p>
          <a:p>
            <a:pPr>
              <a:spcBef>
                <a:spcPts val="0"/>
              </a:spcBef>
            </a:pPr>
            <a:r>
              <a:rPr lang="en-US" sz="900" dirty="0">
                <a:latin typeface="Calibri"/>
                <a:ea typeface="Calibri"/>
                <a:cs typeface="Calibri"/>
              </a:rPr>
              <a:t> a2973. </a:t>
            </a:r>
            <a:r>
              <a:rPr lang="en-US" sz="900" dirty="0">
                <a:latin typeface="Calibri"/>
                <a:ea typeface="Calibri"/>
                <a:cs typeface="Calibri"/>
                <a:hlinkClick r:id="rId4">
                  <a:extLst>
                    <a:ext uri="{A12FA001-AC4F-418D-AE19-62706E023703}">
                      <ahyp:hlinkClr xmlns:ahyp="http://schemas.microsoft.com/office/drawing/2018/hyperlinkcolor" val="tx"/>
                    </a:ext>
                  </a:extLst>
                </a:hlinkClick>
              </a:rPr>
              <a:t>https://doi.org/10.4102/ajlm.v14i1.2973</a:t>
            </a:r>
            <a:endParaRPr lang="en-US" sz="900" dirty="0">
              <a:latin typeface="Calibri"/>
              <a:ea typeface="Calibri"/>
              <a:cs typeface="Calibri"/>
            </a:endParaRPr>
          </a:p>
          <a:p>
            <a:pPr>
              <a:spcBef>
                <a:spcPts val="0"/>
              </a:spcBef>
            </a:pPr>
            <a:r>
              <a:rPr lang="en-US" sz="900" dirty="0">
                <a:latin typeface="Calibri"/>
                <a:ea typeface="Calibri"/>
                <a:cs typeface="Calibri"/>
              </a:rPr>
              <a:t>Therrell BL, Padilla CD, </a:t>
            </a:r>
            <a:r>
              <a:rPr lang="en-US" sz="900" err="1">
                <a:latin typeface="Calibri"/>
                <a:ea typeface="Calibri"/>
                <a:cs typeface="Calibri"/>
              </a:rPr>
              <a:t>Borrajo</a:t>
            </a:r>
            <a:r>
              <a:rPr lang="en-US" sz="900" dirty="0">
                <a:latin typeface="Calibri"/>
                <a:ea typeface="Calibri"/>
                <a:cs typeface="Calibri"/>
              </a:rPr>
              <a:t> GJC, </a:t>
            </a:r>
            <a:r>
              <a:rPr lang="en-US" sz="900" err="1">
                <a:latin typeface="Calibri"/>
                <a:ea typeface="Calibri"/>
                <a:cs typeface="Calibri"/>
              </a:rPr>
              <a:t>Khneisser</a:t>
            </a:r>
            <a:r>
              <a:rPr lang="en-US" sz="900" dirty="0">
                <a:latin typeface="Calibri"/>
                <a:ea typeface="Calibri"/>
                <a:cs typeface="Calibri"/>
              </a:rPr>
              <a:t> I, </a:t>
            </a:r>
            <a:r>
              <a:rPr lang="en-US" sz="900" err="1">
                <a:latin typeface="Calibri"/>
                <a:ea typeface="Calibri"/>
                <a:cs typeface="Calibri"/>
              </a:rPr>
              <a:t>Schielen</a:t>
            </a:r>
            <a:r>
              <a:rPr lang="en-US" sz="900" dirty="0">
                <a:latin typeface="Calibri"/>
                <a:ea typeface="Calibri"/>
                <a:cs typeface="Calibri"/>
              </a:rPr>
              <a:t> PCJI, Knight-Madden J, Malherbe HL, Kase M. Current Status of Newborn Bloodspot Screening Worldwide 2024: A Comprehensive Review of Recent Activities (2020-2023). Int J Neonatal Screen. 2024 May 23;10(2):38. </a:t>
            </a:r>
            <a:r>
              <a:rPr lang="en-US" sz="900" err="1">
                <a:latin typeface="Calibri"/>
                <a:ea typeface="Calibri"/>
                <a:cs typeface="Calibri"/>
              </a:rPr>
              <a:t>doi</a:t>
            </a:r>
            <a:r>
              <a:rPr lang="en-US" sz="900" dirty="0">
                <a:latin typeface="Calibri"/>
                <a:ea typeface="Calibri"/>
                <a:cs typeface="Calibri"/>
              </a:rPr>
              <a:t>: 10.3390/ijns10020038. PMID: 38920845; PMCID: PMC11203842.</a:t>
            </a:r>
          </a:p>
          <a:p>
            <a:pPr>
              <a:spcBef>
                <a:spcPts val="0"/>
              </a:spcBef>
            </a:pPr>
            <a:r>
              <a:rPr lang="en-US" sz="900" dirty="0">
                <a:latin typeface="Calibri"/>
                <a:ea typeface="Calibri"/>
                <a:cs typeface="Calibri"/>
              </a:rPr>
              <a:t>Therrell BL Jr, Lloyd-Puryear MA, Ohene-Frempong K, Ware RE, Padilla CD, Ambrose EE, Barkat A, Ghazal H, </a:t>
            </a:r>
            <a:r>
              <a:rPr lang="en-US" sz="900" dirty="0" err="1">
                <a:latin typeface="Calibri"/>
                <a:ea typeface="Calibri"/>
                <a:cs typeface="Calibri"/>
              </a:rPr>
              <a:t>Kiyaga</a:t>
            </a:r>
            <a:r>
              <a:rPr lang="en-US" sz="900" dirty="0">
                <a:latin typeface="Calibri"/>
                <a:ea typeface="Calibri"/>
                <a:cs typeface="Calibri"/>
              </a:rPr>
              <a:t> C, </a:t>
            </a:r>
            <a:r>
              <a:rPr lang="en-US" sz="900" dirty="0" err="1">
                <a:latin typeface="Calibri"/>
                <a:ea typeface="Calibri"/>
                <a:cs typeface="Calibri"/>
              </a:rPr>
              <a:t>Mvalo</a:t>
            </a:r>
            <a:r>
              <a:rPr lang="en-US" sz="900" dirty="0">
                <a:latin typeface="Calibri"/>
                <a:ea typeface="Calibri"/>
                <a:cs typeface="Calibri"/>
              </a:rPr>
              <a:t> T, </a:t>
            </a:r>
            <a:r>
              <a:rPr lang="en-US" sz="900" dirty="0" err="1">
                <a:latin typeface="Calibri"/>
                <a:ea typeface="Calibri"/>
                <a:cs typeface="Calibri"/>
              </a:rPr>
              <a:t>Nnodu</a:t>
            </a:r>
            <a:r>
              <a:rPr lang="en-US" sz="900" dirty="0">
                <a:latin typeface="Calibri"/>
                <a:ea typeface="Calibri"/>
                <a:cs typeface="Calibri"/>
              </a:rPr>
              <a:t> O, </a:t>
            </a:r>
            <a:r>
              <a:rPr lang="en-US" sz="900" dirty="0" err="1">
                <a:latin typeface="Calibri"/>
                <a:ea typeface="Calibri"/>
                <a:cs typeface="Calibri"/>
              </a:rPr>
              <a:t>Ouldim</a:t>
            </a:r>
            <a:r>
              <a:rPr lang="en-US" sz="900" dirty="0">
                <a:latin typeface="Calibri"/>
                <a:ea typeface="Calibri"/>
                <a:cs typeface="Calibri"/>
              </a:rPr>
              <a:t> K, </a:t>
            </a:r>
            <a:r>
              <a:rPr lang="en-US" sz="900" dirty="0" err="1">
                <a:latin typeface="Calibri"/>
                <a:ea typeface="Calibri"/>
                <a:cs typeface="Calibri"/>
              </a:rPr>
              <a:t>Rahimy</a:t>
            </a:r>
            <a:r>
              <a:rPr lang="en-US" sz="900" dirty="0">
                <a:latin typeface="Calibri"/>
                <a:ea typeface="Calibri"/>
                <a:cs typeface="Calibri"/>
              </a:rPr>
              <a:t> MC, Santos B, </a:t>
            </a:r>
            <a:r>
              <a:rPr lang="en-US" sz="900" dirty="0" err="1">
                <a:latin typeface="Calibri"/>
                <a:ea typeface="Calibri"/>
                <a:cs typeface="Calibri"/>
              </a:rPr>
              <a:t>Tshilolo</a:t>
            </a:r>
            <a:r>
              <a:rPr lang="en-US" sz="900" dirty="0">
                <a:latin typeface="Calibri"/>
                <a:ea typeface="Calibri"/>
                <a:cs typeface="Calibri"/>
              </a:rPr>
              <a:t> L, Yusuf C, </a:t>
            </a:r>
            <a:r>
              <a:rPr lang="en-US" sz="900" dirty="0" err="1">
                <a:latin typeface="Calibri"/>
                <a:ea typeface="Calibri"/>
                <a:cs typeface="Calibri"/>
              </a:rPr>
              <a:t>Zarbalian</a:t>
            </a:r>
            <a:r>
              <a:rPr lang="en-US" sz="900" dirty="0">
                <a:latin typeface="Calibri"/>
                <a:ea typeface="Calibri"/>
                <a:cs typeface="Calibri"/>
              </a:rPr>
              <a:t> G, Watson MS; faculty and speakers at the First Pan African Workshop on Newborn Screening, Rabat, Morocco, June 12-14, 2019. Empowering newborn screening programs in African countries through establishment of an international collaborative effort. J Community Genet. 2020 Jul;11(3):253-268. </a:t>
            </a:r>
            <a:r>
              <a:rPr lang="en-US" sz="900" dirty="0" err="1">
                <a:latin typeface="Calibri"/>
                <a:ea typeface="Calibri"/>
                <a:cs typeface="Calibri"/>
              </a:rPr>
              <a:t>doi</a:t>
            </a:r>
            <a:r>
              <a:rPr lang="en-US" sz="900" dirty="0">
                <a:latin typeface="Calibri"/>
                <a:ea typeface="Calibri"/>
                <a:cs typeface="Calibri"/>
              </a:rPr>
              <a:t>: 10.1007/s12687-020-00463-7. </a:t>
            </a:r>
            <a:r>
              <a:rPr lang="en-US" sz="900" dirty="0" err="1">
                <a:latin typeface="Calibri"/>
                <a:ea typeface="Calibri"/>
                <a:cs typeface="Calibri"/>
              </a:rPr>
              <a:t>Epub</a:t>
            </a:r>
            <a:r>
              <a:rPr lang="en-US" sz="900" dirty="0">
                <a:latin typeface="Calibri"/>
                <a:ea typeface="Calibri"/>
                <a:cs typeface="Calibri"/>
              </a:rPr>
              <a:t> 2020 May 15. PMID: 32415570; PMCID: PMC7295888.</a:t>
            </a:r>
          </a:p>
          <a:p>
            <a:pPr>
              <a:spcBef>
                <a:spcPts val="0"/>
              </a:spcBef>
            </a:pPr>
            <a:r>
              <a:rPr lang="en-US" sz="900" dirty="0">
                <a:latin typeface="Calibri"/>
                <a:ea typeface="Calibri"/>
                <a:cs typeface="Calibri"/>
              </a:rPr>
              <a:t>Green NS, Zapfel A, </a:t>
            </a:r>
            <a:r>
              <a:rPr lang="en-US" sz="900" err="1">
                <a:latin typeface="Calibri"/>
                <a:ea typeface="Calibri"/>
                <a:cs typeface="Calibri"/>
              </a:rPr>
              <a:t>Nnodu</a:t>
            </a:r>
            <a:r>
              <a:rPr lang="en-US" sz="900" dirty="0">
                <a:latin typeface="Calibri"/>
                <a:ea typeface="Calibri"/>
                <a:cs typeface="Calibri"/>
              </a:rPr>
              <a:t> OE, Franklin P, Tubman VN, </a:t>
            </a:r>
            <a:r>
              <a:rPr lang="en-US" sz="900" err="1">
                <a:latin typeface="Calibri"/>
                <a:ea typeface="Calibri"/>
                <a:cs typeface="Calibri"/>
              </a:rPr>
              <a:t>Chirande</a:t>
            </a:r>
            <a:r>
              <a:rPr lang="en-US" sz="900" dirty="0">
                <a:latin typeface="Calibri"/>
                <a:ea typeface="Calibri"/>
                <a:cs typeface="Calibri"/>
              </a:rPr>
              <a:t> L, et al. The consortium on newborn screening in Africa for sickle cell disease: study rationale and methodology. Blood Adv. 2022;6(24):6187–97. pmid:36264096</a:t>
            </a:r>
          </a:p>
          <a:p>
            <a:pPr>
              <a:spcBef>
                <a:spcPts val="0"/>
              </a:spcBef>
            </a:pPr>
            <a:r>
              <a:rPr lang="en-US" sz="900" dirty="0" err="1">
                <a:latin typeface="Calibri"/>
                <a:ea typeface="Calibri"/>
                <a:cs typeface="Calibri"/>
              </a:rPr>
              <a:t>Satekge</a:t>
            </a:r>
            <a:r>
              <a:rPr lang="en-US" sz="900" dirty="0">
                <a:latin typeface="Calibri"/>
                <a:ea typeface="Calibri"/>
                <a:cs typeface="Calibri"/>
              </a:rPr>
              <a:t> T, </a:t>
            </a:r>
            <a:r>
              <a:rPr lang="en-US" sz="900" dirty="0" err="1">
                <a:latin typeface="Calibri"/>
                <a:ea typeface="Calibri"/>
                <a:cs typeface="Calibri"/>
              </a:rPr>
              <a:t>Okesina</a:t>
            </a:r>
            <a:r>
              <a:rPr lang="en-US" sz="900" dirty="0">
                <a:latin typeface="Calibri"/>
                <a:ea typeface="Calibri"/>
                <a:cs typeface="Calibri"/>
              </a:rPr>
              <a:t> A, </a:t>
            </a:r>
            <a:r>
              <a:rPr lang="en-US" sz="900" dirty="0" err="1">
                <a:latin typeface="Calibri"/>
                <a:ea typeface="Calibri"/>
                <a:cs typeface="Calibri"/>
              </a:rPr>
              <a:t>Anetor</a:t>
            </a:r>
            <a:r>
              <a:rPr lang="en-US" sz="900" dirty="0">
                <a:latin typeface="Calibri"/>
                <a:ea typeface="Calibri"/>
                <a:cs typeface="Calibri"/>
              </a:rPr>
              <a:t> J, Erasmus R. The status of newborn screening in Africa: Situation analysis, future plans and call to action. </a:t>
            </a:r>
            <a:r>
              <a:rPr lang="en-US" sz="900" dirty="0" err="1">
                <a:latin typeface="Calibri"/>
                <a:ea typeface="Calibri"/>
                <a:cs typeface="Calibri"/>
              </a:rPr>
              <a:t>Afr</a:t>
            </a:r>
            <a:r>
              <a:rPr lang="en-US" sz="900" dirty="0">
                <a:latin typeface="Calibri"/>
                <a:ea typeface="Calibri"/>
                <a:cs typeface="Calibri"/>
              </a:rPr>
              <a:t> J Lab Med. 2025;14(1),</a:t>
            </a:r>
          </a:p>
          <a:p>
            <a:pPr>
              <a:spcBef>
                <a:spcPts val="0"/>
              </a:spcBef>
            </a:pPr>
            <a:r>
              <a:rPr lang="en-US" sz="900" dirty="0">
                <a:latin typeface="Calibri"/>
                <a:ea typeface="Calibri"/>
                <a:cs typeface="Calibri"/>
              </a:rPr>
              <a:t>Archer NM, Inusa B, Makani J, et al. Enablers and barriers to newborn screening for sickle cell disease in Africa: results from a qualitative study involving </a:t>
            </a:r>
            <a:r>
              <a:rPr lang="en-US" sz="900" err="1">
                <a:latin typeface="Calibri"/>
                <a:ea typeface="Calibri"/>
                <a:cs typeface="Calibri"/>
              </a:rPr>
              <a:t>programmes</a:t>
            </a:r>
            <a:r>
              <a:rPr lang="en-US" sz="900" dirty="0">
                <a:latin typeface="Calibri"/>
                <a:ea typeface="Calibri"/>
                <a:cs typeface="Calibri"/>
              </a:rPr>
              <a:t> in six countries. BMJ Open 2022;12:e057623. doi:10.1136/ bmjopen-2021-057623</a:t>
            </a:r>
          </a:p>
          <a:p>
            <a:pPr>
              <a:spcBef>
                <a:spcPts val="0"/>
              </a:spcBef>
            </a:pPr>
            <a:r>
              <a:rPr lang="en-US" sz="900" dirty="0">
                <a:latin typeface="Calibri"/>
                <a:ea typeface="Calibri"/>
                <a:cs typeface="Calibri"/>
              </a:rPr>
              <a:t>Padilla CD, Therrell BL Jr, </a:t>
            </a:r>
            <a:r>
              <a:rPr lang="en-US" sz="900" dirty="0" err="1">
                <a:latin typeface="Calibri"/>
                <a:ea typeface="Calibri"/>
                <a:cs typeface="Calibri"/>
              </a:rPr>
              <a:t>Alcausin</a:t>
            </a:r>
            <a:r>
              <a:rPr lang="en-US" sz="900" dirty="0">
                <a:latin typeface="Calibri"/>
                <a:ea typeface="Calibri"/>
                <a:cs typeface="Calibri"/>
              </a:rPr>
              <a:t> MMLB, Chiong MAD, </a:t>
            </a:r>
            <a:r>
              <a:rPr lang="en-US" sz="900" dirty="0" err="1">
                <a:latin typeface="Calibri"/>
                <a:ea typeface="Calibri"/>
                <a:cs typeface="Calibri"/>
              </a:rPr>
              <a:t>Abacan</a:t>
            </a:r>
            <a:r>
              <a:rPr lang="en-US" sz="900" dirty="0">
                <a:latin typeface="Calibri"/>
                <a:ea typeface="Calibri"/>
                <a:cs typeface="Calibri"/>
              </a:rPr>
              <a:t> MAR, Reyes MEL, </a:t>
            </a:r>
            <a:r>
              <a:rPr lang="en-US" sz="900" dirty="0" err="1">
                <a:latin typeface="Calibri"/>
                <a:ea typeface="Calibri"/>
                <a:cs typeface="Calibri"/>
              </a:rPr>
              <a:t>Jomento</a:t>
            </a:r>
            <a:r>
              <a:rPr lang="en-US" sz="900" dirty="0">
                <a:latin typeface="Calibri"/>
                <a:ea typeface="Calibri"/>
                <a:cs typeface="Calibri"/>
              </a:rPr>
              <a:t> CM, Dizon-</a:t>
            </a:r>
            <a:r>
              <a:rPr lang="en-US" sz="900" dirty="0" err="1">
                <a:latin typeface="Calibri"/>
                <a:ea typeface="Calibri"/>
                <a:cs typeface="Calibri"/>
              </a:rPr>
              <a:t>Escoreal</a:t>
            </a:r>
            <a:r>
              <a:rPr lang="en-US" sz="900" dirty="0">
                <a:latin typeface="Calibri"/>
                <a:ea typeface="Calibri"/>
                <a:cs typeface="Calibri"/>
              </a:rPr>
              <a:t> MTT, Canlas MAE, Abadingo ME, </a:t>
            </a:r>
            <a:r>
              <a:rPr lang="en-US" sz="900" dirty="0" err="1">
                <a:latin typeface="Calibri"/>
                <a:ea typeface="Calibri"/>
                <a:cs typeface="Calibri"/>
              </a:rPr>
              <a:t>Posecion</a:t>
            </a:r>
            <a:r>
              <a:rPr lang="en-US" sz="900" dirty="0">
                <a:latin typeface="Calibri"/>
                <a:ea typeface="Calibri"/>
                <a:cs typeface="Calibri"/>
              </a:rPr>
              <a:t> JEWC, Abarquez CG, Andal AP, Elizaga ALG, Halili-Mendoza BC, </a:t>
            </a:r>
            <a:r>
              <a:rPr lang="en-US" sz="900" dirty="0" err="1">
                <a:latin typeface="Calibri"/>
                <a:ea typeface="Calibri"/>
                <a:cs typeface="Calibri"/>
              </a:rPr>
              <a:t>Otayza</a:t>
            </a:r>
            <a:r>
              <a:rPr lang="en-US" sz="900" dirty="0">
                <a:latin typeface="Calibri"/>
                <a:ea typeface="Calibri"/>
                <a:cs typeface="Calibri"/>
              </a:rPr>
              <a:t> MPVK, Millington DS. Successful Implementation of Expanded Newborn Screening in the Philippines Using Tandem Mass Spectrometry. Int J Neonatal Screen. 2022 Jan 19;8(1):8. </a:t>
            </a:r>
            <a:r>
              <a:rPr lang="en-US" sz="900" dirty="0" err="1">
                <a:latin typeface="Calibri"/>
                <a:ea typeface="Calibri"/>
                <a:cs typeface="Calibri"/>
              </a:rPr>
              <a:t>doi</a:t>
            </a:r>
            <a:r>
              <a:rPr lang="en-US" sz="900" dirty="0">
                <a:latin typeface="Calibri"/>
                <a:ea typeface="Calibri"/>
                <a:cs typeface="Calibri"/>
              </a:rPr>
              <a:t>: 10.3390/ijns8010008. PMID: 35225931; PMCID: PMC8883932.</a:t>
            </a:r>
          </a:p>
          <a:p>
            <a:pPr>
              <a:spcBef>
                <a:spcPts val="0"/>
              </a:spcBef>
            </a:pPr>
            <a:r>
              <a:rPr lang="en-US" sz="900" dirty="0">
                <a:latin typeface="Calibri"/>
                <a:ea typeface="Calibri"/>
                <a:cs typeface="Calibri"/>
              </a:rPr>
              <a:t>Padilla CD, Therrell BL Jr, </a:t>
            </a:r>
            <a:r>
              <a:rPr lang="en-US" sz="900" dirty="0" err="1">
                <a:latin typeface="Calibri"/>
                <a:ea typeface="Calibri"/>
                <a:cs typeface="Calibri"/>
              </a:rPr>
              <a:t>Alcausin</a:t>
            </a:r>
            <a:r>
              <a:rPr lang="en-US" sz="900" dirty="0">
                <a:latin typeface="Calibri"/>
                <a:ea typeface="Calibri"/>
                <a:cs typeface="Calibri"/>
              </a:rPr>
              <a:t> MMLB, de Castro RC Jr, </a:t>
            </a:r>
            <a:r>
              <a:rPr lang="en-US" sz="900" dirty="0" err="1">
                <a:latin typeface="Calibri"/>
                <a:ea typeface="Calibri"/>
                <a:cs typeface="Calibri"/>
              </a:rPr>
              <a:t>Gepte</a:t>
            </a:r>
            <a:r>
              <a:rPr lang="en-US" sz="900" dirty="0">
                <a:latin typeface="Calibri"/>
                <a:ea typeface="Calibri"/>
                <a:cs typeface="Calibri"/>
              </a:rPr>
              <a:t> MBP, Reyes MEL, </a:t>
            </a:r>
            <a:r>
              <a:rPr lang="en-US" sz="900" dirty="0" err="1">
                <a:latin typeface="Calibri"/>
                <a:ea typeface="Calibri"/>
                <a:cs typeface="Calibri"/>
              </a:rPr>
              <a:t>Jomento</a:t>
            </a:r>
            <a:r>
              <a:rPr lang="en-US" sz="900" dirty="0">
                <a:latin typeface="Calibri"/>
                <a:ea typeface="Calibri"/>
                <a:cs typeface="Calibri"/>
              </a:rPr>
              <a:t> CM, Suarez RCN, Maceda EBG, Abarquez CG, </a:t>
            </a:r>
            <a:r>
              <a:rPr lang="en-US" sz="900" dirty="0" err="1">
                <a:latin typeface="Calibri"/>
                <a:ea typeface="Calibri"/>
                <a:cs typeface="Calibri"/>
              </a:rPr>
              <a:t>Posecion</a:t>
            </a:r>
            <a:r>
              <a:rPr lang="en-US" sz="900" dirty="0">
                <a:latin typeface="Calibri"/>
                <a:ea typeface="Calibri"/>
                <a:cs typeface="Calibri"/>
              </a:rPr>
              <a:t> JEWC, Andal AP, Elizaga ALG, Halili-Mendoza BC, </a:t>
            </a:r>
            <a:r>
              <a:rPr lang="en-US" sz="900" dirty="0" err="1">
                <a:latin typeface="Calibri"/>
                <a:ea typeface="Calibri"/>
                <a:cs typeface="Calibri"/>
              </a:rPr>
              <a:t>Otayza</a:t>
            </a:r>
            <a:r>
              <a:rPr lang="en-US" sz="900" dirty="0">
                <a:latin typeface="Calibri"/>
                <a:ea typeface="Calibri"/>
                <a:cs typeface="Calibri"/>
              </a:rPr>
              <a:t> MPVK, Hoppe CC. Successful Implementation of Newborn Screening for Hemoglobin Disorders in the Philippines. Int J Neonatal Screen. 2021 Jun 17;7(2):30. </a:t>
            </a:r>
            <a:r>
              <a:rPr lang="en-US" sz="900" dirty="0" err="1">
                <a:latin typeface="Calibri"/>
                <a:ea typeface="Calibri"/>
                <a:cs typeface="Calibri"/>
              </a:rPr>
              <a:t>doi</a:t>
            </a:r>
            <a:r>
              <a:rPr lang="en-US" sz="900" dirty="0">
                <a:latin typeface="Calibri"/>
                <a:ea typeface="Calibri"/>
                <a:cs typeface="Calibri"/>
              </a:rPr>
              <a:t>: 10.3390/ijns7020030. PMID: 34204320; PMCID: PMC8293152.</a:t>
            </a:r>
          </a:p>
          <a:p>
            <a:pPr>
              <a:spcBef>
                <a:spcPts val="0"/>
              </a:spcBef>
            </a:pPr>
            <a:r>
              <a:rPr lang="en-US" sz="900" dirty="0">
                <a:latin typeface="Calibri"/>
                <a:ea typeface="Calibri"/>
                <a:cs typeface="Calibri"/>
              </a:rPr>
              <a:t>Ormond, Kelly E. et al. (2024) The global status of genetic counselors in 2023: What has changed in the past 5 years? Genetics in Medicine Open, Volume 2, 101887</a:t>
            </a:r>
          </a:p>
          <a:p>
            <a:pPr>
              <a:spcBef>
                <a:spcPts val="0"/>
              </a:spcBef>
            </a:pPr>
            <a:endParaRPr lang="en-US" sz="900" dirty="0">
              <a:latin typeface="Calibri"/>
              <a:ea typeface="Calibri"/>
              <a:cs typeface="Calibri"/>
            </a:endParaRPr>
          </a:p>
          <a:p>
            <a:pPr>
              <a:spcBef>
                <a:spcPts val="0"/>
              </a:spcBef>
            </a:pPr>
            <a:endParaRPr lang="en-US" sz="900" dirty="0">
              <a:latin typeface="Calibri"/>
              <a:ea typeface="Calibri"/>
              <a:cs typeface="Calibri"/>
            </a:endParaRPr>
          </a:p>
        </p:txBody>
      </p:sp>
    </p:spTree>
    <p:extLst>
      <p:ext uri="{BB962C8B-B14F-4D97-AF65-F5344CB8AC3E}">
        <p14:creationId xmlns:p14="http://schemas.microsoft.com/office/powerpoint/2010/main" val="160723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8C2CA"/>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88DDB0C-BEC3-8D1C-7327-9BA296980DD2}"/>
              </a:ext>
            </a:extLst>
          </p:cNvPr>
          <p:cNvSpPr/>
          <p:nvPr/>
        </p:nvSpPr>
        <p:spPr>
          <a:xfrm>
            <a:off x="443287" y="648536"/>
            <a:ext cx="11327383" cy="125933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2" name="Freeform 2"/>
          <p:cNvSpPr/>
          <p:nvPr/>
        </p:nvSpPr>
        <p:spPr>
          <a:xfrm>
            <a:off x="8351620" y="4193736"/>
            <a:ext cx="3840380" cy="2664264"/>
          </a:xfrm>
          <a:custGeom>
            <a:avLst/>
            <a:gdLst/>
            <a:ahLst/>
            <a:cxnLst/>
            <a:rect l="l" t="t" r="r" b="b"/>
            <a:pathLst>
              <a:path w="5760570" h="3996396">
                <a:moveTo>
                  <a:pt x="0" y="0"/>
                </a:moveTo>
                <a:lnTo>
                  <a:pt x="5760570" y="0"/>
                </a:lnTo>
                <a:lnTo>
                  <a:pt x="5760570" y="3996396"/>
                </a:lnTo>
                <a:lnTo>
                  <a:pt x="0" y="3996396"/>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305478" y="2973456"/>
            <a:ext cx="2615629" cy="261562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8BA4"/>
            </a:solidFill>
            <a:ln w="38100" cap="sq">
              <a:solidFill>
                <a:srgbClr val="000000"/>
              </a:solidFill>
              <a:prstDash val="dash"/>
              <a:miter/>
            </a:ln>
          </p:spPr>
          <p:txBody>
            <a:bodyPr/>
            <a:lstStyle/>
            <a:p>
              <a:endParaRPr lang="en-US"/>
            </a:p>
          </p:txBody>
        </p:sp>
        <p:sp>
          <p:nvSpPr>
            <p:cNvPr id="5" name="TextBox 5"/>
            <p:cNvSpPr txBox="1"/>
            <p:nvPr/>
          </p:nvSpPr>
          <p:spPr>
            <a:xfrm>
              <a:off x="76200" y="47625"/>
              <a:ext cx="660400" cy="68897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302"/>
                </a:lnSpc>
              </a:pPr>
              <a:endParaRPr sz="800"/>
            </a:p>
          </p:txBody>
        </p:sp>
      </p:grpSp>
      <p:grpSp>
        <p:nvGrpSpPr>
          <p:cNvPr id="6" name="Group 6"/>
          <p:cNvGrpSpPr/>
          <p:nvPr/>
        </p:nvGrpSpPr>
        <p:grpSpPr>
          <a:xfrm>
            <a:off x="5661502" y="2951556"/>
            <a:ext cx="2615629" cy="2637530"/>
            <a:chOff x="0" y="0"/>
            <a:chExt cx="812800" cy="819606"/>
          </a:xfrm>
        </p:grpSpPr>
        <p:sp>
          <p:nvSpPr>
            <p:cNvPr id="7" name="Freeform 7"/>
            <p:cNvSpPr/>
            <p:nvPr/>
          </p:nvSpPr>
          <p:spPr>
            <a:xfrm>
              <a:off x="0" y="0"/>
              <a:ext cx="812800" cy="819606"/>
            </a:xfrm>
            <a:custGeom>
              <a:avLst/>
              <a:gdLst/>
              <a:ahLst/>
              <a:cxnLst/>
              <a:rect l="l" t="t" r="r" b="b"/>
              <a:pathLst>
                <a:path w="812800" h="819606">
                  <a:moveTo>
                    <a:pt x="406400" y="0"/>
                  </a:moveTo>
                  <a:cubicBezTo>
                    <a:pt x="181951" y="0"/>
                    <a:pt x="0" y="183475"/>
                    <a:pt x="0" y="409803"/>
                  </a:cubicBezTo>
                  <a:cubicBezTo>
                    <a:pt x="0" y="636131"/>
                    <a:pt x="181951" y="819606"/>
                    <a:pt x="406400" y="819606"/>
                  </a:cubicBezTo>
                  <a:cubicBezTo>
                    <a:pt x="630849" y="819606"/>
                    <a:pt x="812800" y="636131"/>
                    <a:pt x="812800" y="409803"/>
                  </a:cubicBezTo>
                  <a:cubicBezTo>
                    <a:pt x="812800" y="183475"/>
                    <a:pt x="630849" y="0"/>
                    <a:pt x="406400" y="0"/>
                  </a:cubicBezTo>
                  <a:close/>
                </a:path>
              </a:pathLst>
            </a:custGeom>
            <a:solidFill>
              <a:srgbClr val="DDC7C0"/>
            </a:solidFill>
            <a:ln w="38100" cap="sq">
              <a:solidFill>
                <a:srgbClr val="000000"/>
              </a:solidFill>
              <a:prstDash val="dash"/>
              <a:miter/>
            </a:ln>
          </p:spPr>
          <p:txBody>
            <a:bodyPr/>
            <a:lstStyle/>
            <a:p>
              <a:endParaRPr lang="en-US"/>
            </a:p>
          </p:txBody>
        </p:sp>
        <p:sp>
          <p:nvSpPr>
            <p:cNvPr id="8" name="TextBox 8"/>
            <p:cNvSpPr txBox="1"/>
            <p:nvPr/>
          </p:nvSpPr>
          <p:spPr>
            <a:xfrm>
              <a:off x="76200" y="48263"/>
              <a:ext cx="660400" cy="69450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302"/>
                </a:lnSpc>
              </a:pPr>
              <a:endParaRPr sz="800">
                <a:latin typeface="Calibri"/>
                <a:ea typeface="Calibri"/>
                <a:cs typeface="Calibri"/>
              </a:endParaRPr>
            </a:p>
          </p:txBody>
        </p:sp>
      </p:grpSp>
      <p:grpSp>
        <p:nvGrpSpPr>
          <p:cNvPr id="9" name="Group 9"/>
          <p:cNvGrpSpPr/>
          <p:nvPr/>
        </p:nvGrpSpPr>
        <p:grpSpPr>
          <a:xfrm>
            <a:off x="3425381" y="2973456"/>
            <a:ext cx="2615629" cy="2637530"/>
            <a:chOff x="0" y="0"/>
            <a:chExt cx="812800" cy="819606"/>
          </a:xfrm>
        </p:grpSpPr>
        <p:sp>
          <p:nvSpPr>
            <p:cNvPr id="10" name="Freeform 10"/>
            <p:cNvSpPr/>
            <p:nvPr/>
          </p:nvSpPr>
          <p:spPr>
            <a:xfrm>
              <a:off x="0" y="0"/>
              <a:ext cx="812800" cy="819606"/>
            </a:xfrm>
            <a:custGeom>
              <a:avLst/>
              <a:gdLst/>
              <a:ahLst/>
              <a:cxnLst/>
              <a:rect l="l" t="t" r="r" b="b"/>
              <a:pathLst>
                <a:path w="812800" h="819606">
                  <a:moveTo>
                    <a:pt x="406400" y="0"/>
                  </a:moveTo>
                  <a:cubicBezTo>
                    <a:pt x="181951" y="0"/>
                    <a:pt x="0" y="183475"/>
                    <a:pt x="0" y="409803"/>
                  </a:cubicBezTo>
                  <a:cubicBezTo>
                    <a:pt x="0" y="636131"/>
                    <a:pt x="181951" y="819606"/>
                    <a:pt x="406400" y="819606"/>
                  </a:cubicBezTo>
                  <a:cubicBezTo>
                    <a:pt x="630849" y="819606"/>
                    <a:pt x="812800" y="636131"/>
                    <a:pt x="812800" y="409803"/>
                  </a:cubicBezTo>
                  <a:cubicBezTo>
                    <a:pt x="812800" y="183475"/>
                    <a:pt x="630849" y="0"/>
                    <a:pt x="406400" y="0"/>
                  </a:cubicBezTo>
                  <a:close/>
                </a:path>
              </a:pathLst>
            </a:custGeom>
            <a:solidFill>
              <a:srgbClr val="82C6D8"/>
            </a:solidFill>
            <a:ln w="38100" cap="sq">
              <a:solidFill>
                <a:srgbClr val="000000"/>
              </a:solidFill>
              <a:prstDash val="dash"/>
              <a:miter/>
            </a:ln>
          </p:spPr>
          <p:txBody>
            <a:bodyPr/>
            <a:lstStyle/>
            <a:p>
              <a:endParaRPr lang="en-US"/>
            </a:p>
          </p:txBody>
        </p:sp>
        <p:sp>
          <p:nvSpPr>
            <p:cNvPr id="11" name="TextBox 11"/>
            <p:cNvSpPr txBox="1"/>
            <p:nvPr/>
          </p:nvSpPr>
          <p:spPr>
            <a:xfrm>
              <a:off x="76200" y="48263"/>
              <a:ext cx="660400" cy="69450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302"/>
                </a:lnSpc>
              </a:pPr>
              <a:endParaRPr sz="800"/>
            </a:p>
          </p:txBody>
        </p:sp>
      </p:grpSp>
      <p:sp>
        <p:nvSpPr>
          <p:cNvPr id="12" name="Freeform 12"/>
          <p:cNvSpPr/>
          <p:nvPr/>
        </p:nvSpPr>
        <p:spPr>
          <a:xfrm>
            <a:off x="4486408" y="4436056"/>
            <a:ext cx="609793" cy="609793"/>
          </a:xfrm>
          <a:custGeom>
            <a:avLst/>
            <a:gdLst/>
            <a:ahLst/>
            <a:cxnLst/>
            <a:rect l="l" t="t" r="r" b="b"/>
            <a:pathLst>
              <a:path w="914690" h="914690">
                <a:moveTo>
                  <a:pt x="0" y="0"/>
                </a:moveTo>
                <a:lnTo>
                  <a:pt x="914690" y="0"/>
                </a:lnTo>
                <a:lnTo>
                  <a:pt x="914690" y="914690"/>
                </a:lnTo>
                <a:lnTo>
                  <a:pt x="0" y="9146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2325340" y="4436056"/>
            <a:ext cx="575905" cy="761413"/>
          </a:xfrm>
          <a:custGeom>
            <a:avLst/>
            <a:gdLst/>
            <a:ahLst/>
            <a:cxnLst/>
            <a:rect l="l" t="t" r="r" b="b"/>
            <a:pathLst>
              <a:path w="863857" h="1142119">
                <a:moveTo>
                  <a:pt x="0" y="0"/>
                </a:moveTo>
                <a:lnTo>
                  <a:pt x="863858" y="0"/>
                </a:lnTo>
                <a:lnTo>
                  <a:pt x="863858" y="1142119"/>
                </a:lnTo>
                <a:lnTo>
                  <a:pt x="0" y="11421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6606160" y="4328974"/>
            <a:ext cx="753853" cy="716875"/>
          </a:xfrm>
          <a:custGeom>
            <a:avLst/>
            <a:gdLst/>
            <a:ahLst/>
            <a:cxnLst/>
            <a:rect l="l" t="t" r="r" b="b"/>
            <a:pathLst>
              <a:path w="1130780" h="1075312">
                <a:moveTo>
                  <a:pt x="0" y="0"/>
                </a:moveTo>
                <a:lnTo>
                  <a:pt x="1130780" y="0"/>
                </a:lnTo>
                <a:lnTo>
                  <a:pt x="1130780" y="1075312"/>
                </a:lnTo>
                <a:lnTo>
                  <a:pt x="0" y="10753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5"/>
          <p:cNvSpPr txBox="1"/>
          <p:nvPr/>
        </p:nvSpPr>
        <p:spPr>
          <a:xfrm>
            <a:off x="183144" y="652597"/>
            <a:ext cx="11825714" cy="129419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0567"/>
              </a:lnSpc>
            </a:pPr>
            <a:r>
              <a:rPr lang="en-US" sz="7200" b="1" dirty="0">
                <a:solidFill>
                  <a:srgbClr val="CB6CE6"/>
                </a:solidFill>
                <a:latin typeface="Calibri"/>
                <a:ea typeface="Atma Bold"/>
                <a:cs typeface="Atma Bold"/>
                <a:sym typeface="Atma Bold"/>
              </a:rPr>
              <a:t>GENETIC COUNSELLING</a:t>
            </a:r>
            <a:endParaRPr lang="en-US" sz="7200" b="1" dirty="0">
              <a:solidFill>
                <a:srgbClr val="CB6CE6"/>
              </a:solidFill>
              <a:latin typeface="Calibri"/>
              <a:ea typeface="Atma Bold"/>
              <a:cs typeface="Atma Bold"/>
            </a:endParaRPr>
          </a:p>
        </p:txBody>
      </p:sp>
      <p:sp>
        <p:nvSpPr>
          <p:cNvPr id="16" name="TextBox 16"/>
          <p:cNvSpPr txBox="1"/>
          <p:nvPr/>
        </p:nvSpPr>
        <p:spPr>
          <a:xfrm>
            <a:off x="1622818" y="3507050"/>
            <a:ext cx="1802563" cy="7632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80"/>
              </a:lnSpc>
            </a:pPr>
            <a:r>
              <a:rPr lang="en-US" sz="2200">
                <a:solidFill>
                  <a:srgbClr val="000000"/>
                </a:solidFill>
                <a:latin typeface="Calibri"/>
                <a:ea typeface="Calibri"/>
                <a:cs typeface="Calibri"/>
                <a:sym typeface="Canva Sans"/>
              </a:rPr>
              <a:t>Health care professional</a:t>
            </a:r>
          </a:p>
        </p:txBody>
      </p:sp>
      <p:sp>
        <p:nvSpPr>
          <p:cNvPr id="17" name="TextBox 17"/>
          <p:cNvSpPr txBox="1"/>
          <p:nvPr/>
        </p:nvSpPr>
        <p:spPr>
          <a:xfrm>
            <a:off x="3831914" y="3528951"/>
            <a:ext cx="1802563" cy="7632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80"/>
              </a:lnSpc>
            </a:pPr>
            <a:r>
              <a:rPr lang="en-US" sz="2200">
                <a:solidFill>
                  <a:srgbClr val="000000"/>
                </a:solidFill>
                <a:latin typeface="Calibri"/>
                <a:ea typeface="Calibri"/>
                <a:cs typeface="Calibri"/>
                <a:sym typeface="Canva Sans"/>
              </a:rPr>
              <a:t>Genetic Counsellor</a:t>
            </a:r>
          </a:p>
        </p:txBody>
      </p:sp>
      <p:sp>
        <p:nvSpPr>
          <p:cNvPr id="18" name="TextBox 18"/>
          <p:cNvSpPr txBox="1"/>
          <p:nvPr/>
        </p:nvSpPr>
        <p:spPr>
          <a:xfrm>
            <a:off x="6226127" y="3722626"/>
            <a:ext cx="1802563" cy="3759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80"/>
              </a:lnSpc>
            </a:pPr>
            <a:r>
              <a:rPr lang="en-US" sz="2200">
                <a:solidFill>
                  <a:srgbClr val="000000"/>
                </a:solidFill>
                <a:latin typeface="Calibri"/>
                <a:ea typeface="Calibri"/>
                <a:cs typeface="Calibri"/>
                <a:sym typeface="Canva Sans"/>
              </a:rPr>
              <a:t>Counselling</a:t>
            </a:r>
          </a:p>
        </p:txBody>
      </p:sp>
    </p:spTree>
    <p:extLst>
      <p:ext uri="{BB962C8B-B14F-4D97-AF65-F5344CB8AC3E}">
        <p14:creationId xmlns:p14="http://schemas.microsoft.com/office/powerpoint/2010/main" val="4555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C1C9"/>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633EB14-CBE8-78E2-2B77-1BDD1BC5B01B}"/>
              </a:ext>
            </a:extLst>
          </p:cNvPr>
          <p:cNvSpPr/>
          <p:nvPr/>
        </p:nvSpPr>
        <p:spPr>
          <a:xfrm>
            <a:off x="387258" y="368388"/>
            <a:ext cx="11327383" cy="125933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2" name="Freeform 2"/>
          <p:cNvSpPr/>
          <p:nvPr/>
        </p:nvSpPr>
        <p:spPr>
          <a:xfrm>
            <a:off x="1138915" y="1904844"/>
            <a:ext cx="9914171" cy="2460748"/>
          </a:xfrm>
          <a:custGeom>
            <a:avLst/>
            <a:gdLst/>
            <a:ahLst/>
            <a:cxnLst/>
            <a:rect l="l" t="t" r="r" b="b"/>
            <a:pathLst>
              <a:path w="14871257" h="3691122">
                <a:moveTo>
                  <a:pt x="0" y="0"/>
                </a:moveTo>
                <a:lnTo>
                  <a:pt x="14871256" y="0"/>
                </a:lnTo>
                <a:lnTo>
                  <a:pt x="14871256" y="3691122"/>
                </a:lnTo>
                <a:lnTo>
                  <a:pt x="0" y="369112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35522" y="596900"/>
            <a:ext cx="11561722" cy="7962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6514"/>
              </a:lnSpc>
            </a:pPr>
            <a:r>
              <a:rPr lang="en-US" sz="4650" b="1" dirty="0">
                <a:solidFill>
                  <a:srgbClr val="CB6CE6"/>
                </a:solidFill>
                <a:latin typeface="Calibri"/>
                <a:ea typeface="Atma Bold"/>
                <a:cs typeface="Atma Bold"/>
                <a:sym typeface="Atma Bold"/>
              </a:rPr>
              <a:t>GENETIC COUNSELLORS BRIDGE THE GAP​</a:t>
            </a:r>
            <a:endParaRPr lang="en-US" sz="4650" b="1" dirty="0">
              <a:solidFill>
                <a:srgbClr val="CB6CE6"/>
              </a:solidFill>
              <a:latin typeface="Calibri"/>
              <a:ea typeface="Atma Bold"/>
              <a:cs typeface="Atma Bold"/>
            </a:endParaRPr>
          </a:p>
        </p:txBody>
      </p:sp>
      <p:grpSp>
        <p:nvGrpSpPr>
          <p:cNvPr id="4" name="Group 4"/>
          <p:cNvGrpSpPr/>
          <p:nvPr/>
        </p:nvGrpSpPr>
        <p:grpSpPr>
          <a:xfrm>
            <a:off x="384510" y="4667617"/>
            <a:ext cx="11422981" cy="1947785"/>
            <a:chOff x="0" y="0"/>
            <a:chExt cx="4213013" cy="718380"/>
          </a:xfrm>
        </p:grpSpPr>
        <p:sp>
          <p:nvSpPr>
            <p:cNvPr id="5" name="Freeform 5"/>
            <p:cNvSpPr/>
            <p:nvPr/>
          </p:nvSpPr>
          <p:spPr>
            <a:xfrm>
              <a:off x="0" y="0"/>
              <a:ext cx="4213013" cy="718380"/>
            </a:xfrm>
            <a:custGeom>
              <a:avLst/>
              <a:gdLst/>
              <a:ahLst/>
              <a:cxnLst/>
              <a:rect l="l" t="t" r="r" b="b"/>
              <a:pathLst>
                <a:path w="4213013" h="718380">
                  <a:moveTo>
                    <a:pt x="23043" y="0"/>
                  </a:moveTo>
                  <a:lnTo>
                    <a:pt x="4189969" y="0"/>
                  </a:lnTo>
                  <a:cubicBezTo>
                    <a:pt x="4196081" y="0"/>
                    <a:pt x="4201942" y="2428"/>
                    <a:pt x="4206263" y="6749"/>
                  </a:cubicBezTo>
                  <a:cubicBezTo>
                    <a:pt x="4210585" y="11071"/>
                    <a:pt x="4213013" y="16932"/>
                    <a:pt x="4213013" y="23043"/>
                  </a:cubicBezTo>
                  <a:lnTo>
                    <a:pt x="4213013" y="695337"/>
                  </a:lnTo>
                  <a:cubicBezTo>
                    <a:pt x="4213013" y="708063"/>
                    <a:pt x="4202696" y="718380"/>
                    <a:pt x="4189969" y="718380"/>
                  </a:cubicBezTo>
                  <a:lnTo>
                    <a:pt x="23043" y="718380"/>
                  </a:lnTo>
                  <a:cubicBezTo>
                    <a:pt x="16932" y="718380"/>
                    <a:pt x="11071" y="715952"/>
                    <a:pt x="6749" y="711631"/>
                  </a:cubicBezTo>
                  <a:cubicBezTo>
                    <a:pt x="2428" y="707309"/>
                    <a:pt x="0" y="701448"/>
                    <a:pt x="0" y="695337"/>
                  </a:cubicBezTo>
                  <a:lnTo>
                    <a:pt x="0" y="23043"/>
                  </a:lnTo>
                  <a:cubicBezTo>
                    <a:pt x="0" y="10317"/>
                    <a:pt x="10317" y="0"/>
                    <a:pt x="23043" y="0"/>
                  </a:cubicBezTo>
                  <a:close/>
                </a:path>
              </a:pathLst>
            </a:custGeom>
            <a:solidFill>
              <a:srgbClr val="FFFFFF"/>
            </a:solidFill>
          </p:spPr>
          <p:txBody>
            <a:bodyPr/>
            <a:lstStyle/>
            <a:p>
              <a:endParaRPr lang="en-US"/>
            </a:p>
          </p:txBody>
        </p:sp>
        <p:sp>
          <p:nvSpPr>
            <p:cNvPr id="6" name="TextBox 6"/>
            <p:cNvSpPr txBox="1"/>
            <p:nvPr/>
          </p:nvSpPr>
          <p:spPr>
            <a:xfrm>
              <a:off x="0" y="-28575"/>
              <a:ext cx="4213013" cy="74695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302"/>
                </a:lnSpc>
              </a:pPr>
              <a:endParaRPr sz="800"/>
            </a:p>
          </p:txBody>
        </p:sp>
      </p:grpSp>
      <p:sp>
        <p:nvSpPr>
          <p:cNvPr id="7" name="TextBox 7"/>
          <p:cNvSpPr txBox="1"/>
          <p:nvPr/>
        </p:nvSpPr>
        <p:spPr>
          <a:xfrm>
            <a:off x="606223" y="4672514"/>
            <a:ext cx="11101804" cy="19221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82"/>
              </a:lnSpc>
            </a:pPr>
            <a:r>
              <a:rPr lang="en-US" sz="2800" dirty="0">
                <a:solidFill>
                  <a:srgbClr val="000000"/>
                </a:solidFill>
                <a:latin typeface="Calibri"/>
                <a:ea typeface="Canva Sans"/>
                <a:cs typeface="Canva Sans"/>
                <a:sym typeface="Canva Sans"/>
              </a:rPr>
              <a:t>Genetic counsellors are </a:t>
            </a:r>
            <a:r>
              <a:rPr lang="en-US" sz="2800" b="1" dirty="0">
                <a:solidFill>
                  <a:srgbClr val="000000"/>
                </a:solidFill>
                <a:latin typeface="Calibri"/>
                <a:ea typeface="Canva Sans"/>
                <a:cs typeface="Canva Sans"/>
                <a:sym typeface="Canva Sans"/>
              </a:rPr>
              <a:t>healthcare professionals</a:t>
            </a:r>
            <a:r>
              <a:rPr lang="en-US" sz="2800" dirty="0">
                <a:solidFill>
                  <a:srgbClr val="000000"/>
                </a:solidFill>
                <a:latin typeface="Calibri"/>
                <a:ea typeface="Canva Sans"/>
                <a:cs typeface="Canva Sans"/>
                <a:sym typeface="Canva Sans"/>
              </a:rPr>
              <a:t> who not only understand the </a:t>
            </a:r>
            <a:r>
              <a:rPr lang="en-US" sz="2800" b="1" dirty="0">
                <a:solidFill>
                  <a:srgbClr val="000000"/>
                </a:solidFill>
                <a:latin typeface="Calibri"/>
                <a:ea typeface="Canva Sans"/>
                <a:cs typeface="Canva Sans"/>
                <a:sym typeface="Canva Sans"/>
              </a:rPr>
              <a:t>science of genetics/genomics </a:t>
            </a:r>
            <a:r>
              <a:rPr lang="en-US" sz="2800" dirty="0">
                <a:solidFill>
                  <a:srgbClr val="000000"/>
                </a:solidFill>
                <a:latin typeface="Calibri"/>
                <a:ea typeface="Canva Sans"/>
                <a:cs typeface="Canva Sans"/>
                <a:sym typeface="Canva Sans"/>
              </a:rPr>
              <a:t>but also the </a:t>
            </a:r>
            <a:r>
              <a:rPr lang="en-US" sz="2800" b="1" dirty="0">
                <a:solidFill>
                  <a:srgbClr val="000000"/>
                </a:solidFill>
                <a:latin typeface="Calibri"/>
                <a:ea typeface="Canva Sans"/>
                <a:cs typeface="Canva Sans"/>
                <a:sym typeface="Canva Sans"/>
              </a:rPr>
              <a:t>medical </a:t>
            </a:r>
            <a:r>
              <a:rPr lang="en-US" sz="2800" dirty="0">
                <a:solidFill>
                  <a:srgbClr val="000000"/>
                </a:solidFill>
                <a:latin typeface="Calibri"/>
                <a:ea typeface="Canva Sans"/>
                <a:cs typeface="Canva Sans"/>
                <a:sym typeface="Canva Sans"/>
              </a:rPr>
              <a:t>implications and importantly the very </a:t>
            </a:r>
            <a:r>
              <a:rPr lang="en-US" sz="2800" b="1" dirty="0">
                <a:solidFill>
                  <a:srgbClr val="000000"/>
                </a:solidFill>
                <a:latin typeface="Calibri"/>
                <a:ea typeface="Canva Sans"/>
                <a:cs typeface="Canva Sans"/>
                <a:sym typeface="Canva Sans"/>
              </a:rPr>
              <a:t>personal </a:t>
            </a:r>
            <a:r>
              <a:rPr lang="en-US" sz="2800" dirty="0">
                <a:solidFill>
                  <a:srgbClr val="000000"/>
                </a:solidFill>
                <a:latin typeface="Calibri"/>
                <a:ea typeface="Canva Sans"/>
                <a:cs typeface="Canva Sans"/>
                <a:sym typeface="Canva Sans"/>
              </a:rPr>
              <a:t>nature of this information to patients and their families​</a:t>
            </a:r>
            <a:endParaRPr lang="en-US" sz="2800" dirty="0">
              <a:solidFill>
                <a:srgbClr val="000000"/>
              </a:solidFill>
              <a:latin typeface="Calibri"/>
              <a:ea typeface="Canva Sans"/>
              <a:cs typeface="Canva Sans"/>
            </a:endParaRPr>
          </a:p>
        </p:txBody>
      </p:sp>
      <p:sp>
        <p:nvSpPr>
          <p:cNvPr id="8" name="TextBox 8"/>
          <p:cNvSpPr txBox="1"/>
          <p:nvPr/>
        </p:nvSpPr>
        <p:spPr>
          <a:xfrm>
            <a:off x="1517690" y="3086096"/>
            <a:ext cx="2053545" cy="6057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853"/>
              </a:lnSpc>
            </a:pPr>
            <a:r>
              <a:rPr lang="en-US" sz="3600" b="1" dirty="0">
                <a:solidFill>
                  <a:srgbClr val="FFFFFF"/>
                </a:solidFill>
                <a:latin typeface="Calibri"/>
                <a:ea typeface="Calibri"/>
                <a:cs typeface="Calibri"/>
                <a:sym typeface="Canva Sans Bold"/>
              </a:rPr>
              <a:t>Science</a:t>
            </a:r>
          </a:p>
        </p:txBody>
      </p:sp>
      <p:sp>
        <p:nvSpPr>
          <p:cNvPr id="9" name="TextBox 9"/>
          <p:cNvSpPr txBox="1"/>
          <p:nvPr/>
        </p:nvSpPr>
        <p:spPr>
          <a:xfrm>
            <a:off x="8876076" y="3127852"/>
            <a:ext cx="1657190" cy="59114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933"/>
              </a:lnSpc>
              <a:spcBef>
                <a:spcPct val="0"/>
              </a:spcBef>
            </a:pPr>
            <a:r>
              <a:rPr lang="en-US" sz="3600" b="1">
                <a:solidFill>
                  <a:srgbClr val="FFFFFF"/>
                </a:solidFill>
                <a:latin typeface="Calibri"/>
                <a:ea typeface="Calibri"/>
                <a:cs typeface="Calibri"/>
                <a:sym typeface="Canva Sans Bold"/>
              </a:rPr>
              <a:t>Family</a:t>
            </a:r>
          </a:p>
        </p:txBody>
      </p:sp>
    </p:spTree>
    <p:extLst>
      <p:ext uri="{BB962C8B-B14F-4D97-AF65-F5344CB8AC3E}">
        <p14:creationId xmlns:p14="http://schemas.microsoft.com/office/powerpoint/2010/main" val="347577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0705C8-63BF-A5ED-8F4F-79A3B524DE2F}"/>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Prenatal Screening and Prenatal Diagnosis</a:t>
            </a:r>
          </a:p>
        </p:txBody>
      </p:sp>
      <p:sp>
        <p:nvSpPr>
          <p:cNvPr id="3" name="Content Placeholder 2">
            <a:extLst>
              <a:ext uri="{FF2B5EF4-FFF2-40B4-BE49-F238E27FC236}">
                <a16:creationId xmlns:a16="http://schemas.microsoft.com/office/drawing/2014/main" id="{59550CE3-FB28-7C80-77D6-E7C027136084}"/>
              </a:ext>
            </a:extLst>
          </p:cNvPr>
          <p:cNvSpPr>
            <a:spLocks noGrp="1"/>
          </p:cNvSpPr>
          <p:nvPr>
            <p:ph sz="half" idx="1"/>
          </p:nvPr>
        </p:nvSpPr>
        <p:spPr>
          <a:xfrm>
            <a:off x="4380855" y="1412489"/>
            <a:ext cx="3427283" cy="4363844"/>
          </a:xfrm>
        </p:spPr>
        <p:txBody>
          <a:bodyPr vert="horz" lIns="91440" tIns="45720" rIns="91440" bIns="45720" rtlCol="0">
            <a:normAutofit/>
          </a:bodyPr>
          <a:lstStyle/>
          <a:p>
            <a:r>
              <a:rPr lang="en-US" sz="1900"/>
              <a:t>Prenatal Screening (PNS)</a:t>
            </a:r>
          </a:p>
          <a:p>
            <a:pPr lvl="1">
              <a:buFont typeface="Courier New" panose="020B0604020202020204" pitchFamily="34" charset="0"/>
              <a:buChar char="o"/>
            </a:pPr>
            <a:r>
              <a:rPr lang="en-US" sz="1900"/>
              <a:t>Methods to determine the likelihood of a fetus having a certain genetic condition or birth defect</a:t>
            </a:r>
          </a:p>
          <a:p>
            <a:pPr lvl="1">
              <a:buFont typeface="Courier New" panose="020B0604020202020204" pitchFamily="34" charset="0"/>
              <a:buChar char="o"/>
            </a:pPr>
            <a:r>
              <a:rPr lang="en-US" sz="1900"/>
              <a:t>Non-invasive – Ultrasound or blood tests</a:t>
            </a:r>
          </a:p>
          <a:p>
            <a:pPr lvl="1">
              <a:buFont typeface="Courier New" panose="020B0604020202020204" pitchFamily="34" charset="0"/>
              <a:buChar char="o"/>
            </a:pPr>
            <a:r>
              <a:rPr lang="en-US" sz="1900"/>
              <a:t>"Risk" of a problem</a:t>
            </a:r>
          </a:p>
          <a:p>
            <a:pPr lvl="1">
              <a:buFont typeface="Courier New" panose="020B0604020202020204" pitchFamily="34" charset="0"/>
              <a:buChar char="o"/>
            </a:pPr>
            <a:r>
              <a:rPr lang="en-US" sz="1900"/>
              <a:t>Allows option to undergo diagnostic testing if "high-risk"</a:t>
            </a:r>
          </a:p>
          <a:p>
            <a:pPr lvl="1">
              <a:buFont typeface="Courier New" panose="020B0604020202020204" pitchFamily="34" charset="0"/>
              <a:buChar char="o"/>
            </a:pPr>
            <a:r>
              <a:rPr lang="en-US" sz="1900"/>
              <a:t>Example: "advanced maternal age" or "NIPT"</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9B15A8E-A2C1-EBB4-3020-19337A0A1516}"/>
              </a:ext>
            </a:extLst>
          </p:cNvPr>
          <p:cNvSpPr>
            <a:spLocks noGrp="1"/>
          </p:cNvSpPr>
          <p:nvPr>
            <p:ph sz="half" idx="2"/>
          </p:nvPr>
        </p:nvSpPr>
        <p:spPr>
          <a:xfrm>
            <a:off x="8451604" y="1412489"/>
            <a:ext cx="3197701" cy="4363844"/>
          </a:xfrm>
        </p:spPr>
        <p:txBody>
          <a:bodyPr vert="horz" lIns="91440" tIns="45720" rIns="91440" bIns="45720" rtlCol="0">
            <a:normAutofit/>
          </a:bodyPr>
          <a:lstStyle/>
          <a:p>
            <a:r>
              <a:rPr lang="en-US" sz="1700"/>
              <a:t>Prenatal Diagnosis (PND)</a:t>
            </a:r>
          </a:p>
          <a:p>
            <a:pPr lvl="1">
              <a:buFont typeface="Courier New" panose="020B0604020202020204" pitchFamily="34" charset="0"/>
              <a:buChar char="o"/>
            </a:pPr>
            <a:r>
              <a:rPr lang="en-US" sz="1700"/>
              <a:t>Invasive procedures to provide a definitive diagnosis</a:t>
            </a:r>
          </a:p>
          <a:p>
            <a:pPr lvl="1">
              <a:buFont typeface="Courier New" panose="020B0604020202020204" pitchFamily="34" charset="0"/>
              <a:buChar char="o"/>
            </a:pPr>
            <a:r>
              <a:rPr lang="en-US" sz="1700"/>
              <a:t>Allow prospective parents to make informed decisions about their pregnancy or</a:t>
            </a:r>
          </a:p>
          <a:p>
            <a:pPr lvl="1">
              <a:buFont typeface="Courier New" panose="020B0604020202020204" pitchFamily="34" charset="0"/>
              <a:buChar char="o"/>
            </a:pPr>
            <a:r>
              <a:rPr lang="en-US" sz="1700"/>
              <a:t>Allows for preparation of medical team for potential early intervention if appropriate and available.</a:t>
            </a:r>
          </a:p>
          <a:p>
            <a:pPr lvl="1">
              <a:buFont typeface="Courier New" panose="020B0604020202020204" pitchFamily="34" charset="0"/>
              <a:buChar char="o"/>
            </a:pPr>
            <a:r>
              <a:rPr lang="en-US" sz="1700"/>
              <a:t>Example: Amniocentesis for a known familial disorder</a:t>
            </a:r>
          </a:p>
        </p:txBody>
      </p:sp>
    </p:spTree>
    <p:extLst>
      <p:ext uri="{BB962C8B-B14F-4D97-AF65-F5344CB8AC3E}">
        <p14:creationId xmlns:p14="http://schemas.microsoft.com/office/powerpoint/2010/main" val="14504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D4DAD-3D06-6CB6-A3BB-8074E88F0EB6}"/>
              </a:ext>
            </a:extLst>
          </p:cNvPr>
          <p:cNvSpPr>
            <a:spLocks noGrp="1"/>
          </p:cNvSpPr>
          <p:nvPr>
            <p:ph type="title"/>
          </p:nvPr>
        </p:nvSpPr>
        <p:spPr>
          <a:xfrm>
            <a:off x="686834" y="1153572"/>
            <a:ext cx="3200400" cy="4461163"/>
          </a:xfrm>
        </p:spPr>
        <p:txBody>
          <a:bodyPr>
            <a:normAutofit/>
          </a:bodyPr>
          <a:lstStyle/>
          <a:p>
            <a:r>
              <a:rPr lang="en-US">
                <a:solidFill>
                  <a:srgbClr val="FFFFFF"/>
                </a:solidFill>
              </a:rPr>
              <a:t>Newborn Screening (NBS)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E495EF-86B3-24C5-3631-A78AA3A72F1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A public health initiative/ service</a:t>
            </a:r>
          </a:p>
          <a:p>
            <a:r>
              <a:rPr lang="en-US" dirty="0"/>
              <a:t>Screens newborns for possible serious treatable disorders to allow for early intervention</a:t>
            </a:r>
          </a:p>
          <a:p>
            <a:r>
              <a:rPr lang="en-US" dirty="0"/>
              <a:t>Includes physical examination as well as a biochemical screening from a heel prick within the first hours or days of life</a:t>
            </a:r>
          </a:p>
          <a:p>
            <a:r>
              <a:rPr lang="en-US" dirty="0"/>
              <a:t>Usually focused on "congenital disorders"</a:t>
            </a:r>
          </a:p>
          <a:p>
            <a:endParaRPr lang="en-US" dirty="0"/>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65180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3510B-CE05-D89B-02C7-CE11C8926A4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Congenital Disorders (CDs)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D8E1C7-7676-4ED3-BDD4-A8E3F9D1638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a:t>Abnormalities in structure or function present from birth</a:t>
            </a:r>
          </a:p>
          <a:p>
            <a:r>
              <a:rPr lang="en-US" sz="2000"/>
              <a:t>May be immediately obvious (e.g. cleft lip) or</a:t>
            </a:r>
          </a:p>
          <a:p>
            <a:r>
              <a:rPr lang="en-US" sz="2000"/>
              <a:t>Some may manifest after hours, weeks or months post delivery (e.g. inborn errors of metabolism (IEMs) and rare diseases)</a:t>
            </a:r>
          </a:p>
          <a:p>
            <a:r>
              <a:rPr lang="en-US" sz="2000" dirty="0"/>
              <a:t>By the time they present, progression may have already caused irreversible damage</a:t>
            </a:r>
          </a:p>
          <a:p>
            <a:pPr lvl="1">
              <a:buFont typeface="Courier New" panose="020B0604020202020204" pitchFamily="34" charset="0"/>
              <a:buChar char="o"/>
            </a:pPr>
            <a:r>
              <a:rPr lang="en-US" sz="2000" dirty="0"/>
              <a:t>Intellectual disability, physical disability or premature death</a:t>
            </a:r>
          </a:p>
          <a:p>
            <a:endParaRPr lang="en-US" sz="2000"/>
          </a:p>
          <a:p>
            <a:r>
              <a:rPr lang="en-US" sz="2000"/>
              <a:t>Premise of NBS: Identify and refer for treatment in asymptomatic individuals, before the disease manifests in order to arrest disease progression</a:t>
            </a:r>
          </a:p>
        </p:txBody>
      </p:sp>
    </p:spTree>
    <p:extLst>
      <p:ext uri="{BB962C8B-B14F-4D97-AF65-F5344CB8AC3E}">
        <p14:creationId xmlns:p14="http://schemas.microsoft.com/office/powerpoint/2010/main" val="21000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6701</Words>
  <Application>Microsoft Macintosh PowerPoint</Application>
  <PresentationFormat>Widescreen</PresentationFormat>
  <Paragraphs>358</Paragraphs>
  <Slides>44</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Courier New,monospace</vt:lpstr>
      <vt:lpstr>Play</vt:lpstr>
      <vt:lpstr>Wingdings,Sans-Serif</vt:lpstr>
      <vt:lpstr>Aptos</vt:lpstr>
      <vt:lpstr>Aptos Display</vt:lpstr>
      <vt:lpstr>Arial</vt:lpstr>
      <vt:lpstr>Calibri</vt:lpstr>
      <vt:lpstr>Courier New</vt:lpstr>
      <vt:lpstr>DM Sans</vt:lpstr>
      <vt:lpstr>Merriweather Sans</vt:lpstr>
      <vt:lpstr>Wingdings</vt:lpstr>
      <vt:lpstr>office theme</vt:lpstr>
      <vt:lpstr>Why Genomic Counselling, Prenatal and Newborn screening matter in the Rare Disease Realm</vt:lpstr>
      <vt:lpstr>Overview</vt:lpstr>
      <vt:lpstr>Definitions</vt:lpstr>
      <vt:lpstr>PowerPoint Presentation</vt:lpstr>
      <vt:lpstr>PowerPoint Presentation</vt:lpstr>
      <vt:lpstr>PowerPoint Presentation</vt:lpstr>
      <vt:lpstr>Prenatal Screening and Prenatal Diagnosis</vt:lpstr>
      <vt:lpstr>Newborn Screening (NBS)</vt:lpstr>
      <vt:lpstr>Congenital Disorders (CDs)</vt:lpstr>
      <vt:lpstr>Why does this matter? </vt:lpstr>
      <vt:lpstr>WHO Sustainable Development Goal 3 (2030)</vt:lpstr>
      <vt:lpstr>Newborn Screening</vt:lpstr>
      <vt:lpstr>Beginning of NBS</vt:lpstr>
      <vt:lpstr>Example: Congenital Hypothyroidism</vt:lpstr>
      <vt:lpstr>Congenital hypothyroidism</vt:lpstr>
      <vt:lpstr>Current NBS</vt:lpstr>
      <vt:lpstr>PowerPoint Presentation</vt:lpstr>
      <vt:lpstr>NBS and Role of Genetic Counselling (GC)</vt:lpstr>
      <vt:lpstr>Experiences with NBS for CF and GC</vt:lpstr>
      <vt:lpstr>Real-world experiences</vt:lpstr>
      <vt:lpstr>Expansion – Benefit or Burden? </vt:lpstr>
      <vt:lpstr>Global experience</vt:lpstr>
      <vt:lpstr>Global experience</vt:lpstr>
      <vt:lpstr>South African experience</vt:lpstr>
      <vt:lpstr>SA HealthCare system</vt:lpstr>
      <vt:lpstr>NBS in SA</vt:lpstr>
      <vt:lpstr>Identified Challenges</vt:lpstr>
      <vt:lpstr>Limited Genetic Services</vt:lpstr>
      <vt:lpstr>African experience</vt:lpstr>
      <vt:lpstr>Sub-Saharan Africa</vt:lpstr>
      <vt:lpstr>Sickle Cell Disease</vt:lpstr>
      <vt:lpstr>International collaborations</vt:lpstr>
      <vt:lpstr>Enablers and Barriers</vt:lpstr>
      <vt:lpstr>How do we address these challenges?</vt:lpstr>
      <vt:lpstr>Lessons from the Philippines</vt:lpstr>
      <vt:lpstr>What lessons can we learn/ how do we change</vt:lpstr>
      <vt:lpstr>PowerPoint Presentation</vt:lpstr>
      <vt:lpstr>African Genetic Counsellors Association (AGCA)</vt:lpstr>
      <vt:lpstr>Attendees Map</vt:lpstr>
      <vt:lpstr>Mission statement</vt:lpstr>
      <vt:lpstr>Objectives</vt:lpstr>
      <vt:lpstr>PowerPoint Presentation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Rachel Jones</cp:lastModifiedBy>
  <cp:revision>2024</cp:revision>
  <dcterms:created xsi:type="dcterms:W3CDTF">2025-11-14T13:09:29Z</dcterms:created>
  <dcterms:modified xsi:type="dcterms:W3CDTF">2025-11-20T16:43:52Z</dcterms:modified>
</cp:coreProperties>
</file>