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9"/>
  </p:notesMasterIdLst>
  <p:sldIdLst>
    <p:sldId id="317" r:id="rId2"/>
    <p:sldId id="257" r:id="rId3"/>
    <p:sldId id="259" r:id="rId4"/>
    <p:sldId id="309" r:id="rId5"/>
    <p:sldId id="261" r:id="rId6"/>
    <p:sldId id="263" r:id="rId7"/>
    <p:sldId id="305" r:id="rId8"/>
    <p:sldId id="262" r:id="rId9"/>
    <p:sldId id="265" r:id="rId10"/>
    <p:sldId id="266" r:id="rId11"/>
    <p:sldId id="267" r:id="rId12"/>
    <p:sldId id="268" r:id="rId13"/>
    <p:sldId id="271" r:id="rId14"/>
    <p:sldId id="272" r:id="rId15"/>
    <p:sldId id="273" r:id="rId16"/>
    <p:sldId id="274" r:id="rId17"/>
    <p:sldId id="275" r:id="rId18"/>
    <p:sldId id="276" r:id="rId19"/>
    <p:sldId id="277" r:id="rId20"/>
    <p:sldId id="279" r:id="rId21"/>
    <p:sldId id="316" r:id="rId22"/>
    <p:sldId id="278" r:id="rId23"/>
    <p:sldId id="280" r:id="rId24"/>
    <p:sldId id="270" r:id="rId25"/>
    <p:sldId id="289" r:id="rId26"/>
    <p:sldId id="286" r:id="rId27"/>
    <p:sldId id="287" r:id="rId28"/>
    <p:sldId id="310" r:id="rId29"/>
    <p:sldId id="314" r:id="rId30"/>
    <p:sldId id="304" r:id="rId31"/>
    <p:sldId id="291" r:id="rId32"/>
    <p:sldId id="292" r:id="rId33"/>
    <p:sldId id="311" r:id="rId34"/>
    <p:sldId id="298" r:id="rId35"/>
    <p:sldId id="299" r:id="rId36"/>
    <p:sldId id="300" r:id="rId37"/>
    <p:sldId id="301" r:id="rId38"/>
  </p:sldIdLst>
  <p:sldSz cx="9144000" cy="5143500" type="screen16x9"/>
  <p:notesSz cx="6858000" cy="9144000"/>
  <p:embeddedFontLs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C82897-0E2B-49A0-84B2-AFC433CAA2A0}">
  <a:tblStyle styleId="{A6C82897-0E2B-49A0-84B2-AFC433CAA2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20"/>
    <p:restoredTop sz="90456"/>
  </p:normalViewPr>
  <p:slideViewPr>
    <p:cSldViewPr snapToGrid="0">
      <p:cViewPr varScale="1">
        <p:scale>
          <a:sx n="199" d="100"/>
          <a:sy n="199" d="100"/>
        </p:scale>
        <p:origin x="13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Or change title to match conference title</a:t>
            </a:r>
            <a:endParaRPr>
              <a:highlight>
                <a:srgbClr val="FFFF00"/>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9e67557c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9e67557c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b180f90e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eb180f90e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3c6e138a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3c6e138a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9e67557cb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9e67557cb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b3d063a7f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eb3d063a7f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b180f90e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eb180f90e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9e67557c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9e67557c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87c93cfb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87c93cfb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9e67557c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e9e67557c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3c6e138a3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e3c6e138a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f5979fe5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f5979fe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9e67557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9e67557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b3d063a7f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b3d063a7f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5979fe5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f5979fe5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3c6e138a3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e3c6e138a3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b2ad930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b2ad930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we delete since we open with this?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a:extLst>
            <a:ext uri="{FF2B5EF4-FFF2-40B4-BE49-F238E27FC236}">
              <a16:creationId xmlns:a16="http://schemas.microsoft.com/office/drawing/2014/main" id="{39ACDAFC-DCC6-2A4C-A799-B4DEA5D200E4}"/>
            </a:ext>
          </a:extLst>
        </p:cNvPr>
        <p:cNvGrpSpPr/>
        <p:nvPr/>
      </p:nvGrpSpPr>
      <p:grpSpPr>
        <a:xfrm>
          <a:off x="0" y="0"/>
          <a:ext cx="0" cy="0"/>
          <a:chOff x="0" y="0"/>
          <a:chExt cx="0" cy="0"/>
        </a:xfrm>
      </p:grpSpPr>
      <p:sp>
        <p:nvSpPr>
          <p:cNvPr id="330" name="Google Shape;330;ge9251026d7_0_25:notes">
            <a:extLst>
              <a:ext uri="{FF2B5EF4-FFF2-40B4-BE49-F238E27FC236}">
                <a16:creationId xmlns:a16="http://schemas.microsoft.com/office/drawing/2014/main" id="{0287A5C6-CF41-140A-189A-D05D311F61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9251026d7_0_25:notes">
            <a:extLst>
              <a:ext uri="{FF2B5EF4-FFF2-40B4-BE49-F238E27FC236}">
                <a16:creationId xmlns:a16="http://schemas.microsoft.com/office/drawing/2014/main" id="{55888298-93DD-C7ED-58E9-80C0AB590E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63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5979fe5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f5979fe5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88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9251026d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9251026d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e2b488b2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e2b488b2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e9251026d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e9251026d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b180f90e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b180f90e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9251026d7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9251026d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9251026d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9251026d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ee2b488b2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ee2b488b2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9e67557c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9e67557c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7BC648EF-464C-0300-2EA6-E1AB4E3D8591}"/>
            </a:ext>
          </a:extLst>
        </p:cNvPr>
        <p:cNvGrpSpPr/>
        <p:nvPr/>
      </p:nvGrpSpPr>
      <p:grpSpPr>
        <a:xfrm>
          <a:off x="0" y="0"/>
          <a:ext cx="0" cy="0"/>
          <a:chOff x="0" y="0"/>
          <a:chExt cx="0" cy="0"/>
        </a:xfrm>
      </p:grpSpPr>
      <p:sp>
        <p:nvSpPr>
          <p:cNvPr id="137" name="Google Shape;137;ge9e67557cb_0_29:notes">
            <a:extLst>
              <a:ext uri="{FF2B5EF4-FFF2-40B4-BE49-F238E27FC236}">
                <a16:creationId xmlns:a16="http://schemas.microsoft.com/office/drawing/2014/main" id="{5AEA6554-7D25-AE5C-B59E-9B7DB2EB1B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9e67557cb_0_29:notes">
            <a:extLst>
              <a:ext uri="{FF2B5EF4-FFF2-40B4-BE49-F238E27FC236}">
                <a16:creationId xmlns:a16="http://schemas.microsoft.com/office/drawing/2014/main" id="{0CDC53CA-98CB-1EA2-6D1D-87618523AE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45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f0cb143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f0cb143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9e67557c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9e67557c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3c6e138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3c6e138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9e67557c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e9e67557c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
        <p:cNvGrpSpPr/>
        <p:nvPr/>
      </p:nvGrpSpPr>
      <p:grpSpPr>
        <a:xfrm>
          <a:off x="0" y="0"/>
          <a:ext cx="0" cy="0"/>
          <a:chOff x="0" y="0"/>
          <a:chExt cx="0" cy="0"/>
        </a:xfrm>
      </p:grpSpPr>
      <p:grpSp>
        <p:nvGrpSpPr>
          <p:cNvPr id="11" name="Google Shape;11;p2"/>
          <p:cNvGrpSpPr/>
          <p:nvPr/>
        </p:nvGrpSpPr>
        <p:grpSpPr>
          <a:xfrm>
            <a:off x="6098378" y="5"/>
            <a:ext cx="3045625" cy="2030570"/>
            <a:chOff x="6098378" y="5"/>
            <a:chExt cx="3045625" cy="2030570"/>
          </a:xfrm>
        </p:grpSpPr>
        <p:sp>
          <p:nvSpPr>
            <p:cNvPr id="12" name="Google Shape;12;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8" name="Google Shape;18;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9" name="Google Shape;19;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0"/>
        <p:cNvGrpSpPr/>
        <p:nvPr/>
      </p:nvGrpSpPr>
      <p:grpSpPr>
        <a:xfrm>
          <a:off x="0" y="0"/>
          <a:ext cx="0" cy="0"/>
          <a:chOff x="0" y="0"/>
          <a:chExt cx="0" cy="0"/>
        </a:xfrm>
      </p:grpSpPr>
      <p:grpSp>
        <p:nvGrpSpPr>
          <p:cNvPr id="21" name="Google Shape;21;p3"/>
          <p:cNvGrpSpPr/>
          <p:nvPr/>
        </p:nvGrpSpPr>
        <p:grpSpPr>
          <a:xfrm>
            <a:off x="6098378" y="5"/>
            <a:ext cx="3045625" cy="2030570"/>
            <a:chOff x="6098378" y="5"/>
            <a:chExt cx="3045625" cy="2030570"/>
          </a:xfrm>
        </p:grpSpPr>
        <p:sp>
          <p:nvSpPr>
            <p:cNvPr id="22" name="Google Shape;22;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8" name="Google Shape;28;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grpSp>
        <p:nvGrpSpPr>
          <p:cNvPr id="30" name="Google Shape;30;p4"/>
          <p:cNvGrpSpPr/>
          <p:nvPr/>
        </p:nvGrpSpPr>
        <p:grpSpPr>
          <a:xfrm>
            <a:off x="0" y="3903669"/>
            <a:ext cx="9144000" cy="1239925"/>
            <a:chOff x="0" y="3903669"/>
            <a:chExt cx="9144000" cy="1239925"/>
          </a:xfrm>
        </p:grpSpPr>
        <p:sp>
          <p:nvSpPr>
            <p:cNvPr id="31" name="Google Shape;31;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8" name="Google Shape;38;p4"/>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en"/>
              <a:t>FirstAmendmentWatch.org       </a:t>
            </a: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 name="Google Shape;49;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1"/>
        <p:cNvGrpSpPr/>
        <p:nvPr/>
      </p:nvGrpSpPr>
      <p:grpSpPr>
        <a:xfrm>
          <a:off x="0" y="0"/>
          <a:ext cx="0" cy="0"/>
          <a:chOff x="0" y="0"/>
          <a:chExt cx="0" cy="0"/>
        </a:xfrm>
      </p:grpSpPr>
      <p:grpSp>
        <p:nvGrpSpPr>
          <p:cNvPr id="52" name="Google Shape;52;p8"/>
          <p:cNvGrpSpPr/>
          <p:nvPr/>
        </p:nvGrpSpPr>
        <p:grpSpPr>
          <a:xfrm>
            <a:off x="6098378" y="5"/>
            <a:ext cx="3045625" cy="2030570"/>
            <a:chOff x="6098378" y="5"/>
            <a:chExt cx="3045625" cy="2030570"/>
          </a:xfrm>
        </p:grpSpPr>
        <p:sp>
          <p:nvSpPr>
            <p:cNvPr id="53" name="Google Shape;53;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9" name="Google Shape;59;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 name="Google Shape;62;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3" name="Google Shape;63;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4" name="Google Shape;64;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 name="Google Shape;65;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6" name="Google Shape;66;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9" name="Google Shape;69;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0"/>
        <p:cNvGrpSpPr/>
        <p:nvPr/>
      </p:nvGrpSpPr>
      <p:grpSpPr>
        <a:xfrm>
          <a:off x="0" y="0"/>
          <a:ext cx="0" cy="0"/>
          <a:chOff x="0" y="0"/>
          <a:chExt cx="0" cy="0"/>
        </a:xfrm>
      </p:grpSpPr>
      <p:grpSp>
        <p:nvGrpSpPr>
          <p:cNvPr id="71" name="Google Shape;71;p11"/>
          <p:cNvGrpSpPr/>
          <p:nvPr/>
        </p:nvGrpSpPr>
        <p:grpSpPr>
          <a:xfrm>
            <a:off x="6098378" y="5"/>
            <a:ext cx="3045625" cy="2030570"/>
            <a:chOff x="6098378" y="5"/>
            <a:chExt cx="3045625" cy="2030570"/>
          </a:xfrm>
        </p:grpSpPr>
        <p:sp>
          <p:nvSpPr>
            <p:cNvPr id="72" name="Google Shape;72;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8" name="Google Shape;78;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9" name="Google Shape;79;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a:spLocks noGrp="1"/>
          </p:cNvSpPr>
          <p:nvPr>
            <p:ph type="sldNum" idx="2"/>
          </p:nvPr>
        </p:nvSpPr>
        <p:spPr>
          <a:xfrm>
            <a:off x="6374675" y="4822975"/>
            <a:ext cx="2634600" cy="615600"/>
          </a:xfrm>
          <a:prstGeom prst="rect">
            <a:avLst/>
          </a:prstGeom>
          <a:noFill/>
          <a:ln>
            <a:noFill/>
          </a:ln>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r>
              <a:rPr lang="en"/>
              <a:t>FirstAmendmentWatch.org       </a:t>
            </a: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aclum.org/sites/default/files/wp-content/uploads/2015/08/glik-u.s.-court-of-appeals-ruling.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flickr.com/photos/elhamalawy/"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clum.org/sites/default/files/wp-content/uploads/2015/08/glik-u.s.-court-of-appeals-ruling.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law.justia.com/cases/federal/appellate-courts/ca7/11-1286/11-1286-2012-05-08.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q2Ih5abBptg?feature=oembed"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74A4-5A12-563F-958D-2246D14094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C5961D0-D637-606B-9197-0DF7638F56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5" name="Picture 4">
            <a:extLst>
              <a:ext uri="{FF2B5EF4-FFF2-40B4-BE49-F238E27FC236}">
                <a16:creationId xmlns:a16="http://schemas.microsoft.com/office/drawing/2014/main" id="{BA3963BF-4FFF-4151-541A-6C956C83111C}"/>
              </a:ext>
            </a:extLst>
          </p:cNvPr>
          <p:cNvPicPr>
            <a:picLocks noChangeAspect="1"/>
          </p:cNvPicPr>
          <p:nvPr/>
        </p:nvPicPr>
        <p:blipFill>
          <a:blip r:embed="rId2"/>
          <a:stretch>
            <a:fillRect/>
          </a:stretch>
        </p:blipFill>
        <p:spPr>
          <a:xfrm>
            <a:off x="0" y="208466"/>
            <a:ext cx="9144000" cy="4726565"/>
          </a:xfrm>
          <a:prstGeom prst="rect">
            <a:avLst/>
          </a:prstGeom>
        </p:spPr>
      </p:pic>
    </p:spTree>
    <p:extLst>
      <p:ext uri="{BB962C8B-B14F-4D97-AF65-F5344CB8AC3E}">
        <p14:creationId xmlns:p14="http://schemas.microsoft.com/office/powerpoint/2010/main" val="172802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body" idx="1"/>
          </p:nvPr>
        </p:nvSpPr>
        <p:spPr>
          <a:xfrm>
            <a:off x="311700" y="1133100"/>
            <a:ext cx="8520600" cy="33390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2300">
                <a:solidFill>
                  <a:srgbClr val="000000"/>
                </a:solidFill>
              </a:rPr>
              <a:t>As the Supreme</a:t>
            </a:r>
            <a:r>
              <a:rPr lang="en" sz="2300" b="1">
                <a:solidFill>
                  <a:srgbClr val="000000"/>
                </a:solidFill>
              </a:rPr>
              <a:t> </a:t>
            </a:r>
            <a:r>
              <a:rPr lang="en" sz="2300">
                <a:solidFill>
                  <a:srgbClr val="000000"/>
                </a:solidFill>
              </a:rPr>
              <a:t>Court has observed, “the First Amendment goes beyond protection of the press and the self-expression of individuals to prohibit government from limiting the stock of information from which members of the public may draw.” </a:t>
            </a:r>
            <a:r>
              <a:rPr lang="en" sz="2300" i="1">
                <a:solidFill>
                  <a:srgbClr val="000000"/>
                </a:solidFill>
              </a:rPr>
              <a:t>First Nat'l Bank v. Bellotti, 435 U.S. 765, 783, 98 S.Ct. 1407, 55 L.Ed.2d 707 (1978)</a:t>
            </a:r>
            <a:endParaRPr sz="2300" i="1">
              <a:solidFill>
                <a:srgbClr val="000000"/>
              </a:solidFill>
            </a:endParaRPr>
          </a:p>
          <a:p>
            <a:pPr marL="0" lvl="0" indent="0" algn="l" rtl="0">
              <a:lnSpc>
                <a:spcPct val="95000"/>
              </a:lnSpc>
              <a:spcBef>
                <a:spcPts val="1200"/>
              </a:spcBef>
              <a:spcAft>
                <a:spcPts val="0"/>
              </a:spcAft>
              <a:buNone/>
            </a:pPr>
            <a:r>
              <a:rPr lang="en" sz="3000">
                <a:solidFill>
                  <a:srgbClr val="000000"/>
                </a:solidFill>
              </a:rPr>
              <a:t> </a:t>
            </a:r>
            <a:r>
              <a:rPr lang="en" sz="2300" i="1">
                <a:solidFill>
                  <a:schemeClr val="accent4"/>
                </a:solidFill>
                <a:uFill>
                  <a:noFill/>
                </a:uFill>
                <a:hlinkClick r:id="rId3">
                  <a:extLst>
                    <a:ext uri="{A12FA001-AC4F-418D-AE19-62706E023703}">
                      <ahyp:hlinkClr xmlns:ahyp="http://schemas.microsoft.com/office/drawing/2018/hyperlinkcolor" val="tx"/>
                    </a:ext>
                  </a:extLst>
                </a:hlinkClick>
              </a:rPr>
              <a:t>Glik v. Cunniffe</a:t>
            </a:r>
            <a:r>
              <a:rPr lang="en" sz="2300">
                <a:solidFill>
                  <a:srgbClr val="000000"/>
                </a:solidFill>
              </a:rPr>
              <a:t>, 1st Circuit, 2011</a:t>
            </a:r>
            <a:endParaRPr sz="2300" i="1">
              <a:solidFill>
                <a:srgbClr val="000000"/>
              </a:solidFill>
            </a:endParaRPr>
          </a:p>
          <a:p>
            <a:pPr marL="0" lvl="0" indent="0" algn="l" rtl="0">
              <a:lnSpc>
                <a:spcPct val="95000"/>
              </a:lnSpc>
              <a:spcBef>
                <a:spcPts val="1200"/>
              </a:spcBef>
              <a:spcAft>
                <a:spcPts val="1200"/>
              </a:spcAft>
              <a:buNone/>
            </a:pPr>
            <a:endParaRPr sz="2300"/>
          </a:p>
        </p:txBody>
      </p:sp>
      <p:sp>
        <p:nvSpPr>
          <p:cNvPr id="156" name="Google Shape;156;p23"/>
          <p:cNvSpPr txBox="1">
            <a:spLocks noGrp="1"/>
          </p:cNvSpPr>
          <p:nvPr>
            <p:ph type="title"/>
          </p:nvPr>
        </p:nvSpPr>
        <p:spPr>
          <a:xfrm>
            <a:off x="311700" y="311125"/>
            <a:ext cx="8520600" cy="644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2300" b="1" dirty="0"/>
              <a:t>Protects Stock of Information from Which Public May Draw: </a:t>
            </a:r>
            <a:endParaRPr sz="2300" b="1" dirty="0"/>
          </a:p>
          <a:p>
            <a:pPr marL="0" lvl="0" indent="0" algn="l" rtl="0">
              <a:lnSpc>
                <a:spcPct val="95000"/>
              </a:lnSpc>
              <a:spcBef>
                <a:spcPts val="1200"/>
              </a:spcBef>
              <a:spcAft>
                <a:spcPts val="0"/>
              </a:spcAft>
              <a:buNone/>
            </a:pPr>
            <a:endParaRPr sz="2300" dirty="0">
              <a:solidFill>
                <a:schemeClr val="dk2"/>
              </a:solidFill>
            </a:endParaRPr>
          </a:p>
          <a:p>
            <a:pPr marL="0" lvl="0" indent="0" algn="l" rtl="0">
              <a:spcBef>
                <a:spcPts val="1200"/>
              </a:spcBef>
              <a:spcAft>
                <a:spcPts val="0"/>
              </a:spcAft>
              <a:buSzPts val="990"/>
              <a:buNone/>
            </a:pPr>
            <a:endParaRPr sz="1500" dirty="0"/>
          </a:p>
        </p:txBody>
      </p:sp>
      <p:sp>
        <p:nvSpPr>
          <p:cNvPr id="157" name="Google Shape;157;p23"/>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t>Promotes Free Discussion of Government Affairs</a:t>
            </a:r>
            <a:endParaRPr sz="2300" dirty="0"/>
          </a:p>
          <a:p>
            <a:pPr marL="0" lvl="0" indent="0" algn="l" rtl="0">
              <a:spcBef>
                <a:spcPts val="1200"/>
              </a:spcBef>
              <a:spcAft>
                <a:spcPts val="0"/>
              </a:spcAft>
              <a:buNone/>
            </a:pPr>
            <a:endParaRPr dirty="0"/>
          </a:p>
        </p:txBody>
      </p:sp>
      <p:sp>
        <p:nvSpPr>
          <p:cNvPr id="163" name="Google Shape;163;p24"/>
          <p:cNvSpPr txBox="1">
            <a:spLocks noGrp="1"/>
          </p:cNvSpPr>
          <p:nvPr>
            <p:ph type="body" idx="1"/>
          </p:nvPr>
        </p:nvSpPr>
        <p:spPr>
          <a:xfrm>
            <a:off x="311700" y="1229875"/>
            <a:ext cx="8520600" cy="28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300">
              <a:solidFill>
                <a:srgbClr val="000000"/>
              </a:solidFill>
            </a:endParaRPr>
          </a:p>
          <a:p>
            <a:pPr marL="0" lvl="0" indent="0" algn="l" rtl="0">
              <a:spcBef>
                <a:spcPts val="1200"/>
              </a:spcBef>
              <a:spcAft>
                <a:spcPts val="0"/>
              </a:spcAft>
              <a:buNone/>
            </a:pPr>
            <a:r>
              <a:rPr lang="en" sz="2300">
                <a:solidFill>
                  <a:srgbClr val="000000"/>
                </a:solidFill>
              </a:rPr>
              <a:t>“There is practically universal agreement that a major purpose of the First Amendment was to protect the free discussion of governmental affairs.”</a:t>
            </a:r>
            <a:endParaRPr sz="2300">
              <a:solidFill>
                <a:srgbClr val="000000"/>
              </a:solidFill>
            </a:endParaRPr>
          </a:p>
          <a:p>
            <a:pPr marL="0" lvl="0" indent="0" algn="l" rtl="0">
              <a:spcBef>
                <a:spcPts val="1200"/>
              </a:spcBef>
              <a:spcAft>
                <a:spcPts val="0"/>
              </a:spcAft>
              <a:buNone/>
            </a:pPr>
            <a:r>
              <a:rPr lang="en" sz="2300">
                <a:solidFill>
                  <a:srgbClr val="000000"/>
                </a:solidFill>
              </a:rPr>
              <a:t>Mills v. Alabama (1966)</a:t>
            </a:r>
            <a:endParaRPr sz="2300">
              <a:solidFill>
                <a:srgbClr val="000000"/>
              </a:solidFill>
            </a:endParaRPr>
          </a:p>
          <a:p>
            <a:pPr marL="0" lvl="0" indent="0" algn="l" rtl="0">
              <a:spcBef>
                <a:spcPts val="1200"/>
              </a:spcBef>
              <a:spcAft>
                <a:spcPts val="1200"/>
              </a:spcAft>
              <a:buNone/>
            </a:pPr>
            <a:endParaRPr sz="2300" b="1"/>
          </a:p>
        </p:txBody>
      </p:sp>
      <p:sp>
        <p:nvSpPr>
          <p:cNvPr id="164" name="Google Shape;164;p24"/>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a:t>FirstAmendmentWatch.org      </a:t>
            </a: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410000"/>
            <a:ext cx="8520600" cy="9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b="1" dirty="0"/>
              <a:t>Core First Amendment Interest in Aiding Citizens Uncover Abuses and Misconduct: </a:t>
            </a:r>
            <a:endParaRPr sz="2400" b="1" dirty="0"/>
          </a:p>
        </p:txBody>
      </p:sp>
      <p:sp>
        <p:nvSpPr>
          <p:cNvPr id="170" name="Google Shape;170;p25"/>
          <p:cNvSpPr txBox="1">
            <a:spLocks noGrp="1"/>
          </p:cNvSpPr>
          <p:nvPr>
            <p:ph type="body" idx="1"/>
          </p:nvPr>
        </p:nvSpPr>
        <p:spPr>
          <a:xfrm>
            <a:off x="311700" y="1375400"/>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rgbClr val="000000"/>
                </a:solidFill>
              </a:rPr>
              <a:t>Ensuring the public's right to gather information about their officials not only aids in the uncovering of abuses, but also may have a salutary effect on the functioning of government more generally, see </a:t>
            </a:r>
            <a:r>
              <a:rPr lang="en" sz="2200" i="1">
                <a:solidFill>
                  <a:srgbClr val="000000"/>
                </a:solidFill>
              </a:rPr>
              <a:t>Press-Enter. Co. v. Superior Court, 478 U.S. 1, 8, 106 S.Ct. 2735, 92 L.Ed.2d 1 (1986)</a:t>
            </a:r>
            <a:r>
              <a:rPr lang="en" sz="2200">
                <a:solidFill>
                  <a:srgbClr val="000000"/>
                </a:solidFill>
              </a:rPr>
              <a:t> (noting that "many governmental processes operate best under public scrutiny").</a:t>
            </a:r>
            <a:endParaRPr sz="2200">
              <a:solidFill>
                <a:srgbClr val="000000"/>
              </a:solidFill>
            </a:endParaRPr>
          </a:p>
        </p:txBody>
      </p:sp>
      <p:sp>
        <p:nvSpPr>
          <p:cNvPr id="171" name="Google Shape;171;p25"/>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4935775" y="1465675"/>
            <a:ext cx="3866400" cy="1835400"/>
          </a:xfrm>
          <a:prstGeom prst="rect">
            <a:avLst/>
          </a:prstGeom>
          <a:solidFill>
            <a:schemeClr val="dk1"/>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lt1"/>
              </a:solidFill>
            </a:endParaRPr>
          </a:p>
          <a:p>
            <a:pPr marL="0" lvl="0" indent="0" algn="l" rtl="0">
              <a:spcBef>
                <a:spcPts val="0"/>
              </a:spcBef>
              <a:spcAft>
                <a:spcPts val="0"/>
              </a:spcAft>
              <a:buNone/>
            </a:pPr>
            <a:r>
              <a:rPr lang="en" sz="2400">
                <a:solidFill>
                  <a:schemeClr val="lt1"/>
                </a:solidFill>
              </a:rPr>
              <a:t>Creation of Content:  </a:t>
            </a:r>
            <a:endParaRPr sz="2400">
              <a:solidFill>
                <a:schemeClr val="lt1"/>
              </a:solidFill>
            </a:endParaRPr>
          </a:p>
          <a:p>
            <a:pPr marL="0" lvl="0" indent="0" algn="l" rtl="0">
              <a:spcBef>
                <a:spcPts val="0"/>
              </a:spcBef>
              <a:spcAft>
                <a:spcPts val="0"/>
              </a:spcAft>
              <a:buNone/>
            </a:pPr>
            <a:r>
              <a:rPr lang="en" sz="2400">
                <a:solidFill>
                  <a:schemeClr val="lt1"/>
                </a:solidFill>
              </a:rPr>
              <a:t>The Picasso Problem</a:t>
            </a:r>
            <a:endParaRPr sz="2400">
              <a:solidFill>
                <a:schemeClr val="lt1"/>
              </a:solidFill>
            </a:endParaRPr>
          </a:p>
          <a:p>
            <a:pPr marL="0" lvl="0" indent="0" algn="ctr" rtl="0">
              <a:spcBef>
                <a:spcPts val="0"/>
              </a:spcBef>
              <a:spcAft>
                <a:spcPts val="0"/>
              </a:spcAft>
              <a:buClr>
                <a:srgbClr val="000000"/>
              </a:buClr>
              <a:buSzPts val="990"/>
              <a:buFont typeface="Arial"/>
              <a:buNone/>
            </a:pPr>
            <a:endParaRPr sz="1900">
              <a:solidFill>
                <a:schemeClr val="lt1"/>
              </a:solidFill>
            </a:endParaRPr>
          </a:p>
          <a:p>
            <a:pPr marL="0" lvl="0" indent="0" algn="l" rtl="0">
              <a:spcBef>
                <a:spcPts val="0"/>
              </a:spcBef>
              <a:spcAft>
                <a:spcPts val="0"/>
              </a:spcAft>
              <a:buNone/>
            </a:pPr>
            <a:endParaRPr/>
          </a:p>
        </p:txBody>
      </p:sp>
      <p:sp>
        <p:nvSpPr>
          <p:cNvPr id="191" name="Google Shape;191;p28"/>
          <p:cNvSpPr txBox="1">
            <a:spLocks noGrp="1"/>
          </p:cNvSpPr>
          <p:nvPr>
            <p:ph type="title"/>
          </p:nvPr>
        </p:nvSpPr>
        <p:spPr>
          <a:xfrm>
            <a:off x="9322650" y="5278500"/>
            <a:ext cx="2013900" cy="157200"/>
          </a:xfrm>
          <a:prstGeom prst="rect">
            <a:avLst/>
          </a:prstGeom>
          <a:solidFill>
            <a:schemeClr val="lt1"/>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lt1"/>
                </a:solidFill>
              </a:rPr>
              <a:t>Isn’t recording an </a:t>
            </a:r>
            <a:r>
              <a:rPr lang="en" sz="2300" i="1">
                <a:solidFill>
                  <a:schemeClr val="lt1"/>
                </a:solidFill>
              </a:rPr>
              <a:t>action</a:t>
            </a:r>
            <a:r>
              <a:rPr lang="en" sz="2300">
                <a:solidFill>
                  <a:schemeClr val="lt1"/>
                </a:solidFill>
              </a:rPr>
              <a:t>? How is video recording a form of speech?</a:t>
            </a:r>
            <a:endParaRPr sz="2300">
              <a:solidFill>
                <a:schemeClr val="lt1"/>
              </a:solidFill>
            </a:endParaRPr>
          </a:p>
          <a:p>
            <a:pPr marL="0" lvl="0" indent="0" algn="l" rtl="0">
              <a:spcBef>
                <a:spcPts val="0"/>
              </a:spcBef>
              <a:spcAft>
                <a:spcPts val="0"/>
              </a:spcAft>
              <a:buNone/>
            </a:pPr>
            <a:endParaRPr/>
          </a:p>
        </p:txBody>
      </p:sp>
      <p:pic>
        <p:nvPicPr>
          <p:cNvPr id="192" name="Google Shape;192;p28"/>
          <p:cNvPicPr preferRelativeResize="0"/>
          <p:nvPr/>
        </p:nvPicPr>
        <p:blipFill>
          <a:blip r:embed="rId3">
            <a:alphaModFix/>
          </a:blip>
          <a:stretch>
            <a:fillRect/>
          </a:stretch>
        </p:blipFill>
        <p:spPr>
          <a:xfrm>
            <a:off x="210825" y="855025"/>
            <a:ext cx="4630976" cy="3056689"/>
          </a:xfrm>
          <a:prstGeom prst="rect">
            <a:avLst/>
          </a:prstGeom>
          <a:noFill/>
          <a:ln>
            <a:noFill/>
          </a:ln>
        </p:spPr>
      </p:pic>
      <p:sp>
        <p:nvSpPr>
          <p:cNvPr id="193" name="Google Shape;193;p28"/>
          <p:cNvSpPr txBox="1"/>
          <p:nvPr/>
        </p:nvSpPr>
        <p:spPr>
          <a:xfrm>
            <a:off x="335950" y="4031550"/>
            <a:ext cx="319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Hossam</a:t>
            </a:r>
            <a:r>
              <a:rPr lang="en" u="sng">
                <a:solidFill>
                  <a:schemeClr val="hlink"/>
                </a:solidFill>
                <a:hlinkClick r:id="rId4"/>
              </a:rPr>
              <a:t> </a:t>
            </a:r>
            <a:r>
              <a:rPr lang="en"/>
              <a:t>el-Hamalawy, Flickr</a:t>
            </a:r>
            <a:endParaRPr sz="1200">
              <a:latin typeface="Roboto"/>
              <a:ea typeface="Roboto"/>
              <a:cs typeface="Roboto"/>
              <a:sym typeface="Roboto"/>
            </a:endParaRPr>
          </a:p>
        </p:txBody>
      </p:sp>
      <p:sp>
        <p:nvSpPr>
          <p:cNvPr id="194" name="Google Shape;194;p28"/>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body" idx="1"/>
          </p:nvPr>
        </p:nvSpPr>
        <p:spPr>
          <a:xfrm>
            <a:off x="311700" y="1526700"/>
            <a:ext cx="8520600" cy="2013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400">
                <a:solidFill>
                  <a:srgbClr val="000000"/>
                </a:solidFill>
              </a:rPr>
              <a:t>Courts recognize that the recording of video and audio is closely intertwined with the eventual dissemination of the information. Use of recording technology enables protected speech to occur, and thus the First Amendment must shield both.</a:t>
            </a:r>
            <a:endParaRPr sz="2400">
              <a:solidFill>
                <a:srgbClr val="000000"/>
              </a:solidFill>
            </a:endParaRPr>
          </a:p>
          <a:p>
            <a:pPr marL="0" lvl="0" indent="0" algn="l" rtl="0">
              <a:spcBef>
                <a:spcPts val="1200"/>
              </a:spcBef>
              <a:spcAft>
                <a:spcPts val="1200"/>
              </a:spcAft>
              <a:buNone/>
            </a:pPr>
            <a:endParaRPr sz="2300" b="1"/>
          </a:p>
        </p:txBody>
      </p:sp>
      <p:sp>
        <p:nvSpPr>
          <p:cNvPr id="200" name="Google Shape;200;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 Picasso Problem</a:t>
            </a:r>
            <a:endParaRPr/>
          </a:p>
          <a:p>
            <a:pPr marL="0" lvl="0" indent="0" algn="l" rtl="0">
              <a:spcBef>
                <a:spcPts val="0"/>
              </a:spcBef>
              <a:spcAft>
                <a:spcPts val="0"/>
              </a:spcAft>
              <a:buSzPts val="990"/>
              <a:buNone/>
            </a:pPr>
            <a:endParaRPr sz="2000" b="1"/>
          </a:p>
        </p:txBody>
      </p:sp>
      <p:sp>
        <p:nvSpPr>
          <p:cNvPr id="201" name="Google Shape;201;p29"/>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There is No Fixed First Amendment Line Between the Act of Creating Speech and the Speech Itself: </a:t>
            </a:r>
            <a:endParaRPr dirty="0"/>
          </a:p>
        </p:txBody>
      </p:sp>
      <p:sp>
        <p:nvSpPr>
          <p:cNvPr id="207" name="Google Shape;207;p30"/>
          <p:cNvSpPr txBox="1">
            <a:spLocks noGrp="1"/>
          </p:cNvSpPr>
          <p:nvPr>
            <p:ph type="body" idx="1"/>
          </p:nvPr>
        </p:nvSpPr>
        <p:spPr>
          <a:xfrm>
            <a:off x="311700" y="1522775"/>
            <a:ext cx="8520600" cy="289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rgbClr val="000000"/>
                </a:solidFill>
              </a:rPr>
              <a:t> </a:t>
            </a:r>
            <a:r>
              <a:rPr lang="en" sz="1900" dirty="0">
                <a:solidFill>
                  <a:srgbClr val="000000"/>
                </a:solidFill>
              </a:rPr>
              <a:t>“The process of expression through a medium has never been thought so distinct from the expression itself that we could disaggregate Picasso from his brushes and canvas, or that we could value Beethoven without the benefit of strings and woodwinds. In other words, we have never seriously questioned that the processes of writing words down on paper, painting a picture, and playing an instrument are purely expressive activities entitled to full First Amendment protection.” </a:t>
            </a:r>
            <a:endParaRPr sz="1900" dirty="0">
              <a:solidFill>
                <a:srgbClr val="000000"/>
              </a:solidFill>
            </a:endParaRPr>
          </a:p>
          <a:p>
            <a:pPr marL="0" lvl="0" indent="0" algn="l" rtl="0">
              <a:lnSpc>
                <a:spcPct val="100000"/>
              </a:lnSpc>
              <a:spcBef>
                <a:spcPts val="0"/>
              </a:spcBef>
              <a:spcAft>
                <a:spcPts val="0"/>
              </a:spcAft>
              <a:buNone/>
            </a:pPr>
            <a:endParaRPr sz="1900" i="1" dirty="0">
              <a:solidFill>
                <a:srgbClr val="000000"/>
              </a:solidFill>
            </a:endParaRPr>
          </a:p>
          <a:p>
            <a:pPr marL="0" lvl="0" indent="0" algn="l" rtl="0">
              <a:lnSpc>
                <a:spcPct val="100000"/>
              </a:lnSpc>
              <a:spcBef>
                <a:spcPts val="0"/>
              </a:spcBef>
              <a:spcAft>
                <a:spcPts val="0"/>
              </a:spcAft>
              <a:buNone/>
            </a:pPr>
            <a:r>
              <a:rPr lang="en" sz="1900" i="1" dirty="0">
                <a:solidFill>
                  <a:srgbClr val="000000"/>
                </a:solidFill>
              </a:rPr>
              <a:t>Anderson v. City of Hermosa Beach (9</a:t>
            </a:r>
            <a:r>
              <a:rPr lang="en" sz="1900" i="1" baseline="30000" dirty="0">
                <a:solidFill>
                  <a:srgbClr val="000000"/>
                </a:solidFill>
              </a:rPr>
              <a:t>th</a:t>
            </a:r>
            <a:r>
              <a:rPr lang="en" sz="1900" i="1" dirty="0">
                <a:solidFill>
                  <a:srgbClr val="000000"/>
                </a:solidFill>
              </a:rPr>
              <a:t> Cir. 2010)</a:t>
            </a:r>
            <a:endParaRPr sz="1900" dirty="0">
              <a:solidFill>
                <a:srgbClr val="000000"/>
              </a:solidFill>
            </a:endParaRPr>
          </a:p>
          <a:p>
            <a:pPr marL="0" lvl="0" indent="0" algn="l" rtl="0">
              <a:spcBef>
                <a:spcPts val="0"/>
              </a:spcBef>
              <a:spcAft>
                <a:spcPts val="1200"/>
              </a:spcAft>
              <a:buNone/>
            </a:pPr>
            <a:endParaRPr sz="1500" dirty="0">
              <a:latin typeface="Arial"/>
              <a:ea typeface="Arial"/>
              <a:cs typeface="Arial"/>
              <a:sym typeface="Arial"/>
            </a:endParaRPr>
          </a:p>
        </p:txBody>
      </p:sp>
      <p:sp>
        <p:nvSpPr>
          <p:cNvPr id="208" name="Google Shape;208;p30"/>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311700" y="1963950"/>
            <a:ext cx="8520600" cy="607800"/>
          </a:xfrm>
          <a:prstGeom prst="rect">
            <a:avLst/>
          </a:prstGeom>
          <a:solidFill>
            <a:schemeClr val="dk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Do Bystanders Have the Same Rights as Journalists?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sp>
        <p:nvSpPr>
          <p:cNvPr id="214" name="Google Shape;214;p31"/>
          <p:cNvSpPr txBox="1">
            <a:spLocks noGrp="1"/>
          </p:cNvSpPr>
          <p:nvPr>
            <p:ph type="body" idx="1"/>
          </p:nvPr>
        </p:nvSpPr>
        <p:spPr>
          <a:xfrm>
            <a:off x="8832300" y="3793025"/>
            <a:ext cx="4187400" cy="1209300"/>
          </a:xfrm>
          <a:prstGeom prst="rect">
            <a:avLst/>
          </a:prstGeom>
          <a:solidFill>
            <a:schemeClr val="lt1"/>
          </a:solidFill>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15" name="Google Shape;215;p31"/>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body" idx="1"/>
          </p:nvPr>
        </p:nvSpPr>
        <p:spPr>
          <a:xfrm>
            <a:off x="311700" y="1071950"/>
            <a:ext cx="8520600" cy="32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000000"/>
                </a:solidFill>
              </a:rPr>
              <a:t>The Supreme Court has recognized that “liberty of the press is the right of the lonely pamphleteer who uses carbon paper or a mimeograph just as much as of the large metropolitan publisher who utilizes the latest photocomposition methods.” It is a "fundamental personal right" which "is not confined to newspapers and periodicals. It necessarily embraces pamphlets and leaflets. . . . The press in its historic connotation comprehends every sort of publication which affords a vehicle of information and opinion." </a:t>
            </a:r>
            <a:endParaRPr sz="1900">
              <a:solidFill>
                <a:srgbClr val="000000"/>
              </a:solidFill>
            </a:endParaRPr>
          </a:p>
          <a:p>
            <a:pPr marL="0" lvl="0" indent="0" algn="l" rtl="0">
              <a:spcBef>
                <a:spcPts val="1200"/>
              </a:spcBef>
              <a:spcAft>
                <a:spcPts val="1200"/>
              </a:spcAft>
              <a:buNone/>
            </a:pPr>
            <a:r>
              <a:rPr lang="en" sz="1900" i="1">
                <a:solidFill>
                  <a:srgbClr val="000000"/>
                </a:solidFill>
              </a:rPr>
              <a:t>Lovell v. Griffin</a:t>
            </a:r>
            <a:r>
              <a:rPr lang="en" sz="1900">
                <a:solidFill>
                  <a:srgbClr val="000000"/>
                </a:solidFill>
              </a:rPr>
              <a:t>, 303 U. S. 444, 450, 452 (1938)</a:t>
            </a:r>
            <a:endParaRPr sz="1900">
              <a:solidFill>
                <a:srgbClr val="000000"/>
              </a:solidFill>
            </a:endParaRPr>
          </a:p>
        </p:txBody>
      </p:sp>
      <p:sp>
        <p:nvSpPr>
          <p:cNvPr id="221" name="Google Shape;221;p32"/>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17</a:t>
            </a:fld>
            <a:endParaRPr/>
          </a:p>
        </p:txBody>
      </p:sp>
      <p:sp>
        <p:nvSpPr>
          <p:cNvPr id="222" name="Google Shape;222;p32"/>
          <p:cNvSpPr txBox="1"/>
          <p:nvPr/>
        </p:nvSpPr>
        <p:spPr>
          <a:xfrm>
            <a:off x="1559200" y="178650"/>
            <a:ext cx="7341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Roboto"/>
                <a:ea typeface="Roboto"/>
                <a:cs typeface="Roboto"/>
                <a:sym typeface="Roboto"/>
              </a:rPr>
              <a:t>The Lonely Pamphleteer</a:t>
            </a:r>
            <a:endParaRPr sz="260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Advances in Technology Make Distinctions Between Journalists and Bystanders Difficult to Draw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28" name="Google Shape;228;p33"/>
          <p:cNvSpPr txBox="1">
            <a:spLocks noGrp="1"/>
          </p:cNvSpPr>
          <p:nvPr>
            <p:ph type="body" idx="1"/>
          </p:nvPr>
        </p:nvSpPr>
        <p:spPr>
          <a:xfrm>
            <a:off x="311700" y="1786575"/>
            <a:ext cx="8520600" cy="27825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r>
              <a:rPr lang="en" sz="5577">
                <a:solidFill>
                  <a:srgbClr val="000000"/>
                </a:solidFill>
              </a:rPr>
              <a:t>“The proliferation of electronic devices with video-recording capability means that many of our images of current events come from bystanders with a ready cell phone or digital camera rather than a traditional film crew, and news stories are now just as likely to be broken by a blogger at her computer as a reporter at a major newspaper. Such developments make clear why the news-gathering protections of the First Amendment cannot turn on professional credentials or status.”</a:t>
            </a:r>
            <a:endParaRPr sz="5577">
              <a:solidFill>
                <a:srgbClr val="000000"/>
              </a:solidFill>
            </a:endParaRPr>
          </a:p>
          <a:p>
            <a:pPr marL="0" lvl="0" indent="0" algn="l" rtl="0">
              <a:lnSpc>
                <a:spcPct val="95000"/>
              </a:lnSpc>
              <a:spcBef>
                <a:spcPts val="1200"/>
              </a:spcBef>
              <a:spcAft>
                <a:spcPts val="0"/>
              </a:spcAft>
              <a:buNone/>
            </a:pPr>
            <a:r>
              <a:rPr lang="en" sz="5577" i="1">
                <a:solidFill>
                  <a:schemeClr val="accent4"/>
                </a:solidFill>
                <a:uFill>
                  <a:noFill/>
                </a:uFill>
                <a:hlinkClick r:id="rId3">
                  <a:extLst>
                    <a:ext uri="{A12FA001-AC4F-418D-AE19-62706E023703}">
                      <ahyp:hlinkClr xmlns:ahyp="http://schemas.microsoft.com/office/drawing/2018/hyperlinkcolor" val="tx"/>
                    </a:ext>
                  </a:extLst>
                </a:hlinkClick>
              </a:rPr>
              <a:t>Glik v. Cunniffe</a:t>
            </a:r>
            <a:r>
              <a:rPr lang="en" sz="5577">
                <a:solidFill>
                  <a:srgbClr val="000000"/>
                </a:solidFill>
              </a:rPr>
              <a:t>, 1st Circuit, 2011</a:t>
            </a:r>
            <a:endParaRPr sz="5577">
              <a:solidFill>
                <a:srgbClr val="000000"/>
              </a:solidFill>
            </a:endParaRPr>
          </a:p>
          <a:p>
            <a:pPr marL="0" lvl="0" indent="0" algn="l" rtl="0">
              <a:spcBef>
                <a:spcPts val="1200"/>
              </a:spcBef>
              <a:spcAft>
                <a:spcPts val="1200"/>
              </a:spcAft>
              <a:buNone/>
            </a:pPr>
            <a:endParaRPr/>
          </a:p>
        </p:txBody>
      </p:sp>
      <p:sp>
        <p:nvSpPr>
          <p:cNvPr id="229" name="Google Shape;229;p33"/>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418850" y="2267850"/>
            <a:ext cx="8520600" cy="6078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Clr>
                <a:srgbClr val="000000"/>
              </a:buClr>
              <a:buSzPct val="43043"/>
              <a:buFont typeface="Arial"/>
              <a:buNone/>
            </a:pPr>
            <a:r>
              <a:rPr lang="en" sz="2300" b="1" dirty="0">
                <a:solidFill>
                  <a:schemeClr val="lt1"/>
                </a:solidFill>
              </a:rPr>
              <a:t>Time, Place, and Manner Regulations </a:t>
            </a:r>
            <a:endParaRPr sz="2000" b="1" dirty="0">
              <a:solidFill>
                <a:schemeClr val="lt1"/>
              </a:solidFill>
            </a:endParaRPr>
          </a:p>
          <a:p>
            <a:pPr marL="0" lvl="0" indent="0" algn="l" rtl="0">
              <a:spcBef>
                <a:spcPts val="0"/>
              </a:spcBef>
              <a:spcAft>
                <a:spcPts val="0"/>
              </a:spcAft>
              <a:buNone/>
            </a:pPr>
            <a:endParaRPr b="1" dirty="0">
              <a:solidFill>
                <a:schemeClr val="lt1"/>
              </a:solidFill>
            </a:endParaRPr>
          </a:p>
        </p:txBody>
      </p:sp>
      <p:sp>
        <p:nvSpPr>
          <p:cNvPr id="235" name="Google Shape;235;p34"/>
          <p:cNvSpPr txBox="1">
            <a:spLocks noGrp="1"/>
          </p:cNvSpPr>
          <p:nvPr>
            <p:ph type="body" idx="1"/>
          </p:nvPr>
        </p:nvSpPr>
        <p:spPr>
          <a:xfrm rot="10800000" flipH="1">
            <a:off x="9009275" y="4890125"/>
            <a:ext cx="134700" cy="79800"/>
          </a:xfrm>
          <a:prstGeom prst="rect">
            <a:avLst/>
          </a:prstGeom>
          <a:solidFill>
            <a:schemeClr val="lt1"/>
          </a:solidFill>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endParaRPr/>
          </a:p>
        </p:txBody>
      </p:sp>
      <p:sp>
        <p:nvSpPr>
          <p:cNvPr id="236" name="Google Shape;236;p34"/>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t>Recording the Police and Other Government Officials</a:t>
            </a:r>
            <a:endParaRPr dirty="0"/>
          </a:p>
        </p:txBody>
      </p:sp>
      <p:sp>
        <p:nvSpPr>
          <p:cNvPr id="94" name="Google Shape;94;p14"/>
          <p:cNvSpPr txBox="1">
            <a:spLocks noGrp="1"/>
          </p:cNvSpPr>
          <p:nvPr>
            <p:ph type="subTitle" idx="1"/>
          </p:nvPr>
        </p:nvSpPr>
        <p:spPr>
          <a:xfrm>
            <a:off x="598100" y="2715952"/>
            <a:ext cx="8222100" cy="13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1600" b="1" dirty="0"/>
          </a:p>
          <a:p>
            <a:pPr marL="0" lvl="0" indent="0" algn="l" rtl="0">
              <a:spcBef>
                <a:spcPts val="0"/>
              </a:spcBef>
              <a:spcAft>
                <a:spcPts val="0"/>
              </a:spcAft>
              <a:buNone/>
            </a:pPr>
            <a:endParaRPr lang="en" sz="1600" b="1" dirty="0"/>
          </a:p>
          <a:p>
            <a:pPr marL="0" lvl="0" indent="0" algn="l" rtl="0">
              <a:spcBef>
                <a:spcPts val="0"/>
              </a:spcBef>
              <a:spcAft>
                <a:spcPts val="0"/>
              </a:spcAft>
              <a:buNone/>
            </a:pPr>
            <a:r>
              <a:rPr lang="en" sz="1600" b="1" dirty="0"/>
              <a:t>Stephen D. Solomon</a:t>
            </a:r>
            <a:r>
              <a:rPr lang="en" sz="1600" dirty="0"/>
              <a:t>, Marjorie Deane Professor of Journalism; Founding Editor, NYU’s First Amendment Watch; author of </a:t>
            </a:r>
            <a:r>
              <a:rPr lang="en" sz="1600" i="1" dirty="0"/>
              <a:t>Revolutionary Dissent: How the Founding Generation Created the Freedom of Speech</a:t>
            </a:r>
            <a:endParaRPr sz="1600" i="1" dirty="0"/>
          </a:p>
          <a:p>
            <a:pPr marL="0" lvl="0" indent="0" algn="l" rtl="0">
              <a:spcBef>
                <a:spcPts val="0"/>
              </a:spcBef>
              <a:spcAft>
                <a:spcPts val="0"/>
              </a:spcAft>
              <a:buNone/>
            </a:pPr>
            <a:endParaRPr sz="1600" dirty="0"/>
          </a:p>
        </p:txBody>
      </p:sp>
      <p:pic>
        <p:nvPicPr>
          <p:cNvPr id="95" name="Google Shape;95;p14"/>
          <p:cNvPicPr preferRelativeResize="0"/>
          <p:nvPr/>
        </p:nvPicPr>
        <p:blipFill>
          <a:blip r:embed="rId3">
            <a:alphaModFix/>
          </a:blip>
          <a:stretch>
            <a:fillRect/>
          </a:stretch>
        </p:blipFill>
        <p:spPr>
          <a:xfrm>
            <a:off x="299050" y="221800"/>
            <a:ext cx="2743024" cy="595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Three-Prong Test</a:t>
            </a:r>
            <a:endParaRPr dirty="0"/>
          </a:p>
        </p:txBody>
      </p:sp>
      <p:sp>
        <p:nvSpPr>
          <p:cNvPr id="249" name="Google Shape;249;p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942" dirty="0">
                <a:solidFill>
                  <a:srgbClr val="000000"/>
                </a:solidFill>
              </a:rPr>
              <a:t>To survive constitutional scrutiny, time, place, and manner restrictions must satisfy a three-prong test:</a:t>
            </a:r>
            <a:endParaRPr sz="2942" dirty="0">
              <a:solidFill>
                <a:srgbClr val="000000"/>
              </a:solidFill>
            </a:endParaRPr>
          </a:p>
          <a:p>
            <a:pPr marL="457200" lvl="0" indent="0" algn="l" rtl="0">
              <a:spcBef>
                <a:spcPts val="1200"/>
              </a:spcBef>
              <a:spcAft>
                <a:spcPts val="0"/>
              </a:spcAft>
              <a:buNone/>
            </a:pPr>
            <a:r>
              <a:rPr lang="en" sz="2942" dirty="0">
                <a:solidFill>
                  <a:srgbClr val="000000"/>
                </a:solidFill>
              </a:rPr>
              <a:t>The regulation must be </a:t>
            </a:r>
            <a:r>
              <a:rPr lang="en" sz="2942" b="1" dirty="0">
                <a:solidFill>
                  <a:srgbClr val="000000"/>
                </a:solidFill>
              </a:rPr>
              <a:t>content neutral</a:t>
            </a:r>
            <a:r>
              <a:rPr lang="en" sz="2942" dirty="0">
                <a:solidFill>
                  <a:srgbClr val="000000"/>
                </a:solidFill>
              </a:rPr>
              <a:t>.</a:t>
            </a:r>
            <a:endParaRPr sz="2942" dirty="0">
              <a:solidFill>
                <a:srgbClr val="000000"/>
              </a:solidFill>
            </a:endParaRPr>
          </a:p>
          <a:p>
            <a:pPr marL="457200" lvl="0" indent="0" algn="l" rtl="0">
              <a:spcBef>
                <a:spcPts val="1200"/>
              </a:spcBef>
              <a:spcAft>
                <a:spcPts val="0"/>
              </a:spcAft>
              <a:buNone/>
            </a:pPr>
            <a:r>
              <a:rPr lang="en" sz="2942" dirty="0">
                <a:solidFill>
                  <a:srgbClr val="000000"/>
                </a:solidFill>
              </a:rPr>
              <a:t>It must be </a:t>
            </a:r>
            <a:r>
              <a:rPr lang="en" sz="2942" b="1" dirty="0">
                <a:solidFill>
                  <a:srgbClr val="000000"/>
                </a:solidFill>
              </a:rPr>
              <a:t>narrowly tailored</a:t>
            </a:r>
            <a:r>
              <a:rPr lang="en" sz="2942" dirty="0">
                <a:solidFill>
                  <a:srgbClr val="000000"/>
                </a:solidFill>
              </a:rPr>
              <a:t> to serve a significant governmental interest.</a:t>
            </a:r>
            <a:endParaRPr sz="2942" dirty="0">
              <a:solidFill>
                <a:srgbClr val="000000"/>
              </a:solidFill>
            </a:endParaRPr>
          </a:p>
          <a:p>
            <a:pPr marL="457200" lvl="0" indent="0" algn="l" rtl="0">
              <a:spcBef>
                <a:spcPts val="1200"/>
              </a:spcBef>
              <a:spcAft>
                <a:spcPts val="0"/>
              </a:spcAft>
              <a:buNone/>
            </a:pPr>
            <a:r>
              <a:rPr lang="en" sz="2942" dirty="0">
                <a:solidFill>
                  <a:srgbClr val="000000"/>
                </a:solidFill>
              </a:rPr>
              <a:t>It must </a:t>
            </a:r>
            <a:r>
              <a:rPr lang="en" sz="2942" b="1" dirty="0">
                <a:solidFill>
                  <a:srgbClr val="000000"/>
                </a:solidFill>
              </a:rPr>
              <a:t>leave open ample alternative channels </a:t>
            </a:r>
            <a:r>
              <a:rPr lang="en" sz="2942" dirty="0">
                <a:solidFill>
                  <a:srgbClr val="000000"/>
                </a:solidFill>
              </a:rPr>
              <a:t>for communicating the speaker’s message.</a:t>
            </a:r>
            <a:endParaRPr sz="2942" dirty="0">
              <a:solidFill>
                <a:srgbClr val="000000"/>
              </a:solidFill>
            </a:endParaRPr>
          </a:p>
          <a:p>
            <a:pPr marL="0" lvl="0" indent="0" algn="l" rtl="0">
              <a:spcBef>
                <a:spcPts val="1200"/>
              </a:spcBef>
              <a:spcAft>
                <a:spcPts val="1200"/>
              </a:spcAft>
              <a:buNone/>
            </a:pPr>
            <a:endParaRPr dirty="0"/>
          </a:p>
        </p:txBody>
      </p:sp>
      <p:sp>
        <p:nvSpPr>
          <p:cNvPr id="250" name="Google Shape;250;p36"/>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BC-17B4-B345-B168-ADF271D5522E}"/>
              </a:ext>
            </a:extLst>
          </p:cNvPr>
          <p:cNvSpPr>
            <a:spLocks noGrp="1"/>
          </p:cNvSpPr>
          <p:nvPr>
            <p:ph type="title"/>
          </p:nvPr>
        </p:nvSpPr>
        <p:spPr/>
        <p:txBody>
          <a:bodyPr>
            <a:normAutofit fontScale="90000"/>
          </a:bodyPr>
          <a:lstStyle/>
          <a:p>
            <a:r>
              <a:rPr lang="en-US" dirty="0"/>
              <a:t>Time, Place, and Manner Regulations</a:t>
            </a:r>
          </a:p>
        </p:txBody>
      </p:sp>
      <p:sp>
        <p:nvSpPr>
          <p:cNvPr id="3" name="Text Placeholder 2">
            <a:extLst>
              <a:ext uri="{FF2B5EF4-FFF2-40B4-BE49-F238E27FC236}">
                <a16:creationId xmlns:a16="http://schemas.microsoft.com/office/drawing/2014/main" id="{96795172-BDBC-0ECD-3202-C2841C5FD0E8}"/>
              </a:ext>
            </a:extLst>
          </p:cNvPr>
          <p:cNvSpPr>
            <a:spLocks noGrp="1"/>
          </p:cNvSpPr>
          <p:nvPr>
            <p:ph type="body" idx="1"/>
          </p:nvPr>
        </p:nvSpPr>
        <p:spPr/>
        <p:txBody>
          <a:bodyPr/>
          <a:lstStyle/>
          <a:p>
            <a:endParaRPr lang="en-US" dirty="0"/>
          </a:p>
          <a:p>
            <a:r>
              <a:rPr lang="en-US" dirty="0"/>
              <a:t>What actions by a videographer might violate reasonable time, place, and manner regulations?</a:t>
            </a:r>
          </a:p>
        </p:txBody>
      </p:sp>
      <p:sp>
        <p:nvSpPr>
          <p:cNvPr id="4" name="Slide Number Placeholder 3">
            <a:extLst>
              <a:ext uri="{FF2B5EF4-FFF2-40B4-BE49-F238E27FC236}">
                <a16:creationId xmlns:a16="http://schemas.microsoft.com/office/drawing/2014/main" id="{3169B776-A3E5-5430-38CD-F0578AAF0FD2}"/>
              </a:ext>
            </a:extLst>
          </p:cNvPr>
          <p:cNvSpPr>
            <a:spLocks noGrp="1"/>
          </p:cNvSpPr>
          <p:nvPr>
            <p:ph type="sldNum" idx="12"/>
          </p:nvPr>
        </p:nvSpPr>
        <p:spPr/>
        <p:txBody>
          <a:bodyPr/>
          <a:lstStyle/>
          <a:p>
            <a:pPr marL="0" lvl="0" indent="0" algn="r" rtl="0">
              <a:spcBef>
                <a:spcPts val="0"/>
              </a:spcBef>
              <a:spcAft>
                <a:spcPts val="0"/>
              </a:spcAft>
              <a:buNone/>
            </a:pPr>
            <a:r>
              <a:rPr lang="en-US"/>
              <a:t>FirstAmendmentWatch.org       </a:t>
            </a:r>
            <a:fld id="{00000000-1234-1234-1234-123412341234}" type="slidenum">
              <a:rPr lang="en" smtClean="0"/>
              <a:t>21</a:t>
            </a:fld>
            <a:endParaRPr/>
          </a:p>
        </p:txBody>
      </p:sp>
    </p:spTree>
    <p:extLst>
      <p:ext uri="{BB962C8B-B14F-4D97-AF65-F5344CB8AC3E}">
        <p14:creationId xmlns:p14="http://schemas.microsoft.com/office/powerpoint/2010/main" val="290533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00" dirty="0"/>
              <a:t>Time, Place, and Manner Regulations </a:t>
            </a:r>
            <a:endParaRPr sz="2000" dirty="0"/>
          </a:p>
        </p:txBody>
      </p:sp>
      <p:sp>
        <p:nvSpPr>
          <p:cNvPr id="242" name="Google Shape;242;p3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0">
                <a:solidFill>
                  <a:srgbClr val="000000"/>
                </a:solidFill>
                <a:highlight>
                  <a:srgbClr val="FFFFFF"/>
                </a:highlight>
              </a:rPr>
              <a:t>“It goes without saying that the </a:t>
            </a:r>
            <a:r>
              <a:rPr lang="en" sz="1950" b="1" u="sng">
                <a:solidFill>
                  <a:srgbClr val="000000"/>
                </a:solidFill>
                <a:highlight>
                  <a:srgbClr val="FFFFFF"/>
                </a:highlight>
              </a:rPr>
              <a:t>police may take all reasonable steps to maintain safety and control, secure crime scenes and accident sites, and protect the integrity and confidentiality of investigations</a:t>
            </a:r>
            <a:r>
              <a:rPr lang="en" sz="1950">
                <a:solidFill>
                  <a:srgbClr val="000000"/>
                </a:solidFill>
                <a:highlight>
                  <a:srgbClr val="FFFFFF"/>
                </a:highlight>
              </a:rPr>
              <a:t>. While an officer surely cannot issue a ‘move on’ order to a person because he is recording, the police may order bystanders to disperse for reasons related to public safety and order and other legitimate law-enforcement needs.”</a:t>
            </a:r>
            <a:endParaRPr sz="1950">
              <a:solidFill>
                <a:srgbClr val="000000"/>
              </a:solidFill>
              <a:highlight>
                <a:srgbClr val="FFFFFF"/>
              </a:highlight>
            </a:endParaRPr>
          </a:p>
          <a:p>
            <a:pPr marL="457200" lvl="0" indent="0" algn="l" rtl="0">
              <a:spcBef>
                <a:spcPts val="1200"/>
              </a:spcBef>
              <a:spcAft>
                <a:spcPts val="0"/>
              </a:spcAft>
              <a:buNone/>
            </a:pPr>
            <a:r>
              <a:rPr lang="en" b="1" i="1">
                <a:solidFill>
                  <a:schemeClr val="accent5"/>
                </a:solidFill>
                <a:highlight>
                  <a:schemeClr val="lt1"/>
                </a:highlight>
                <a:uFill>
                  <a:noFill/>
                </a:uFill>
                <a:hlinkClick r:id="rId3">
                  <a:extLst>
                    <a:ext uri="{A12FA001-AC4F-418D-AE19-62706E023703}">
                      <ahyp:hlinkClr xmlns:ahyp="http://schemas.microsoft.com/office/drawing/2018/hyperlinkcolor" val="tx"/>
                    </a:ext>
                  </a:extLst>
                </a:hlinkClick>
              </a:rPr>
              <a:t>ACLU v. Alvarez</a:t>
            </a:r>
            <a:r>
              <a:rPr lang="en" b="1">
                <a:solidFill>
                  <a:srgbClr val="000000"/>
                </a:solidFill>
                <a:highlight>
                  <a:schemeClr val="lt1"/>
                </a:highlight>
              </a:rPr>
              <a:t> (7th Cir. 2012)</a:t>
            </a:r>
            <a:endParaRPr b="1">
              <a:solidFill>
                <a:srgbClr val="000000"/>
              </a:solidFill>
              <a:highlight>
                <a:schemeClr val="lt1"/>
              </a:highlight>
            </a:endParaRPr>
          </a:p>
          <a:p>
            <a:pPr marL="0" lvl="0" indent="0" algn="l" rtl="0">
              <a:spcBef>
                <a:spcPts val="1200"/>
              </a:spcBef>
              <a:spcAft>
                <a:spcPts val="0"/>
              </a:spcAft>
              <a:buNone/>
            </a:pPr>
            <a:endParaRPr sz="1950">
              <a:solidFill>
                <a:srgbClr val="000000"/>
              </a:solidFill>
              <a:highlight>
                <a:srgbClr val="FFFFFF"/>
              </a:highlight>
              <a:latin typeface="Times New Roman"/>
              <a:ea typeface="Times New Roman"/>
              <a:cs typeface="Times New Roman"/>
              <a:sym typeface="Times New Roman"/>
            </a:endParaRPr>
          </a:p>
          <a:p>
            <a:pPr marL="457200" lvl="0" indent="0" algn="l" rtl="0">
              <a:spcBef>
                <a:spcPts val="1200"/>
              </a:spcBef>
              <a:spcAft>
                <a:spcPts val="1200"/>
              </a:spcAft>
              <a:buNone/>
            </a:pPr>
            <a:endParaRPr sz="1450">
              <a:solidFill>
                <a:srgbClr val="000000"/>
              </a:solidFill>
              <a:highlight>
                <a:srgbClr val="FFFFFF"/>
              </a:highlight>
              <a:latin typeface="Times New Roman"/>
              <a:ea typeface="Times New Roman"/>
              <a:cs typeface="Times New Roman"/>
              <a:sym typeface="Times New Roman"/>
            </a:endParaRPr>
          </a:p>
        </p:txBody>
      </p:sp>
      <p:sp>
        <p:nvSpPr>
          <p:cNvPr id="243" name="Google Shape;243;p35"/>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ct val="43043"/>
              <a:buFont typeface="Arial"/>
              <a:buNone/>
            </a:pPr>
            <a:r>
              <a:rPr lang="en" sz="2300" dirty="0"/>
              <a:t>Actions That May Violate Time, Place, and Manner Regulations</a:t>
            </a:r>
            <a:endParaRPr sz="2000" dirty="0"/>
          </a:p>
          <a:p>
            <a:pPr marL="0" lvl="0" indent="0" algn="l" rtl="0">
              <a:spcBef>
                <a:spcPts val="0"/>
              </a:spcBef>
              <a:spcAft>
                <a:spcPts val="0"/>
              </a:spcAft>
              <a:buNone/>
            </a:pPr>
            <a:endParaRPr dirty="0"/>
          </a:p>
        </p:txBody>
      </p:sp>
      <p:sp>
        <p:nvSpPr>
          <p:cNvPr id="256" name="Google Shape;256;p3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Direct interference with police activity, such as standing in the way of police, witnesses, emergency responders, etc.</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Actions that affect the safety of officers, witnesses, victims, third parties.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Blocking traffic.</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Blocking building entrances.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Hindering movement of pedestrians.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Entering a marked-off crime scene.</a:t>
            </a:r>
            <a:endParaRPr>
              <a:solidFill>
                <a:srgbClr val="000000"/>
              </a:solidFill>
            </a:endParaRPr>
          </a:p>
          <a:p>
            <a:pPr marL="0" lvl="0" indent="0" algn="l" rtl="0">
              <a:spcBef>
                <a:spcPts val="1200"/>
              </a:spcBef>
              <a:spcAft>
                <a:spcPts val="1200"/>
              </a:spcAft>
              <a:buNone/>
            </a:pPr>
            <a:endParaRPr/>
          </a:p>
        </p:txBody>
      </p:sp>
      <p:sp>
        <p:nvSpPr>
          <p:cNvPr id="257" name="Google Shape;257;p37"/>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Wiretapping Statutes</a:t>
            </a:r>
            <a:endParaRPr dirty="0"/>
          </a:p>
        </p:txBody>
      </p:sp>
      <p:sp>
        <p:nvSpPr>
          <p:cNvPr id="184" name="Google Shape;184;p27"/>
          <p:cNvSpPr txBox="1">
            <a:spLocks noGrp="1"/>
          </p:cNvSpPr>
          <p:nvPr>
            <p:ph type="body" idx="1"/>
          </p:nvPr>
        </p:nvSpPr>
        <p:spPr>
          <a:xfrm>
            <a:off x="311700" y="1250888"/>
            <a:ext cx="8520600" cy="3339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000000"/>
              </a:buClr>
              <a:buSzPts val="2100"/>
              <a:buChar char="-"/>
            </a:pPr>
            <a:r>
              <a:rPr lang="en" sz="2100">
                <a:solidFill>
                  <a:srgbClr val="000000"/>
                </a:solidFill>
              </a:rPr>
              <a:t>Federal appeals courts have ruled that recording police in the line of duty does not violate eavesdropping and wiretapping laws.</a:t>
            </a:r>
            <a:endParaRPr sz="2100">
              <a:solidFill>
                <a:srgbClr val="000000"/>
              </a:solidFill>
            </a:endParaRPr>
          </a:p>
          <a:p>
            <a:pPr marL="457200" lvl="0" indent="0" algn="l" rtl="0">
              <a:spcBef>
                <a:spcPts val="1200"/>
              </a:spcBef>
              <a:spcAft>
                <a:spcPts val="0"/>
              </a:spcAft>
              <a:buNone/>
            </a:pPr>
            <a:r>
              <a:rPr lang="en" sz="2100">
                <a:solidFill>
                  <a:srgbClr val="000000"/>
                </a:solidFill>
              </a:rPr>
              <a:t>The state’s interest in protecting private conversations “is not implicated when police officers are performing their duties in public places and engaging in public communications audible to persons who witness the events.”</a:t>
            </a:r>
            <a:endParaRPr sz="2100">
              <a:solidFill>
                <a:srgbClr val="000000"/>
              </a:solidFill>
            </a:endParaRPr>
          </a:p>
          <a:p>
            <a:pPr marL="457200" lvl="0" indent="0" algn="l" rtl="0">
              <a:spcBef>
                <a:spcPts val="1200"/>
              </a:spcBef>
              <a:spcAft>
                <a:spcPts val="1200"/>
              </a:spcAft>
              <a:buNone/>
            </a:pPr>
            <a:r>
              <a:rPr lang="en" sz="2100" i="1">
                <a:solidFill>
                  <a:srgbClr val="000000"/>
                </a:solidFill>
              </a:rPr>
              <a:t>ACLU v. Alvarez, 7th Circuit, 2012</a:t>
            </a:r>
            <a:endParaRPr sz="2100">
              <a:solidFill>
                <a:srgbClr val="000000"/>
              </a:solidFill>
            </a:endParaRPr>
          </a:p>
        </p:txBody>
      </p:sp>
      <p:sp>
        <p:nvSpPr>
          <p:cNvPr id="185" name="Google Shape;185;p27"/>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318" name="Google Shape;318;p46"/>
          <p:cNvSpPr txBox="1"/>
          <p:nvPr/>
        </p:nvSpPr>
        <p:spPr>
          <a:xfrm>
            <a:off x="600950" y="649675"/>
            <a:ext cx="8120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latin typeface="Roboto"/>
                <a:ea typeface="Roboto"/>
                <a:cs typeface="Roboto"/>
                <a:sym typeface="Roboto"/>
              </a:rPr>
              <a:t>Verbal Criticism of Police Officers</a:t>
            </a:r>
            <a:endParaRPr sz="2700" dirty="0">
              <a:solidFill>
                <a:schemeClr val="dk1"/>
              </a:solidFill>
              <a:latin typeface="Roboto"/>
              <a:ea typeface="Roboto"/>
              <a:cs typeface="Roboto"/>
              <a:sym typeface="Roboto"/>
            </a:endParaRPr>
          </a:p>
        </p:txBody>
      </p:sp>
      <p:sp>
        <p:nvSpPr>
          <p:cNvPr id="319" name="Google Shape;319;p46"/>
          <p:cNvSpPr txBox="1"/>
          <p:nvPr/>
        </p:nvSpPr>
        <p:spPr>
          <a:xfrm>
            <a:off x="535975" y="1779975"/>
            <a:ext cx="77634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Roboto"/>
                <a:ea typeface="Roboto"/>
                <a:cs typeface="Roboto"/>
                <a:sym typeface="Roboto"/>
              </a:rPr>
              <a:t>“The First Amendment protects a significant amount of verbal criticism and challenge directed at police officers.”</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r>
              <a:rPr lang="en" sz="1900">
                <a:latin typeface="Roboto"/>
                <a:ea typeface="Roboto"/>
                <a:cs typeface="Roboto"/>
                <a:sym typeface="Roboto"/>
              </a:rPr>
              <a:t>The freedom of individuals to verbally oppose or challenge police action without thereby risking arrest is one of the principle characteristics by which we distinguish a free nation from a police state.” </a:t>
            </a:r>
            <a:endParaRPr sz="1900">
              <a:latin typeface="Roboto"/>
              <a:ea typeface="Roboto"/>
              <a:cs typeface="Roboto"/>
              <a:sym typeface="Roboto"/>
            </a:endParaRPr>
          </a:p>
        </p:txBody>
      </p:sp>
      <p:sp>
        <p:nvSpPr>
          <p:cNvPr id="320" name="Google Shape;320;p46"/>
          <p:cNvSpPr txBox="1"/>
          <p:nvPr/>
        </p:nvSpPr>
        <p:spPr>
          <a:xfrm>
            <a:off x="763350" y="4304175"/>
            <a:ext cx="4271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latin typeface="Roboto"/>
                <a:ea typeface="Roboto"/>
                <a:cs typeface="Roboto"/>
                <a:sym typeface="Roboto"/>
              </a:rPr>
              <a:t>City of Houston v. Hill</a:t>
            </a:r>
            <a:r>
              <a:rPr lang="en" sz="1800">
                <a:latin typeface="Roboto"/>
                <a:ea typeface="Roboto"/>
                <a:cs typeface="Roboto"/>
                <a:sym typeface="Roboto"/>
              </a:rPr>
              <a:t> (1987)</a:t>
            </a:r>
            <a:endParaRPr sz="18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Case Studies </a:t>
            </a:r>
            <a:endParaRPr/>
          </a:p>
        </p:txBody>
      </p:sp>
      <p:sp>
        <p:nvSpPr>
          <p:cNvPr id="297" name="Google Shape;297;p4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 Case of Susan Greene and the Denver Police</a:t>
            </a:r>
            <a:endParaRPr dirty="0"/>
          </a:p>
        </p:txBody>
      </p:sp>
      <p:sp>
        <p:nvSpPr>
          <p:cNvPr id="303" name="Google Shape;303;p44"/>
          <p:cNvSpPr txBox="1"/>
          <p:nvPr/>
        </p:nvSpPr>
        <p:spPr>
          <a:xfrm>
            <a:off x="6120600" y="3198950"/>
            <a:ext cx="3023400" cy="1693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04" name="Google Shape;304;p44"/>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27</a:t>
            </a:fld>
            <a:endParaRPr/>
          </a:p>
        </p:txBody>
      </p:sp>
      <p:sp>
        <p:nvSpPr>
          <p:cNvPr id="305" name="Google Shape;305;p44"/>
          <p:cNvSpPr txBox="1"/>
          <p:nvPr/>
        </p:nvSpPr>
        <p:spPr>
          <a:xfrm>
            <a:off x="901350" y="1429275"/>
            <a:ext cx="73413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dirty="0">
                <a:latin typeface="Roboto"/>
                <a:ea typeface="Roboto"/>
                <a:cs typeface="Roboto"/>
                <a:sym typeface="Roboto"/>
              </a:rPr>
              <a:t>Was she engaged in a traditional public forum?</a:t>
            </a:r>
            <a:endParaRPr sz="2200"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 sz="2200" dirty="0">
                <a:latin typeface="Roboto"/>
                <a:ea typeface="Roboto"/>
                <a:cs typeface="Roboto"/>
                <a:sym typeface="Roboto"/>
              </a:rPr>
              <a:t>Did police officers apply reasonable time, place and manner restrictions? If so, what were their considerations?</a:t>
            </a:r>
            <a:endParaRPr sz="2200"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5B47-D36F-3FF0-8066-B916DC078F98}"/>
              </a:ext>
            </a:extLst>
          </p:cNvPr>
          <p:cNvSpPr>
            <a:spLocks noGrp="1"/>
          </p:cNvSpPr>
          <p:nvPr>
            <p:ph type="title"/>
          </p:nvPr>
        </p:nvSpPr>
        <p:spPr>
          <a:xfrm>
            <a:off x="297563" y="-905211"/>
            <a:ext cx="8222100" cy="838800"/>
          </a:xfrm>
        </p:spPr>
        <p:txBody>
          <a:bodyPr/>
          <a:lstStyle/>
          <a:p>
            <a:endParaRPr lang="en-US" dirty="0"/>
          </a:p>
        </p:txBody>
      </p:sp>
      <p:sp>
        <p:nvSpPr>
          <p:cNvPr id="3" name="Slide Number Placeholder 2">
            <a:extLst>
              <a:ext uri="{FF2B5EF4-FFF2-40B4-BE49-F238E27FC236}">
                <a16:creationId xmlns:a16="http://schemas.microsoft.com/office/drawing/2014/main" id="{A038D1C5-0944-7FF5-71D6-417BF30A7A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5" name="Picture 4">
            <a:extLst>
              <a:ext uri="{FF2B5EF4-FFF2-40B4-BE49-F238E27FC236}">
                <a16:creationId xmlns:a16="http://schemas.microsoft.com/office/drawing/2014/main" id="{FF73D8E1-8D80-FD4C-6284-1B398B3C30BC}"/>
              </a:ext>
            </a:extLst>
          </p:cNvPr>
          <p:cNvPicPr>
            <a:picLocks noChangeAspect="1"/>
          </p:cNvPicPr>
          <p:nvPr/>
        </p:nvPicPr>
        <p:blipFill>
          <a:blip r:embed="rId2"/>
          <a:stretch>
            <a:fillRect/>
          </a:stretch>
        </p:blipFill>
        <p:spPr>
          <a:xfrm>
            <a:off x="879231" y="0"/>
            <a:ext cx="7385538" cy="5143500"/>
          </a:xfrm>
          <a:prstGeom prst="rect">
            <a:avLst/>
          </a:prstGeom>
        </p:spPr>
      </p:pic>
    </p:spTree>
    <p:extLst>
      <p:ext uri="{BB962C8B-B14F-4D97-AF65-F5344CB8AC3E}">
        <p14:creationId xmlns:p14="http://schemas.microsoft.com/office/powerpoint/2010/main" val="178760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5DBDB651-1468-59CE-2412-6DD613B4A96F}"/>
            </a:ext>
          </a:extLst>
        </p:cNvPr>
        <p:cNvGrpSpPr/>
        <p:nvPr/>
      </p:nvGrpSpPr>
      <p:grpSpPr>
        <a:xfrm>
          <a:off x="0" y="0"/>
          <a:ext cx="0" cy="0"/>
          <a:chOff x="0" y="0"/>
          <a:chExt cx="0" cy="0"/>
        </a:xfrm>
      </p:grpSpPr>
      <p:sp>
        <p:nvSpPr>
          <p:cNvPr id="333" name="Google Shape;333;p48">
            <a:extLst>
              <a:ext uri="{FF2B5EF4-FFF2-40B4-BE49-F238E27FC236}">
                <a16:creationId xmlns:a16="http://schemas.microsoft.com/office/drawing/2014/main" id="{1C91D015-9DBC-1FBE-1E02-D0FF25FF11C8}"/>
              </a:ext>
            </a:extLst>
          </p:cNvPr>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Fields v. Philadelphia (U.S. Third Circuit, 2017) </a:t>
            </a:r>
            <a:endParaRPr dirty="0"/>
          </a:p>
        </p:txBody>
      </p:sp>
      <p:sp>
        <p:nvSpPr>
          <p:cNvPr id="334" name="Google Shape;334;p48">
            <a:extLst>
              <a:ext uri="{FF2B5EF4-FFF2-40B4-BE49-F238E27FC236}">
                <a16:creationId xmlns:a16="http://schemas.microsoft.com/office/drawing/2014/main" id="{D8FB36FB-1B2E-4333-0373-8B49CF1CDCA5}"/>
              </a:ext>
            </a:extLst>
          </p:cNvPr>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indent="0">
              <a:spcAft>
                <a:spcPts val="1200"/>
              </a:spcAft>
              <a:buNone/>
            </a:pPr>
            <a:endParaRPr lang="en-US" dirty="0"/>
          </a:p>
          <a:p>
            <a:pPr marL="0" indent="0">
              <a:spcAft>
                <a:spcPts val="1200"/>
              </a:spcAft>
              <a:buNone/>
            </a:pPr>
            <a:r>
              <a:rPr lang="en-US" dirty="0"/>
              <a:t>“Defendants offer nothing to justify their actions. Fields took a photograph across the street from where the police were breaking up a party. Geraci moved to a vantage point where she could record a protestor’s arrest, but did so without getting in the officers’ way. If a person’s recording interferes with police activity, that activity might not be protected. For instance, recording a police conversation with a confidential informant may interfere with an investigation and put a life at stake. But here there are no countervailing concerns.”</a:t>
            </a:r>
          </a:p>
          <a:p>
            <a:pPr marL="0" lvl="0" indent="0" algn="l" rtl="0">
              <a:spcBef>
                <a:spcPts val="0"/>
              </a:spcBef>
              <a:spcAft>
                <a:spcPts val="1200"/>
              </a:spcAft>
              <a:buNone/>
            </a:pPr>
            <a:endParaRPr sz="2600" dirty="0">
              <a:solidFill>
                <a:srgbClr val="000000"/>
              </a:solidFill>
            </a:endParaRPr>
          </a:p>
        </p:txBody>
      </p:sp>
      <p:sp>
        <p:nvSpPr>
          <p:cNvPr id="335" name="Google Shape;335;p48">
            <a:extLst>
              <a:ext uri="{FF2B5EF4-FFF2-40B4-BE49-F238E27FC236}">
                <a16:creationId xmlns:a16="http://schemas.microsoft.com/office/drawing/2014/main" id="{E6ED1B3E-F183-047A-7C95-DBFB8D282DDC}"/>
              </a:ext>
            </a:extLst>
          </p:cNvPr>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368690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598100" y="352375"/>
            <a:ext cx="8222100" cy="951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Susan Greene and the Denver PD</a:t>
            </a:r>
            <a:endParaRPr/>
          </a:p>
        </p:txBody>
      </p:sp>
      <p:sp>
        <p:nvSpPr>
          <p:cNvPr id="107" name="Google Shape;107;p1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2" name="Online Media 1" descr="'Act like a lady': Denver police handcuff journalist (body-cam footage 1 of 2)">
            <a:hlinkClick r:id="" action="ppaction://media"/>
            <a:extLst>
              <a:ext uri="{FF2B5EF4-FFF2-40B4-BE49-F238E27FC236}">
                <a16:creationId xmlns:a16="http://schemas.microsoft.com/office/drawing/2014/main" id="{386E0FFD-A204-0444-BBE7-28F7ECD7C76B}"/>
              </a:ext>
            </a:extLst>
          </p:cNvPr>
          <p:cNvPicPr>
            <a:picLocks noRot="1" noChangeAspect="1"/>
          </p:cNvPicPr>
          <p:nvPr>
            <a:videoFile r:link="rId1"/>
          </p:nvPr>
        </p:nvPicPr>
        <p:blipFill>
          <a:blip r:embed="rId4"/>
          <a:stretch>
            <a:fillRect/>
          </a:stretch>
        </p:blipFill>
        <p:spPr>
          <a:xfrm>
            <a:off x="2151529" y="1303675"/>
            <a:ext cx="5208984" cy="3142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
        <p:nvSpPr>
          <p:cNvPr id="318" name="Google Shape;318;p46"/>
          <p:cNvSpPr txBox="1"/>
          <p:nvPr/>
        </p:nvSpPr>
        <p:spPr>
          <a:xfrm>
            <a:off x="600950" y="649675"/>
            <a:ext cx="8120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latin typeface="Roboto"/>
                <a:ea typeface="Roboto"/>
                <a:cs typeface="Roboto"/>
                <a:sym typeface="Roboto"/>
              </a:rPr>
              <a:t>The Plight of Simon Glik</a:t>
            </a:r>
            <a:endParaRPr sz="2700" dirty="0">
              <a:solidFill>
                <a:schemeClr val="dk1"/>
              </a:solidFill>
              <a:latin typeface="Roboto"/>
              <a:ea typeface="Roboto"/>
              <a:cs typeface="Roboto"/>
              <a:sym typeface="Roboto"/>
            </a:endParaRPr>
          </a:p>
        </p:txBody>
      </p:sp>
      <p:sp>
        <p:nvSpPr>
          <p:cNvPr id="319" name="Google Shape;319;p46"/>
          <p:cNvSpPr txBox="1"/>
          <p:nvPr/>
        </p:nvSpPr>
        <p:spPr>
          <a:xfrm>
            <a:off x="535975" y="1779975"/>
            <a:ext cx="7763400" cy="2970014"/>
          </a:xfrm>
          <a:prstGeom prst="rect">
            <a:avLst/>
          </a:prstGeom>
          <a:noFill/>
          <a:ln>
            <a:noFill/>
          </a:ln>
        </p:spPr>
        <p:txBody>
          <a:bodyPr spcFirstLastPara="1" wrap="square" lIns="91425" tIns="91425" rIns="91425" bIns="91425" anchor="t" anchorCtr="0">
            <a:spAutoFit/>
          </a:bodyPr>
          <a:lstStyle/>
          <a:p>
            <a:pPr marL="285750" indent="-285750" fontAlgn="base">
              <a:buFont typeface="Arial" panose="020B0604020202020204" pitchFamily="34" charset="0"/>
              <a:buChar char="•"/>
            </a:pPr>
            <a:r>
              <a:rPr lang="en-US" sz="1800" dirty="0">
                <a:latin typeface="Roboto" panose="02000000000000000000" pitchFamily="2" charset="0"/>
                <a:ea typeface="Roboto" panose="02000000000000000000" pitchFamily="2" charset="0"/>
              </a:rPr>
              <a:t>A judicial law clerk, </a:t>
            </a:r>
            <a:r>
              <a:rPr lang="en-US" sz="1800" dirty="0" err="1">
                <a:latin typeface="Roboto" panose="02000000000000000000" pitchFamily="2" charset="0"/>
                <a:ea typeface="Roboto" panose="02000000000000000000" pitchFamily="2" charset="0"/>
              </a:rPr>
              <a:t>Glik</a:t>
            </a:r>
            <a:r>
              <a:rPr lang="en-US" sz="1800" dirty="0">
                <a:latin typeface="Roboto" panose="02000000000000000000" pitchFamily="2" charset="0"/>
                <a:ea typeface="Roboto" panose="02000000000000000000" pitchFamily="2" charset="0"/>
              </a:rPr>
              <a:t> was walking through Boston Commons, a public park, when he saw several officers treating an African-American man harshly.   </a:t>
            </a:r>
          </a:p>
          <a:p>
            <a:pPr marL="285750" indent="-285750" fontAlgn="base">
              <a:buFont typeface="Arial" panose="020B0604020202020204" pitchFamily="34" charset="0"/>
              <a:buChar char="•"/>
            </a:pPr>
            <a:endParaRPr lang="en-US" sz="18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US" sz="1800" dirty="0" err="1">
                <a:latin typeface="Roboto" panose="02000000000000000000" pitchFamily="2" charset="0"/>
                <a:ea typeface="Roboto" panose="02000000000000000000" pitchFamily="2" charset="0"/>
              </a:rPr>
              <a:t>Glik</a:t>
            </a:r>
            <a:r>
              <a:rPr lang="en-US" sz="1800" dirty="0">
                <a:latin typeface="Roboto" panose="02000000000000000000" pitchFamily="2" charset="0"/>
                <a:ea typeface="Roboto" panose="02000000000000000000" pitchFamily="2" charset="0"/>
              </a:rPr>
              <a:t> took out his cell phone and recorded the incident.  </a:t>
            </a:r>
          </a:p>
          <a:p>
            <a:pPr marL="285750" indent="-285750" fontAlgn="base">
              <a:buFont typeface="Arial" panose="020B0604020202020204" pitchFamily="34" charset="0"/>
              <a:buChar char="•"/>
            </a:pPr>
            <a:endParaRPr lang="en-US" sz="18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US" sz="1800" dirty="0">
                <a:latin typeface="Roboto" panose="02000000000000000000" pitchFamily="2" charset="0"/>
                <a:ea typeface="Roboto" panose="02000000000000000000" pitchFamily="2" charset="0"/>
              </a:rPr>
              <a:t>The officers did not like this and ended up arresting </a:t>
            </a:r>
            <a:r>
              <a:rPr lang="en-US" sz="1800" dirty="0" err="1">
                <a:latin typeface="Roboto" panose="02000000000000000000" pitchFamily="2" charset="0"/>
                <a:ea typeface="Roboto" panose="02000000000000000000" pitchFamily="2" charset="0"/>
              </a:rPr>
              <a:t>Glik</a:t>
            </a:r>
            <a:r>
              <a:rPr lang="en-US" sz="1800" dirty="0">
                <a:latin typeface="Roboto" panose="02000000000000000000" pitchFamily="2" charset="0"/>
                <a:ea typeface="Roboto" panose="02000000000000000000" pitchFamily="2" charset="0"/>
              </a:rPr>
              <a:t>.  </a:t>
            </a:r>
          </a:p>
          <a:p>
            <a:pPr marL="285750" indent="-285750" fontAlgn="base">
              <a:buFont typeface="Arial" panose="020B0604020202020204" pitchFamily="34" charset="0"/>
              <a:buChar char="•"/>
            </a:pPr>
            <a:endParaRPr lang="en-US" sz="18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US" sz="1800" dirty="0">
                <a:latin typeface="Roboto" panose="02000000000000000000" pitchFamily="2" charset="0"/>
                <a:ea typeface="Roboto" panose="02000000000000000000" pitchFamily="2" charset="0"/>
              </a:rPr>
              <a:t>After the charges were dropped, </a:t>
            </a:r>
            <a:r>
              <a:rPr lang="en-US" sz="1800" dirty="0" err="1">
                <a:latin typeface="Roboto" panose="02000000000000000000" pitchFamily="2" charset="0"/>
                <a:ea typeface="Roboto" panose="02000000000000000000" pitchFamily="2" charset="0"/>
              </a:rPr>
              <a:t>Glik</a:t>
            </a:r>
            <a:r>
              <a:rPr lang="en-US" sz="1800" dirty="0">
                <a:latin typeface="Roboto" panose="02000000000000000000" pitchFamily="2" charset="0"/>
                <a:ea typeface="Roboto" panose="02000000000000000000" pitchFamily="2" charset="0"/>
              </a:rPr>
              <a:t> filed a civil rights lawsuit.  </a:t>
            </a:r>
          </a:p>
          <a:p>
            <a:pPr marL="0" lvl="0" indent="0" algn="l" rtl="0">
              <a:spcBef>
                <a:spcPts val="0"/>
              </a:spcBef>
              <a:spcAft>
                <a:spcPts val="0"/>
              </a:spcAft>
              <a:buNone/>
            </a:pPr>
            <a:endParaRPr sz="1900" dirty="0">
              <a:latin typeface="Roboto"/>
              <a:ea typeface="Roboto"/>
              <a:cs typeface="Roboto"/>
              <a:sym typeface="Roboto"/>
            </a:endParaRPr>
          </a:p>
        </p:txBody>
      </p:sp>
    </p:spTree>
    <p:extLst>
      <p:ext uri="{BB962C8B-B14F-4D97-AF65-F5344CB8AC3E}">
        <p14:creationId xmlns:p14="http://schemas.microsoft.com/office/powerpoint/2010/main" val="321594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Glik v. Cunniffe (U.S. First Circuit, 2011</a:t>
            </a:r>
            <a:endParaRPr dirty="0"/>
          </a:p>
        </p:txBody>
      </p:sp>
      <p:sp>
        <p:nvSpPr>
          <p:cNvPr id="334" name="Google Shape;334;p4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600" dirty="0">
                <a:solidFill>
                  <a:srgbClr val="000000"/>
                </a:solidFill>
              </a:rPr>
              <a:t>“Gathering information about government officials in a form that can readily be disseminated to others serves a cardinal First Amendment interest in protecting and promoting the free discussion of governmental affairs.” </a:t>
            </a:r>
            <a:endParaRPr sz="2600" dirty="0">
              <a:solidFill>
                <a:srgbClr val="000000"/>
              </a:solidFill>
            </a:endParaRPr>
          </a:p>
        </p:txBody>
      </p:sp>
      <p:sp>
        <p:nvSpPr>
          <p:cNvPr id="335" name="Google Shape;335;p48"/>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Glik v. Cunniffe (U.S First Circuit, 2011)</a:t>
            </a:r>
            <a:endParaRPr dirty="0"/>
          </a:p>
        </p:txBody>
      </p:sp>
      <p:sp>
        <p:nvSpPr>
          <p:cNvPr id="341" name="Google Shape;341;p4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lang="en-US" sz="2000" dirty="0">
              <a:solidFill>
                <a:srgbClr val="000000"/>
              </a:solidFill>
            </a:endParaRPr>
          </a:p>
          <a:p>
            <a:pPr marL="457200" lvl="0" indent="0" algn="l" rtl="0">
              <a:spcBef>
                <a:spcPts val="0"/>
              </a:spcBef>
              <a:spcAft>
                <a:spcPts val="0"/>
              </a:spcAft>
              <a:buNone/>
            </a:pPr>
            <a:endParaRPr sz="2000" dirty="0">
              <a:solidFill>
                <a:srgbClr val="000000"/>
              </a:solidFill>
            </a:endParaRPr>
          </a:p>
          <a:p>
            <a:pPr marL="0" lvl="0" indent="0" algn="l" rtl="0">
              <a:spcBef>
                <a:spcPts val="0"/>
              </a:spcBef>
              <a:spcAft>
                <a:spcPts val="0"/>
              </a:spcAft>
              <a:buNone/>
            </a:pPr>
            <a:r>
              <a:rPr lang="en" sz="2400" dirty="0">
                <a:solidFill>
                  <a:srgbClr val="000000"/>
                </a:solidFill>
              </a:rPr>
              <a:t>The First Circuit emphasized the peaceful nature of Glik’s conduct and the fact that he did not interfere with the officers’ exercise of their duties.</a:t>
            </a:r>
            <a:endParaRPr sz="2400" dirty="0">
              <a:solidFill>
                <a:srgbClr val="000000"/>
              </a:solidFill>
            </a:endParaRPr>
          </a:p>
          <a:p>
            <a:pPr marL="0" lvl="0" indent="0" algn="l" rtl="0">
              <a:spcBef>
                <a:spcPts val="0"/>
              </a:spcBef>
              <a:spcAft>
                <a:spcPts val="1200"/>
              </a:spcAft>
              <a:buNone/>
            </a:pPr>
            <a:endParaRPr dirty="0"/>
          </a:p>
        </p:txBody>
      </p:sp>
      <p:sp>
        <p:nvSpPr>
          <p:cNvPr id="342" name="Google Shape;342;p49"/>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a:t>FirstAmendmentWatch.org       </a:t>
            </a: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062C-5E81-7CC2-350B-59A742E11B32}"/>
              </a:ext>
            </a:extLst>
          </p:cNvPr>
          <p:cNvSpPr>
            <a:spLocks noGrp="1"/>
          </p:cNvSpPr>
          <p:nvPr>
            <p:ph type="title"/>
          </p:nvPr>
        </p:nvSpPr>
        <p:spPr/>
        <p:txBody>
          <a:bodyPr>
            <a:normAutofit fontScale="90000"/>
          </a:bodyPr>
          <a:lstStyle/>
          <a:p>
            <a:r>
              <a:rPr lang="en" dirty="0"/>
              <a:t>Glik v. Cunniffe (U.S. First Circuit, 2011) </a:t>
            </a:r>
            <a:endParaRPr lang="en-US" dirty="0"/>
          </a:p>
        </p:txBody>
      </p:sp>
      <p:sp>
        <p:nvSpPr>
          <p:cNvPr id="3" name="Text Placeholder 2">
            <a:extLst>
              <a:ext uri="{FF2B5EF4-FFF2-40B4-BE49-F238E27FC236}">
                <a16:creationId xmlns:a16="http://schemas.microsoft.com/office/drawing/2014/main" id="{01AC4502-6666-DD7B-ADE0-EA47AAB0B699}"/>
              </a:ext>
            </a:extLst>
          </p:cNvPr>
          <p:cNvSpPr>
            <a:spLocks noGrp="1"/>
          </p:cNvSpPr>
          <p:nvPr>
            <p:ph type="body" idx="1"/>
          </p:nvPr>
        </p:nvSpPr>
        <p:spPr>
          <a:xfrm>
            <a:off x="311700" y="1250887"/>
            <a:ext cx="8520600" cy="3339000"/>
          </a:xfrm>
        </p:spPr>
        <p:txBody>
          <a:bodyPr>
            <a:normAutofit/>
          </a:bodyPr>
          <a:lstStyle/>
          <a:p>
            <a:pPr marL="114300" indent="0">
              <a:buNone/>
            </a:pPr>
            <a:r>
              <a:rPr lang="en-US" sz="1600" dirty="0"/>
              <a:t>“Glik filmed the defendant police officers in the Boston Common, the oldest city park in the United States and the apotheosis of a public forum. In such traditional public spaces, the rights of the state to limit the exercise of First Amendment activity are "sharply circumscribed." Perry Educ. </a:t>
            </a:r>
            <a:r>
              <a:rPr lang="en-US" sz="1600" dirty="0" err="1"/>
              <a:t>Ass'n</a:t>
            </a:r>
            <a:r>
              <a:rPr lang="en-US" sz="1600" dirty="0"/>
              <a:t> v. Perry Local Educators' </a:t>
            </a:r>
            <a:r>
              <a:rPr lang="en-US" sz="1600" dirty="0" err="1"/>
              <a:t>Ass'n</a:t>
            </a:r>
            <a:r>
              <a:rPr lang="en-US" sz="1600" dirty="0"/>
              <a:t>, 460 U.S. 37, 45 (1983). Moreover, as in Iacobucci, the complaint indicates that Glik </a:t>
            </a:r>
            <a:r>
              <a:rPr lang="en-US" sz="1600" b="1" dirty="0"/>
              <a:t>"filmed [the officers] from a comfortable remove" and "neither spoke to nor molested them in any way" (except in directly responding to the officers when they addressed him). 193 F.3d at 25. Such peaceful recording of an arrest in a public space that does not interfere with the police officers' performance of their duties is not reasonably subject to limitation.”</a:t>
            </a:r>
          </a:p>
          <a:p>
            <a:endParaRPr lang="en-US" dirty="0"/>
          </a:p>
        </p:txBody>
      </p:sp>
      <p:sp>
        <p:nvSpPr>
          <p:cNvPr id="4" name="Slide Number Placeholder 3">
            <a:extLst>
              <a:ext uri="{FF2B5EF4-FFF2-40B4-BE49-F238E27FC236}">
                <a16:creationId xmlns:a16="http://schemas.microsoft.com/office/drawing/2014/main" id="{BB76E62C-8FCA-FC8E-0235-D4D940406136}"/>
              </a:ext>
            </a:extLst>
          </p:cNvPr>
          <p:cNvSpPr>
            <a:spLocks noGrp="1"/>
          </p:cNvSpPr>
          <p:nvPr>
            <p:ph type="sldNum" idx="12"/>
          </p:nvPr>
        </p:nvSpPr>
        <p:spPr/>
        <p:txBody>
          <a:bodyPr/>
          <a:lstStyle/>
          <a:p>
            <a:pPr marL="0" lvl="0" indent="0" algn="r" rtl="0">
              <a:spcBef>
                <a:spcPts val="0"/>
              </a:spcBef>
              <a:spcAft>
                <a:spcPts val="0"/>
              </a:spcAft>
              <a:buNone/>
            </a:pPr>
            <a:r>
              <a:rPr lang="en-US"/>
              <a:t>FirstAmendmentWatch.org       </a:t>
            </a:r>
            <a:fld id="{00000000-1234-1234-1234-123412341234}" type="slidenum">
              <a:rPr lang="en" smtClean="0"/>
              <a:t>33</a:t>
            </a:fld>
            <a:endParaRPr/>
          </a:p>
        </p:txBody>
      </p:sp>
    </p:spTree>
    <p:extLst>
      <p:ext uri="{BB962C8B-B14F-4D97-AF65-F5344CB8AC3E}">
        <p14:creationId xmlns:p14="http://schemas.microsoft.com/office/powerpoint/2010/main" val="1047373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The Case of Kevin Ray Bradley </a:t>
            </a:r>
            <a:endParaRPr dirty="0"/>
          </a:p>
        </p:txBody>
      </p:sp>
      <p:sp>
        <p:nvSpPr>
          <p:cNvPr id="383" name="Google Shape;383;p5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Clr>
                <a:srgbClr val="000000"/>
              </a:buClr>
              <a:buSzPts val="2300"/>
              <a:buChar char="●"/>
            </a:pPr>
            <a:r>
              <a:rPr lang="en" sz="2300" dirty="0">
                <a:solidFill>
                  <a:srgbClr val="000000"/>
                </a:solidFill>
              </a:rPr>
              <a:t>On Jan. 25, 2018, Kevin Ray Bradley entered the lobby of the Williamsport Bureau Police Department and started filming with his cell phone. In the lobby was a sign that read: “Recording, taping, photographing strictly prohibited.”  </a:t>
            </a:r>
            <a:endParaRPr sz="2300" dirty="0">
              <a:solidFill>
                <a:srgbClr val="000000"/>
              </a:solidFill>
            </a:endParaRPr>
          </a:p>
          <a:p>
            <a:pPr marL="457200" lvl="0" indent="-374650" algn="l" rtl="0">
              <a:spcBef>
                <a:spcPts val="0"/>
              </a:spcBef>
              <a:spcAft>
                <a:spcPts val="0"/>
              </a:spcAft>
              <a:buClr>
                <a:srgbClr val="000000"/>
              </a:buClr>
              <a:buSzPts val="2300"/>
              <a:buChar char="●"/>
            </a:pPr>
            <a:r>
              <a:rPr lang="en" sz="2300" dirty="0">
                <a:solidFill>
                  <a:srgbClr val="000000"/>
                </a:solidFill>
              </a:rPr>
              <a:t>Bradley, however, insisted that he had a right to film police officers in their own lobby. </a:t>
            </a:r>
            <a:endParaRPr sz="2300" dirty="0">
              <a:solidFill>
                <a:srgbClr val="000000"/>
              </a:solidFill>
            </a:endParaRPr>
          </a:p>
          <a:p>
            <a:pPr marL="0" lvl="0" indent="0" algn="l" rtl="0">
              <a:spcBef>
                <a:spcPts val="1200"/>
              </a:spcBef>
              <a:spcAft>
                <a:spcPts val="1200"/>
              </a:spcAft>
              <a:buNone/>
            </a:pPr>
            <a:endParaRPr dirty="0"/>
          </a:p>
        </p:txBody>
      </p:sp>
      <p:sp>
        <p:nvSpPr>
          <p:cNvPr id="384" name="Google Shape;384;p55"/>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Bradley (continued) </a:t>
            </a:r>
            <a:endParaRPr dirty="0"/>
          </a:p>
        </p:txBody>
      </p:sp>
      <p:sp>
        <p:nvSpPr>
          <p:cNvPr id="390" name="Google Shape;390;p5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rgbClr val="000000"/>
              </a:buClr>
              <a:buSzPts val="2100"/>
              <a:buChar char="●"/>
            </a:pPr>
            <a:r>
              <a:rPr lang="en" sz="2100">
                <a:solidFill>
                  <a:srgbClr val="000000"/>
                </a:solidFill>
              </a:rPr>
              <a:t>McGee, a police corporal, asked Bradley several times to stop filming, but he did not comply. When McGee attempted to take the phone, Bradley pulled away. Several officers assisted McGee and took Bradley into custody, arresting him for the offense of defiant trespass.</a:t>
            </a:r>
            <a:endParaRPr sz="2100">
              <a:solidFill>
                <a:srgbClr val="000000"/>
              </a:solidFill>
            </a:endParaRPr>
          </a:p>
          <a:p>
            <a:pPr marL="457200" lvl="0" indent="-361950" algn="l" rtl="0">
              <a:spcBef>
                <a:spcPts val="0"/>
              </a:spcBef>
              <a:spcAft>
                <a:spcPts val="0"/>
              </a:spcAft>
              <a:buClr>
                <a:srgbClr val="000000"/>
              </a:buClr>
              <a:buSzPts val="2100"/>
              <a:buChar char="●"/>
            </a:pPr>
            <a:r>
              <a:rPr lang="en" sz="2100">
                <a:solidFill>
                  <a:srgbClr val="000000"/>
                </a:solidFill>
              </a:rPr>
              <a:t>A court sentenced him to a year of probation.  His conviction was affirmed on appeal.  </a:t>
            </a:r>
            <a:endParaRPr sz="2100">
              <a:solidFill>
                <a:srgbClr val="000000"/>
              </a:solidFill>
            </a:endParaRPr>
          </a:p>
          <a:p>
            <a:pPr marL="0" lvl="0" indent="0" algn="l" rtl="0">
              <a:spcBef>
                <a:spcPts val="1200"/>
              </a:spcBef>
              <a:spcAft>
                <a:spcPts val="1200"/>
              </a:spcAft>
              <a:buNone/>
            </a:pPr>
            <a:endParaRPr/>
          </a:p>
        </p:txBody>
      </p:sp>
      <p:sp>
        <p:nvSpPr>
          <p:cNvPr id="391" name="Google Shape;391;p56"/>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Commonwealth of Pennsylvania v. Bradley (Superior Court of Pennsylvania, 2020) </a:t>
            </a:r>
            <a:endParaRPr dirty="0"/>
          </a:p>
        </p:txBody>
      </p:sp>
      <p:sp>
        <p:nvSpPr>
          <p:cNvPr id="397" name="Google Shape;397;p5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lang="en" sz="2300" dirty="0">
              <a:solidFill>
                <a:srgbClr val="000000"/>
              </a:solidFill>
            </a:endParaRPr>
          </a:p>
          <a:p>
            <a:pPr marL="0" lvl="0" indent="0" algn="l" rtl="0">
              <a:spcBef>
                <a:spcPts val="0"/>
              </a:spcBef>
              <a:spcAft>
                <a:spcPts val="1200"/>
              </a:spcAft>
              <a:buNone/>
            </a:pPr>
            <a:r>
              <a:rPr lang="en" sz="2300" dirty="0">
                <a:solidFill>
                  <a:srgbClr val="000000"/>
                </a:solidFill>
              </a:rPr>
              <a:t>“Among other things, the no-filming condition ensures the integrity of police investigations and activity,” the court wrote. “The condition applies only to the Lobby and the interior of the police station, and not to areas outside of the police station, such as steps or entrances.” </a:t>
            </a:r>
            <a:endParaRPr sz="2300" dirty="0"/>
          </a:p>
        </p:txBody>
      </p:sp>
      <p:sp>
        <p:nvSpPr>
          <p:cNvPr id="398" name="Google Shape;398;p57"/>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lvl="0"/>
            <a:r>
              <a:rPr lang="en-US" dirty="0"/>
              <a:t>Bradley (continued)</a:t>
            </a:r>
            <a:endParaRPr dirty="0"/>
          </a:p>
        </p:txBody>
      </p:sp>
      <p:sp>
        <p:nvSpPr>
          <p:cNvPr id="404" name="Google Shape;404;p58"/>
          <p:cNvSpPr txBox="1">
            <a:spLocks noGrp="1"/>
          </p:cNvSpPr>
          <p:nvPr>
            <p:ph type="body" idx="1"/>
          </p:nvPr>
        </p:nvSpPr>
        <p:spPr>
          <a:xfrm>
            <a:off x="311700" y="1017800"/>
            <a:ext cx="8520600" cy="3551100"/>
          </a:xfrm>
          <a:prstGeom prst="rect">
            <a:avLst/>
          </a:prstGeom>
        </p:spPr>
        <p:txBody>
          <a:bodyPr spcFirstLastPara="1" wrap="square" lIns="91425" tIns="91425" rIns="91425" bIns="91425" anchor="t" anchorCtr="0">
            <a:normAutofit/>
          </a:bodyPr>
          <a:lstStyle/>
          <a:p>
            <a:pPr marL="0" lvl="0" indent="0" algn="l" rtl="0">
              <a:lnSpc>
                <a:spcPct val="106999"/>
              </a:lnSpc>
              <a:spcBef>
                <a:spcPts val="0"/>
              </a:spcBef>
              <a:spcAft>
                <a:spcPts val="0"/>
              </a:spcAft>
              <a:buNone/>
            </a:pPr>
            <a:endParaRPr lang="en" sz="1000" dirty="0">
              <a:solidFill>
                <a:srgbClr val="000000"/>
              </a:solidFill>
            </a:endParaRPr>
          </a:p>
          <a:p>
            <a:pPr marL="0" lvl="0" indent="0" algn="l" rtl="0">
              <a:lnSpc>
                <a:spcPct val="106999"/>
              </a:lnSpc>
              <a:spcBef>
                <a:spcPts val="0"/>
              </a:spcBef>
              <a:spcAft>
                <a:spcPts val="0"/>
              </a:spcAft>
              <a:buNone/>
            </a:pPr>
            <a:r>
              <a:rPr lang="en" sz="2300" dirty="0">
                <a:solidFill>
                  <a:srgbClr val="000000"/>
                </a:solidFill>
              </a:rPr>
              <a:t>The Pennsylvania court said that the no-filming rule in the lobby was important to protect confidential information that the police might talk about, protect confidential informants, protect the identity of undercover police officers, and protect the privacy of crime victims.</a:t>
            </a:r>
            <a:endParaRPr sz="2300" dirty="0">
              <a:solidFill>
                <a:srgbClr val="000000"/>
              </a:solidFill>
            </a:endParaRPr>
          </a:p>
          <a:p>
            <a:pPr marL="0" lvl="0" indent="0" algn="l" rtl="0">
              <a:lnSpc>
                <a:spcPct val="106999"/>
              </a:lnSpc>
              <a:spcBef>
                <a:spcPts val="800"/>
              </a:spcBef>
              <a:spcAft>
                <a:spcPts val="0"/>
              </a:spcAft>
              <a:buNone/>
            </a:pPr>
            <a:r>
              <a:rPr lang="en" sz="2300" dirty="0">
                <a:solidFill>
                  <a:srgbClr val="000000"/>
                </a:solidFill>
              </a:rPr>
              <a:t>The court reasoned that the no-filming condition was a reasonable time, place, and manner restriction on speech.  </a:t>
            </a:r>
            <a:endParaRPr sz="2300" dirty="0">
              <a:solidFill>
                <a:srgbClr val="000000"/>
              </a:solidFill>
            </a:endParaRPr>
          </a:p>
          <a:p>
            <a:pPr marL="0" lvl="0" indent="0" algn="l" rtl="0">
              <a:spcBef>
                <a:spcPts val="800"/>
              </a:spcBef>
              <a:spcAft>
                <a:spcPts val="1200"/>
              </a:spcAft>
              <a:buNone/>
            </a:pPr>
            <a:endParaRPr dirty="0"/>
          </a:p>
        </p:txBody>
      </p:sp>
      <p:sp>
        <p:nvSpPr>
          <p:cNvPr id="405" name="Google Shape;405;p58"/>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a:t>FirstAmendmentWatch.org       </a:t>
            </a:r>
            <a:fld id="{00000000-1234-1234-1234-123412341234}" type="slidenum">
              <a:rPr lang="en"/>
              <a:t>37</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2521-9A11-BF62-1569-0F3055BA6A12}"/>
              </a:ext>
            </a:extLst>
          </p:cNvPr>
          <p:cNvSpPr>
            <a:spLocks noGrp="1"/>
          </p:cNvSpPr>
          <p:nvPr>
            <p:ph type="title"/>
          </p:nvPr>
        </p:nvSpPr>
        <p:spPr>
          <a:xfrm>
            <a:off x="787031" y="98710"/>
            <a:ext cx="8222100" cy="834424"/>
          </a:xfrm>
        </p:spPr>
        <p:txBody>
          <a:bodyPr>
            <a:normAutofit/>
          </a:bodyPr>
          <a:lstStyle/>
          <a:p>
            <a:pPr algn="ctr"/>
            <a:r>
              <a:rPr lang="en-US" sz="2000" dirty="0"/>
              <a:t>Recording Police: First Amendment Protections</a:t>
            </a:r>
          </a:p>
        </p:txBody>
      </p:sp>
      <p:sp>
        <p:nvSpPr>
          <p:cNvPr id="3" name="Slide Number Placeholder 2">
            <a:extLst>
              <a:ext uri="{FF2B5EF4-FFF2-40B4-BE49-F238E27FC236}">
                <a16:creationId xmlns:a16="http://schemas.microsoft.com/office/drawing/2014/main" id="{C55B6624-0ECF-024A-9F4D-A890D88452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0AC3BF1B-A045-E500-C90D-1836BE82566E}"/>
              </a:ext>
            </a:extLst>
          </p:cNvPr>
          <p:cNvPicPr>
            <a:picLocks noChangeAspect="1"/>
          </p:cNvPicPr>
          <p:nvPr/>
        </p:nvPicPr>
        <p:blipFill>
          <a:blip r:embed="rId2"/>
          <a:stretch>
            <a:fillRect/>
          </a:stretch>
        </p:blipFill>
        <p:spPr>
          <a:xfrm>
            <a:off x="1027042" y="933134"/>
            <a:ext cx="7205433" cy="4198504"/>
          </a:xfrm>
          <a:prstGeom prst="rect">
            <a:avLst/>
          </a:prstGeom>
        </p:spPr>
      </p:pic>
    </p:spTree>
    <p:extLst>
      <p:ext uri="{BB962C8B-B14F-4D97-AF65-F5344CB8AC3E}">
        <p14:creationId xmlns:p14="http://schemas.microsoft.com/office/powerpoint/2010/main" val="142889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234000" y="406650"/>
            <a:ext cx="4104300" cy="11511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What Constitutes a Public Forum?</a:t>
            </a:r>
            <a:endParaRPr>
              <a:solidFill>
                <a:schemeClr val="lt1"/>
              </a:solidFill>
            </a:endParaRPr>
          </a:p>
        </p:txBody>
      </p:sp>
      <p:pic>
        <p:nvPicPr>
          <p:cNvPr id="121" name="Google Shape;121;p18"/>
          <p:cNvPicPr preferRelativeResize="0"/>
          <p:nvPr/>
        </p:nvPicPr>
        <p:blipFill>
          <a:blip r:embed="rId3">
            <a:alphaModFix/>
          </a:blip>
          <a:stretch>
            <a:fillRect/>
          </a:stretch>
        </p:blipFill>
        <p:spPr>
          <a:xfrm>
            <a:off x="3046650" y="1782050"/>
            <a:ext cx="6097352" cy="3102250"/>
          </a:xfrm>
          <a:prstGeom prst="rect">
            <a:avLst/>
          </a:prstGeom>
          <a:noFill/>
          <a:ln>
            <a:noFill/>
          </a:ln>
        </p:spPr>
      </p:pic>
      <p:sp>
        <p:nvSpPr>
          <p:cNvPr id="122" name="Google Shape;122;p18"/>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body" idx="1"/>
          </p:nvPr>
        </p:nvSpPr>
        <p:spPr>
          <a:xfrm>
            <a:off x="444200" y="531075"/>
            <a:ext cx="8094000" cy="3339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3456" dirty="0">
                <a:solidFill>
                  <a:schemeClr val="dk1"/>
                </a:solidFill>
              </a:rPr>
              <a:t>Traditional Public Forums </a:t>
            </a:r>
            <a:endParaRPr sz="3456" dirty="0">
              <a:solidFill>
                <a:schemeClr val="dk1"/>
              </a:solidFill>
            </a:endParaRPr>
          </a:p>
          <a:p>
            <a:pPr marL="0" lvl="0" indent="0" algn="l" rtl="0">
              <a:spcBef>
                <a:spcPts val="1200"/>
              </a:spcBef>
              <a:spcAft>
                <a:spcPts val="0"/>
              </a:spcAft>
              <a:buNone/>
            </a:pPr>
            <a:endParaRPr sz="2682" dirty="0">
              <a:solidFill>
                <a:srgbClr val="000000"/>
              </a:solidFill>
            </a:endParaRPr>
          </a:p>
          <a:p>
            <a:pPr marL="0" lvl="0" indent="0" algn="l" rtl="0">
              <a:spcBef>
                <a:spcPts val="1200"/>
              </a:spcBef>
              <a:spcAft>
                <a:spcPts val="0"/>
              </a:spcAft>
              <a:buNone/>
            </a:pPr>
            <a:r>
              <a:rPr lang="en" sz="2682" dirty="0">
                <a:solidFill>
                  <a:srgbClr val="000000"/>
                </a:solidFill>
              </a:rPr>
              <a:t>Areas such as streets, sidewalks, and parks that have a history of dedication to political speech. </a:t>
            </a:r>
            <a:endParaRPr sz="2682" dirty="0">
              <a:solidFill>
                <a:srgbClr val="000000"/>
              </a:solidFill>
            </a:endParaRPr>
          </a:p>
          <a:p>
            <a:pPr marL="0" lvl="0" indent="0" algn="l" rtl="0">
              <a:spcBef>
                <a:spcPts val="1200"/>
              </a:spcBef>
              <a:spcAft>
                <a:spcPts val="0"/>
              </a:spcAft>
              <a:buNone/>
            </a:pPr>
            <a:r>
              <a:rPr lang="en" sz="2682" dirty="0">
                <a:solidFill>
                  <a:srgbClr val="000000"/>
                </a:solidFill>
              </a:rPr>
              <a:t>Public officials may not discriminate against people using a public forum based on their viewpoint, but can impose reasonable regulations relating to the time, place and manner of speech.</a:t>
            </a:r>
            <a:endParaRPr sz="2682" dirty="0">
              <a:solidFill>
                <a:srgbClr val="000000"/>
              </a:solidFill>
            </a:endParaRPr>
          </a:p>
          <a:p>
            <a:pPr marL="457200" lvl="0" indent="0" algn="l" rtl="0">
              <a:spcBef>
                <a:spcPts val="1200"/>
              </a:spcBef>
              <a:spcAft>
                <a:spcPts val="1200"/>
              </a:spcAft>
              <a:buNone/>
            </a:pPr>
            <a:endParaRPr dirty="0"/>
          </a:p>
        </p:txBody>
      </p:sp>
      <p:sp>
        <p:nvSpPr>
          <p:cNvPr id="135" name="Google Shape;135;p20"/>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6E1DA7DF-AAE1-E726-2C56-97318F4C8901}"/>
            </a:ext>
          </a:extLst>
        </p:cNvPr>
        <p:cNvGrpSpPr/>
        <p:nvPr/>
      </p:nvGrpSpPr>
      <p:grpSpPr>
        <a:xfrm>
          <a:off x="0" y="0"/>
          <a:ext cx="0" cy="0"/>
          <a:chOff x="0" y="0"/>
          <a:chExt cx="0" cy="0"/>
        </a:xfrm>
      </p:grpSpPr>
      <p:sp>
        <p:nvSpPr>
          <p:cNvPr id="140" name="Google Shape;140;p21">
            <a:extLst>
              <a:ext uri="{FF2B5EF4-FFF2-40B4-BE49-F238E27FC236}">
                <a16:creationId xmlns:a16="http://schemas.microsoft.com/office/drawing/2014/main" id="{36EEB00F-EE66-DB71-30C3-7B36978D0103}"/>
              </a:ext>
            </a:extLst>
          </p:cNvPr>
          <p:cNvSpPr txBox="1">
            <a:spLocks noGrp="1"/>
          </p:cNvSpPr>
          <p:nvPr>
            <p:ph type="body" idx="1"/>
          </p:nvPr>
        </p:nvSpPr>
        <p:spPr>
          <a:xfrm>
            <a:off x="165550" y="101875"/>
            <a:ext cx="8666700" cy="446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graphicFrame>
        <p:nvGraphicFramePr>
          <p:cNvPr id="141" name="Google Shape;141;p21">
            <a:extLst>
              <a:ext uri="{FF2B5EF4-FFF2-40B4-BE49-F238E27FC236}">
                <a16:creationId xmlns:a16="http://schemas.microsoft.com/office/drawing/2014/main" id="{2953F7A1-190D-2520-5A3B-E3A5FA444FEF}"/>
              </a:ext>
            </a:extLst>
          </p:cNvPr>
          <p:cNvGraphicFramePr/>
          <p:nvPr/>
        </p:nvGraphicFramePr>
        <p:xfrm>
          <a:off x="474900" y="516575"/>
          <a:ext cx="8079500" cy="3631900"/>
        </p:xfrm>
        <a:graphic>
          <a:graphicData uri="http://schemas.openxmlformats.org/drawingml/2006/table">
            <a:tbl>
              <a:tblPr>
                <a:noFill/>
                <a:tableStyleId>{A6C82897-0E2B-49A0-84B2-AFC433CAA2A0}</a:tableStyleId>
              </a:tblPr>
              <a:tblGrid>
                <a:gridCol w="2019875">
                  <a:extLst>
                    <a:ext uri="{9D8B030D-6E8A-4147-A177-3AD203B41FA5}">
                      <a16:colId xmlns:a16="http://schemas.microsoft.com/office/drawing/2014/main" val="20000"/>
                    </a:ext>
                  </a:extLst>
                </a:gridCol>
                <a:gridCol w="2019875">
                  <a:extLst>
                    <a:ext uri="{9D8B030D-6E8A-4147-A177-3AD203B41FA5}">
                      <a16:colId xmlns:a16="http://schemas.microsoft.com/office/drawing/2014/main" val="20001"/>
                    </a:ext>
                  </a:extLst>
                </a:gridCol>
                <a:gridCol w="2019875">
                  <a:extLst>
                    <a:ext uri="{9D8B030D-6E8A-4147-A177-3AD203B41FA5}">
                      <a16:colId xmlns:a16="http://schemas.microsoft.com/office/drawing/2014/main" val="20002"/>
                    </a:ext>
                  </a:extLst>
                </a:gridCol>
                <a:gridCol w="2019875">
                  <a:extLst>
                    <a:ext uri="{9D8B030D-6E8A-4147-A177-3AD203B41FA5}">
                      <a16:colId xmlns:a16="http://schemas.microsoft.com/office/drawing/2014/main" val="20003"/>
                    </a:ext>
                  </a:extLst>
                </a:gridCol>
              </a:tblGrid>
              <a:tr h="675400">
                <a:tc>
                  <a:txBody>
                    <a:bodyPr/>
                    <a:lstStyle/>
                    <a:p>
                      <a:pPr marL="0" lvl="0" indent="0" algn="l" rtl="0">
                        <a:spcBef>
                          <a:spcPts val="0"/>
                        </a:spcBef>
                        <a:spcAft>
                          <a:spcPts val="0"/>
                        </a:spcAft>
                        <a:buNone/>
                      </a:pPr>
                      <a:endParaRPr/>
                    </a:p>
                  </a:txBody>
                  <a:tcPr marL="91425" marR="91425" marT="91425" marB="91425">
                    <a:solidFill>
                      <a:schemeClr val="lt1"/>
                    </a:solidFill>
                  </a:tcPr>
                </a:tc>
                <a:tc>
                  <a:txBody>
                    <a:bodyPr/>
                    <a:lstStyle/>
                    <a:p>
                      <a:pPr marL="0" lvl="0" indent="0" algn="l" rtl="0">
                        <a:spcBef>
                          <a:spcPts val="0"/>
                        </a:spcBef>
                        <a:spcAft>
                          <a:spcPts val="0"/>
                        </a:spcAft>
                        <a:buNone/>
                      </a:pPr>
                      <a:r>
                        <a:rPr lang="en" b="1">
                          <a:solidFill>
                            <a:schemeClr val="dk1"/>
                          </a:solidFill>
                        </a:rPr>
                        <a:t>Traditional Public Forum</a:t>
                      </a:r>
                      <a:endParaRPr b="1">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b="1">
                          <a:solidFill>
                            <a:schemeClr val="dk1"/>
                          </a:solidFill>
                        </a:rPr>
                        <a:t>Limited/Designated Public Forum</a:t>
                      </a:r>
                      <a:endParaRPr b="1">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b="1">
                          <a:solidFill>
                            <a:schemeClr val="accent3"/>
                          </a:solidFill>
                        </a:rPr>
                        <a:t>Nonpublic Forum</a:t>
                      </a:r>
                      <a:endParaRPr b="1">
                        <a:solidFill>
                          <a:schemeClr val="accent3"/>
                        </a:solidFill>
                      </a:endParaRPr>
                    </a:p>
                  </a:txBody>
                  <a:tcPr marL="91425" marR="91425" marT="91425" marB="91425">
                    <a:solidFill>
                      <a:schemeClr val="lt1"/>
                    </a:solidFill>
                  </a:tcPr>
                </a:tc>
                <a:extLst>
                  <a:ext uri="{0D108BD9-81ED-4DB2-BD59-A6C34878D82A}">
                    <a16:rowId xmlns:a16="http://schemas.microsoft.com/office/drawing/2014/main" val="10000"/>
                  </a:ext>
                </a:extLst>
              </a:tr>
              <a:tr h="952225">
                <a:tc>
                  <a:txBody>
                    <a:bodyPr/>
                    <a:lstStyle/>
                    <a:p>
                      <a:pPr marL="0" lvl="0" indent="0" algn="l" rtl="0">
                        <a:spcBef>
                          <a:spcPts val="0"/>
                        </a:spcBef>
                        <a:spcAft>
                          <a:spcPts val="0"/>
                        </a:spcAft>
                        <a:buNone/>
                      </a:pPr>
                      <a:r>
                        <a:rPr lang="en" b="1"/>
                        <a:t>Examples</a:t>
                      </a:r>
                      <a:endParaRPr b="1"/>
                    </a:p>
                  </a:txBody>
                  <a:tcPr marL="91425" marR="91425" marT="91425" marB="91425">
                    <a:solidFill>
                      <a:schemeClr val="lt1"/>
                    </a:solidFill>
                  </a:tcPr>
                </a:tc>
                <a:tc>
                  <a:txBody>
                    <a:bodyPr/>
                    <a:lstStyle/>
                    <a:p>
                      <a:pPr marL="0" lvl="0" indent="0" algn="l" rtl="0">
                        <a:spcBef>
                          <a:spcPts val="0"/>
                        </a:spcBef>
                        <a:spcAft>
                          <a:spcPts val="0"/>
                        </a:spcAft>
                        <a:buNone/>
                      </a:pPr>
                      <a:r>
                        <a:rPr lang="en" sz="1450">
                          <a:solidFill>
                            <a:schemeClr val="dk1"/>
                          </a:solidFill>
                          <a:highlight>
                            <a:srgbClr val="FFFFFF"/>
                          </a:highlight>
                        </a:rPr>
                        <a:t>Streets, sidewalks and parks that have a history of dedication to political speech</a:t>
                      </a:r>
                      <a:endParaRPr sz="1700">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a:solidFill>
                            <a:schemeClr val="dk1"/>
                          </a:solidFill>
                        </a:rPr>
                        <a:t>Government property that has been opened up for expressive activities</a:t>
                      </a:r>
                      <a:endParaRPr>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a:solidFill>
                            <a:schemeClr val="accent3"/>
                          </a:solidFill>
                        </a:rPr>
                        <a:t>Government-owned properties such as jails, airport terminals, and military bases.</a:t>
                      </a:r>
                      <a:endParaRPr>
                        <a:solidFill>
                          <a:schemeClr val="accent3"/>
                        </a:solidFill>
                      </a:endParaRPr>
                    </a:p>
                  </a:txBody>
                  <a:tcPr marL="91425" marR="91425" marT="91425" marB="91425">
                    <a:solidFill>
                      <a:schemeClr val="lt1"/>
                    </a:solidFill>
                  </a:tcPr>
                </a:tc>
                <a:extLst>
                  <a:ext uri="{0D108BD9-81ED-4DB2-BD59-A6C34878D82A}">
                    <a16:rowId xmlns:a16="http://schemas.microsoft.com/office/drawing/2014/main" val="10001"/>
                  </a:ext>
                </a:extLst>
              </a:tr>
              <a:tr h="1465000">
                <a:tc>
                  <a:txBody>
                    <a:bodyPr/>
                    <a:lstStyle/>
                    <a:p>
                      <a:pPr marL="0" lvl="0" indent="0" algn="l" rtl="0">
                        <a:spcBef>
                          <a:spcPts val="0"/>
                        </a:spcBef>
                        <a:spcAft>
                          <a:spcPts val="0"/>
                        </a:spcAft>
                        <a:buNone/>
                      </a:pPr>
                      <a:r>
                        <a:rPr lang="en" b="1"/>
                        <a:t>Level of scrutiny</a:t>
                      </a:r>
                      <a:endParaRPr b="1"/>
                    </a:p>
                  </a:txBody>
                  <a:tcPr marL="91425" marR="91425" marT="91425" marB="91425">
                    <a:solidFill>
                      <a:schemeClr val="lt1"/>
                    </a:solidFill>
                  </a:tcPr>
                </a:tc>
                <a:tc>
                  <a:txBody>
                    <a:bodyPr/>
                    <a:lstStyle/>
                    <a:p>
                      <a:pPr marL="0" lvl="0" indent="0" algn="l" rtl="0">
                        <a:spcBef>
                          <a:spcPts val="0"/>
                        </a:spcBef>
                        <a:spcAft>
                          <a:spcPts val="0"/>
                        </a:spcAft>
                        <a:buNone/>
                      </a:pPr>
                      <a:r>
                        <a:rPr lang="en" sz="1450" dirty="0">
                          <a:solidFill>
                            <a:schemeClr val="dk1"/>
                          </a:solidFill>
                          <a:highlight>
                            <a:srgbClr val="FFFFFF"/>
                          </a:highlight>
                        </a:rPr>
                        <a:t>Strict scrutiny (must meet a compelling state interest and must be narrowly tailored to achieve that interest)</a:t>
                      </a:r>
                      <a:endParaRPr sz="1700" dirty="0">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a:solidFill>
                            <a:schemeClr val="dk1"/>
                          </a:solidFill>
                        </a:rPr>
                        <a:t>Strict scrutiny </a:t>
                      </a:r>
                      <a:r>
                        <a:rPr lang="en" sz="1450">
                          <a:solidFill>
                            <a:schemeClr val="dk1"/>
                          </a:solidFill>
                          <a:highlight>
                            <a:srgbClr val="FFFFFF"/>
                          </a:highlight>
                        </a:rPr>
                        <a:t>(must meet a compelling state interest and must be narrowly tailored to achieve that interest)</a:t>
                      </a:r>
                      <a:endParaRPr sz="1700">
                        <a:solidFill>
                          <a:schemeClr val="dk1"/>
                        </a:solidFill>
                      </a:endParaRPr>
                    </a:p>
                    <a:p>
                      <a:pPr marL="0" lvl="0" indent="0" algn="l" rtl="0">
                        <a:spcBef>
                          <a:spcPts val="0"/>
                        </a:spcBef>
                        <a:spcAft>
                          <a:spcPts val="0"/>
                        </a:spcAft>
                        <a:buNone/>
                      </a:pPr>
                      <a:endParaRPr>
                        <a:solidFill>
                          <a:schemeClr val="dk1"/>
                        </a:solidFill>
                      </a:endParaRPr>
                    </a:p>
                  </a:txBody>
                  <a:tcPr marL="91425" marR="91425" marT="91425" marB="91425">
                    <a:solidFill>
                      <a:schemeClr val="lt1"/>
                    </a:solidFill>
                  </a:tcPr>
                </a:tc>
                <a:tc>
                  <a:txBody>
                    <a:bodyPr/>
                    <a:lstStyle/>
                    <a:p>
                      <a:pPr marL="0" lvl="0" indent="0" algn="l" rtl="0">
                        <a:spcBef>
                          <a:spcPts val="0"/>
                        </a:spcBef>
                        <a:spcAft>
                          <a:spcPts val="0"/>
                        </a:spcAft>
                        <a:buNone/>
                      </a:pPr>
                      <a:r>
                        <a:rPr lang="en" dirty="0">
                          <a:solidFill>
                            <a:schemeClr val="accent3"/>
                          </a:solidFill>
                        </a:rPr>
                        <a:t>Rational basis (regulations imposed by the government must be merely reasonable–not compelling–and must not discriminate based on viewpoint)</a:t>
                      </a:r>
                      <a:endParaRPr dirty="0">
                        <a:solidFill>
                          <a:schemeClr val="accent3"/>
                        </a:solidFill>
                      </a:endParaRPr>
                    </a:p>
                  </a:txBody>
                  <a:tcPr marL="91425" marR="91425" marT="91425" marB="91425">
                    <a:solidFill>
                      <a:schemeClr val="lt1"/>
                    </a:solidFill>
                  </a:tcPr>
                </a:tc>
                <a:extLst>
                  <a:ext uri="{0D108BD9-81ED-4DB2-BD59-A6C34878D82A}">
                    <a16:rowId xmlns:a16="http://schemas.microsoft.com/office/drawing/2014/main" val="10002"/>
                  </a:ext>
                </a:extLst>
              </a:tr>
            </a:tbl>
          </a:graphicData>
        </a:graphic>
      </p:graphicFrame>
      <p:sp>
        <p:nvSpPr>
          <p:cNvPr id="142" name="Google Shape;142;p21">
            <a:extLst>
              <a:ext uri="{FF2B5EF4-FFF2-40B4-BE49-F238E27FC236}">
                <a16:creationId xmlns:a16="http://schemas.microsoft.com/office/drawing/2014/main" id="{CE2D8031-4E7E-7CA8-A31E-B83EC7AFA49F}"/>
              </a:ext>
            </a:extLst>
          </p:cNvPr>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282483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311700" y="36797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Public Forum: Streets “immemorially held in trust”</a:t>
            </a:r>
            <a:endParaRPr dirty="0"/>
          </a:p>
        </p:txBody>
      </p:sp>
      <p:sp>
        <p:nvSpPr>
          <p:cNvPr id="128" name="Google Shape;128;p1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fontScale="92500" lnSpcReduction="20000"/>
          </a:bodyPr>
          <a:lstStyle/>
          <a:p>
            <a:pPr marL="0" lvl="0" indent="0" algn="l" rtl="0">
              <a:lnSpc>
                <a:spcPct val="95000"/>
              </a:lnSpc>
              <a:spcBef>
                <a:spcPts val="2000"/>
              </a:spcBef>
              <a:spcAft>
                <a:spcPts val="0"/>
              </a:spcAft>
              <a:buNone/>
            </a:pPr>
            <a:endParaRPr sz="1500">
              <a:solidFill>
                <a:srgbClr val="000000"/>
              </a:solidFill>
            </a:endParaRPr>
          </a:p>
          <a:p>
            <a:pPr marL="0" lvl="0" indent="0" algn="l" rtl="0">
              <a:lnSpc>
                <a:spcPct val="95000"/>
              </a:lnSpc>
              <a:spcBef>
                <a:spcPts val="2000"/>
              </a:spcBef>
              <a:spcAft>
                <a:spcPts val="0"/>
              </a:spcAft>
              <a:buNone/>
            </a:pPr>
            <a:r>
              <a:rPr lang="en" sz="2100">
                <a:solidFill>
                  <a:srgbClr val="000000"/>
                </a:solidFill>
              </a:rPr>
              <a:t>“Wherever the title of streets and parks may rest, they have immemorially been held in trust for the use of the public and, time out of mind, have been used for purposes of assembly, communicating thoughts between citizens, and discussing public questions. Such use of the streets and public places has, from ancient times, been a part of the privileges, immunities, rights, and liberties of citizens.”</a:t>
            </a:r>
            <a:endParaRPr sz="2100">
              <a:solidFill>
                <a:srgbClr val="000000"/>
              </a:solidFill>
            </a:endParaRPr>
          </a:p>
          <a:p>
            <a:pPr marL="0" lvl="0" indent="0" algn="l" rtl="0">
              <a:lnSpc>
                <a:spcPct val="95000"/>
              </a:lnSpc>
              <a:spcBef>
                <a:spcPts val="2000"/>
              </a:spcBef>
              <a:spcAft>
                <a:spcPts val="0"/>
              </a:spcAft>
              <a:buNone/>
            </a:pPr>
            <a:endParaRPr sz="1500"/>
          </a:p>
          <a:p>
            <a:pPr marL="0" lvl="0" indent="0" algn="l" rtl="0">
              <a:lnSpc>
                <a:spcPct val="95000"/>
              </a:lnSpc>
              <a:spcBef>
                <a:spcPts val="2000"/>
              </a:spcBef>
              <a:spcAft>
                <a:spcPts val="1200"/>
              </a:spcAft>
              <a:buNone/>
            </a:pPr>
            <a:r>
              <a:rPr lang="en" sz="2000" i="1">
                <a:solidFill>
                  <a:srgbClr val="000000"/>
                </a:solidFill>
              </a:rPr>
              <a:t>Hague v. C.I.O.</a:t>
            </a:r>
            <a:r>
              <a:rPr lang="en" sz="2000">
                <a:solidFill>
                  <a:srgbClr val="000000"/>
                </a:solidFill>
              </a:rPr>
              <a:t> (1939)</a:t>
            </a:r>
            <a:endParaRPr sz="2000">
              <a:solidFill>
                <a:srgbClr val="000000"/>
              </a:solidFill>
            </a:endParaRPr>
          </a:p>
        </p:txBody>
      </p:sp>
      <p:sp>
        <p:nvSpPr>
          <p:cNvPr id="129" name="Google Shape;129;p19"/>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r>
              <a:rPr lang="en"/>
              <a:t>FirstAmendmentWatch.org       </a:t>
            </a: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5798625" y="3796500"/>
            <a:ext cx="3345600" cy="1095300"/>
          </a:xfrm>
          <a:prstGeom prst="rect">
            <a:avLst/>
          </a:prstGeom>
          <a:solidFill>
            <a:schemeClr val="lt1"/>
          </a:solidFill>
        </p:spPr>
        <p:txBody>
          <a:bodyPr spcFirstLastPara="1" wrap="square" lIns="91425" tIns="91425" rIns="91425" bIns="91425" anchor="t" anchorCtr="0">
            <a:normAutofit/>
          </a:bodyPr>
          <a:lstStyle/>
          <a:p>
            <a:pPr marL="0" lvl="0" indent="0" algn="ctr" rtl="0">
              <a:spcBef>
                <a:spcPts val="0"/>
              </a:spcBef>
              <a:spcAft>
                <a:spcPts val="0"/>
              </a:spcAft>
              <a:buNone/>
            </a:pPr>
            <a:endParaRPr>
              <a:solidFill>
                <a:schemeClr val="lt1"/>
              </a:solidFill>
            </a:endParaRPr>
          </a:p>
        </p:txBody>
      </p:sp>
      <p:pic>
        <p:nvPicPr>
          <p:cNvPr id="148" name="Google Shape;148;p22"/>
          <p:cNvPicPr preferRelativeResize="0"/>
          <p:nvPr/>
        </p:nvPicPr>
        <p:blipFill rotWithShape="1">
          <a:blip r:embed="rId3">
            <a:alphaModFix/>
          </a:blip>
          <a:srcRect r="13778"/>
          <a:stretch/>
        </p:blipFill>
        <p:spPr>
          <a:xfrm>
            <a:off x="4490225" y="878650"/>
            <a:ext cx="4653773" cy="3344351"/>
          </a:xfrm>
          <a:prstGeom prst="rect">
            <a:avLst/>
          </a:prstGeom>
          <a:noFill/>
          <a:ln>
            <a:noFill/>
          </a:ln>
        </p:spPr>
      </p:pic>
      <p:sp>
        <p:nvSpPr>
          <p:cNvPr id="149" name="Google Shape;149;p22"/>
          <p:cNvSpPr txBox="1">
            <a:spLocks noGrp="1"/>
          </p:cNvSpPr>
          <p:nvPr>
            <p:ph type="title"/>
          </p:nvPr>
        </p:nvSpPr>
        <p:spPr>
          <a:xfrm>
            <a:off x="282025" y="1666588"/>
            <a:ext cx="3910800" cy="1634100"/>
          </a:xfrm>
          <a:prstGeom prst="rect">
            <a:avLst/>
          </a:prstGeom>
          <a:solidFill>
            <a:schemeClr val="dk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Reasons for First Amendment Protection</a:t>
            </a:r>
            <a:endParaRPr>
              <a:solidFill>
                <a:schemeClr val="lt1"/>
              </a:solidFill>
            </a:endParaRPr>
          </a:p>
        </p:txBody>
      </p:sp>
      <p:sp>
        <p:nvSpPr>
          <p:cNvPr id="150" name="Google Shape;150;p22"/>
          <p:cNvSpPr txBox="1">
            <a:spLocks noGrp="1"/>
          </p:cNvSpPr>
          <p:nvPr>
            <p:ph type="sldNum" idx="12"/>
          </p:nvPr>
        </p:nvSpPr>
        <p:spPr>
          <a:xfrm>
            <a:off x="6374675" y="4822975"/>
            <a:ext cx="26346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2158</Words>
  <Application>Microsoft Macintosh PowerPoint</Application>
  <PresentationFormat>On-screen Show (16:9)</PresentationFormat>
  <Paragraphs>169</Paragraphs>
  <Slides>37</Slides>
  <Notes>32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Times New Roman</vt:lpstr>
      <vt:lpstr>Roboto</vt:lpstr>
      <vt:lpstr>Geometric</vt:lpstr>
      <vt:lpstr>PowerPoint Presentation</vt:lpstr>
      <vt:lpstr>Recording the Police and Other Government Officials</vt:lpstr>
      <vt:lpstr>Susan Greene and the Denver PD</vt:lpstr>
      <vt:lpstr>Recording Police: First Amendment Protections</vt:lpstr>
      <vt:lpstr>What Constitutes a Public Forum?</vt:lpstr>
      <vt:lpstr>PowerPoint Presentation</vt:lpstr>
      <vt:lpstr>PowerPoint Presentation</vt:lpstr>
      <vt:lpstr>Public Forum: Streets “immemorially held in trust”</vt:lpstr>
      <vt:lpstr>PowerPoint Presentation</vt:lpstr>
      <vt:lpstr>Protects Stock of Information from Which Public May Draw:   </vt:lpstr>
      <vt:lpstr>Promotes Free Discussion of Government Affairs </vt:lpstr>
      <vt:lpstr>Core First Amendment Interest in Aiding Citizens Uncover Abuses and Misconduct: </vt:lpstr>
      <vt:lpstr> Creation of Content:   The Picasso Problem  </vt:lpstr>
      <vt:lpstr>  The Picasso Problem </vt:lpstr>
      <vt:lpstr>There is No Fixed First Amendment Line Between the Act of Creating Speech and the Speech Itself: </vt:lpstr>
      <vt:lpstr>Do Bystanders Have the Same Rights as Journalists?   </vt:lpstr>
      <vt:lpstr>PowerPoint Presentation</vt:lpstr>
      <vt:lpstr>Advances in Technology Make Distinctions Between Journalists and Bystanders Difficult to Draw   </vt:lpstr>
      <vt:lpstr>Time, Place, and Manner Regulations  </vt:lpstr>
      <vt:lpstr>Three-Prong Test</vt:lpstr>
      <vt:lpstr>Time, Place, and Manner Regulations</vt:lpstr>
      <vt:lpstr>Time, Place, and Manner Regulations </vt:lpstr>
      <vt:lpstr>Actions That May Violate Time, Place, and Manner Regulations </vt:lpstr>
      <vt:lpstr>Wiretapping Statutes</vt:lpstr>
      <vt:lpstr>PowerPoint Presentation</vt:lpstr>
      <vt:lpstr>Case Studies </vt:lpstr>
      <vt:lpstr>The Case of Susan Greene and the Denver Police</vt:lpstr>
      <vt:lpstr>PowerPoint Presentation</vt:lpstr>
      <vt:lpstr>Fields v. Philadelphia (U.S. Third Circuit, 2017) </vt:lpstr>
      <vt:lpstr>PowerPoint Presentation</vt:lpstr>
      <vt:lpstr>Glik v. Cunniffe (U.S. First Circuit, 2011</vt:lpstr>
      <vt:lpstr>Glik v. Cunniffe (U.S First Circuit, 2011)</vt:lpstr>
      <vt:lpstr>Glik v. Cunniffe (U.S. First Circuit, 2011) </vt:lpstr>
      <vt:lpstr>  The Case of Kevin Ray Bradley </vt:lpstr>
      <vt:lpstr> Bradley (continued) </vt:lpstr>
      <vt:lpstr>Commonwealth of Pennsylvania v. Bradley (Superior Court of Pennsylvania, 2020) </vt:lpstr>
      <vt:lpstr>Bradley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Stephen Solomon</cp:lastModifiedBy>
  <cp:revision>37</cp:revision>
  <dcterms:modified xsi:type="dcterms:W3CDTF">2025-10-07T18:55:03Z</dcterms:modified>
</cp:coreProperties>
</file>