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230" r:id="rId2"/>
    <p:sldId id="1380" r:id="rId3"/>
    <p:sldId id="1383" r:id="rId4"/>
    <p:sldId id="1384" r:id="rId5"/>
    <p:sldId id="1385" r:id="rId6"/>
    <p:sldId id="548" r:id="rId7"/>
    <p:sldId id="549" r:id="rId8"/>
    <p:sldId id="1293" r:id="rId9"/>
    <p:sldId id="1437" r:id="rId10"/>
    <p:sldId id="1394" r:id="rId11"/>
    <p:sldId id="1410" r:id="rId12"/>
    <p:sldId id="1415" r:id="rId13"/>
    <p:sldId id="1346" r:id="rId14"/>
    <p:sldId id="1446" r:id="rId15"/>
    <p:sldId id="1447" r:id="rId16"/>
    <p:sldId id="1448" r:id="rId17"/>
    <p:sldId id="1449" r:id="rId18"/>
    <p:sldId id="1450" r:id="rId19"/>
    <p:sldId id="257" r:id="rId20"/>
    <p:sldId id="1440" r:id="rId21"/>
    <p:sldId id="1439" r:id="rId22"/>
    <p:sldId id="1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8" autoAdjust="0"/>
    <p:restoredTop sz="93983" autoAdjust="0"/>
  </p:normalViewPr>
  <p:slideViewPr>
    <p:cSldViewPr snapToGrid="0" showGuides="1">
      <p:cViewPr varScale="1">
        <p:scale>
          <a:sx n="114" d="100"/>
          <a:sy n="114" d="100"/>
        </p:scale>
        <p:origin x="520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40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155E3-0A3F-4BCE-98C6-7F7C6CF9A5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0AA9-577A-42A4-9E3D-1DF7BBB7AA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E215-FC47-4817-B5DD-7905DE385A4B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8A6D3-3FAB-450B-A605-D4E3745C67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86E78-CBAC-4472-8E68-E8CF45C541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06D9C-F1E0-40DB-8482-142E380D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AD2D9-4E31-CF4C-B944-E4F423FD6358}" type="datetimeFigureOut">
              <a:rPr lang="en-US" smtClean="0"/>
              <a:t>9/15/25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79517-6BCC-1E47-8DFE-F6C391BA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8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79517-6BCC-1E47-8DFE-F6C391BAA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7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BC588C-1F66-4A4A-97D5-1D07F3DABDAE}"/>
              </a:ext>
            </a:extLst>
          </p:cNvPr>
          <p:cNvSpPr/>
          <p:nvPr userDrawn="1"/>
        </p:nvSpPr>
        <p:spPr>
          <a:xfrm>
            <a:off x="9996403" y="1463040"/>
            <a:ext cx="2195598" cy="548638"/>
          </a:xfrm>
          <a:custGeom>
            <a:avLst/>
            <a:gdLst>
              <a:gd name="connsiteX0" fmla="*/ 255073 w 2195598"/>
              <a:gd name="connsiteY0" fmla="*/ 0 h 548638"/>
              <a:gd name="connsiteX1" fmla="*/ 2195598 w 2195598"/>
              <a:gd name="connsiteY1" fmla="*/ 0 h 548638"/>
              <a:gd name="connsiteX2" fmla="*/ 2195598 w 2195598"/>
              <a:gd name="connsiteY2" fmla="*/ 548638 h 548638"/>
              <a:gd name="connsiteX3" fmla="*/ 0 w 2195598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598" h="548638">
                <a:moveTo>
                  <a:pt x="255073" y="0"/>
                </a:moveTo>
                <a:lnTo>
                  <a:pt x="2195598" y="0"/>
                </a:lnTo>
                <a:lnTo>
                  <a:pt x="2195598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25355D-A126-4957-8822-FD3791006C32}"/>
              </a:ext>
            </a:extLst>
          </p:cNvPr>
          <p:cNvSpPr/>
          <p:nvPr userDrawn="1"/>
        </p:nvSpPr>
        <p:spPr>
          <a:xfrm rot="10800000">
            <a:off x="-2" y="914400"/>
            <a:ext cx="2195596" cy="548638"/>
          </a:xfrm>
          <a:custGeom>
            <a:avLst/>
            <a:gdLst>
              <a:gd name="connsiteX0" fmla="*/ 2195596 w 2195596"/>
              <a:gd name="connsiteY0" fmla="*/ 548638 h 548638"/>
              <a:gd name="connsiteX1" fmla="*/ 0 w 2195596"/>
              <a:gd name="connsiteY1" fmla="*/ 548638 h 548638"/>
              <a:gd name="connsiteX2" fmla="*/ 255073 w 2195596"/>
              <a:gd name="connsiteY2" fmla="*/ 0 h 548638"/>
              <a:gd name="connsiteX3" fmla="*/ 2195596 w 2195596"/>
              <a:gd name="connsiteY3" fmla="*/ 0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596" h="548638">
                <a:moveTo>
                  <a:pt x="2195596" y="548638"/>
                </a:moveTo>
                <a:lnTo>
                  <a:pt x="0" y="548638"/>
                </a:lnTo>
                <a:lnTo>
                  <a:pt x="255073" y="0"/>
                </a:lnTo>
                <a:lnTo>
                  <a:pt x="219559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299F939-E2AE-45A2-9B06-A88E29DEF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38400" y="2286000"/>
            <a:ext cx="7315200" cy="2743200"/>
          </a:xfrm>
        </p:spPr>
        <p:txBody>
          <a:bodyPr lIns="0" rIns="0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marL="0" indent="0" algn="ctr">
              <a:spcBef>
                <a:spcPts val="600"/>
              </a:spcBef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CDBDB3-2EDE-4568-9429-A6C658784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525" y="914400"/>
            <a:ext cx="8232950" cy="1097280"/>
          </a:xfrm>
          <a:custGeom>
            <a:avLst/>
            <a:gdLst>
              <a:gd name="connsiteX0" fmla="*/ 510148 w 8232950"/>
              <a:gd name="connsiteY0" fmla="*/ 0 h 1097280"/>
              <a:gd name="connsiteX1" fmla="*/ 8232950 w 8232950"/>
              <a:gd name="connsiteY1" fmla="*/ 0 h 1097280"/>
              <a:gd name="connsiteX2" fmla="*/ 7722803 w 8232950"/>
              <a:gd name="connsiteY2" fmla="*/ 1097280 h 1097280"/>
              <a:gd name="connsiteX3" fmla="*/ 0 w 8232950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2950" h="1097280">
                <a:moveTo>
                  <a:pt x="510148" y="0"/>
                </a:moveTo>
                <a:lnTo>
                  <a:pt x="8232950" y="0"/>
                </a:lnTo>
                <a:lnTo>
                  <a:pt x="7722803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9BC0FE7-BB38-4D2F-8686-C955D9D99DD9}"/>
              </a:ext>
            </a:extLst>
          </p:cNvPr>
          <p:cNvSpPr/>
          <p:nvPr userDrawn="1"/>
        </p:nvSpPr>
        <p:spPr>
          <a:xfrm>
            <a:off x="9780332" y="914400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BDD8BA-6A95-421E-AE84-95C14A76C6DF}"/>
              </a:ext>
            </a:extLst>
          </p:cNvPr>
          <p:cNvSpPr/>
          <p:nvPr userDrawn="1"/>
        </p:nvSpPr>
        <p:spPr>
          <a:xfrm>
            <a:off x="1726662" y="914400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115D58-E6D9-4494-B438-78BA93793439}"/>
              </a:ext>
            </a:extLst>
          </p:cNvPr>
          <p:cNvSpPr/>
          <p:nvPr userDrawn="1"/>
        </p:nvSpPr>
        <p:spPr>
          <a:xfrm>
            <a:off x="9996403" y="1463040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6DE389-DE19-4559-AFF0-8768F504C2F4}"/>
              </a:ext>
            </a:extLst>
          </p:cNvPr>
          <p:cNvSpPr/>
          <p:nvPr userDrawn="1"/>
        </p:nvSpPr>
        <p:spPr>
          <a:xfrm>
            <a:off x="1853093" y="914400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1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56A14F0-7A18-453C-A6A7-41526C8970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939114"/>
            <a:ext cx="5029200" cy="457200"/>
          </a:xfrm>
        </p:spPr>
        <p:txBody>
          <a:bodyPr lIns="0" rIns="0" bIns="0" anchor="t" anchorCtr="0">
            <a:normAutofit/>
          </a:bodyPr>
          <a:lstStyle>
            <a:lvl1pPr marL="18288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18288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CDBDB3-2EDE-4568-9429-A6C658784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525" y="914400"/>
            <a:ext cx="8232950" cy="1097280"/>
          </a:xfrm>
          <a:custGeom>
            <a:avLst/>
            <a:gdLst>
              <a:gd name="connsiteX0" fmla="*/ 510148 w 8232950"/>
              <a:gd name="connsiteY0" fmla="*/ 0 h 1097280"/>
              <a:gd name="connsiteX1" fmla="*/ 8232950 w 8232950"/>
              <a:gd name="connsiteY1" fmla="*/ 0 h 1097280"/>
              <a:gd name="connsiteX2" fmla="*/ 7722803 w 8232950"/>
              <a:gd name="connsiteY2" fmla="*/ 1097280 h 1097280"/>
              <a:gd name="connsiteX3" fmla="*/ 0 w 8232950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2950" h="1097280">
                <a:moveTo>
                  <a:pt x="510148" y="0"/>
                </a:moveTo>
                <a:lnTo>
                  <a:pt x="8232950" y="0"/>
                </a:lnTo>
                <a:lnTo>
                  <a:pt x="7722803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9BC0FE7-BB38-4D2F-8686-C955D9D99DD9}"/>
              </a:ext>
            </a:extLst>
          </p:cNvPr>
          <p:cNvSpPr/>
          <p:nvPr userDrawn="1"/>
        </p:nvSpPr>
        <p:spPr>
          <a:xfrm>
            <a:off x="9780332" y="914400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BDD8BA-6A95-421E-AE84-95C14A76C6DF}"/>
              </a:ext>
            </a:extLst>
          </p:cNvPr>
          <p:cNvSpPr/>
          <p:nvPr userDrawn="1"/>
        </p:nvSpPr>
        <p:spPr>
          <a:xfrm>
            <a:off x="1726662" y="914400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115D58-E6D9-4494-B438-78BA93793439}"/>
              </a:ext>
            </a:extLst>
          </p:cNvPr>
          <p:cNvSpPr/>
          <p:nvPr userDrawn="1"/>
        </p:nvSpPr>
        <p:spPr>
          <a:xfrm>
            <a:off x="9996403" y="1463040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6DE389-DE19-4559-AFF0-8768F504C2F4}"/>
              </a:ext>
            </a:extLst>
          </p:cNvPr>
          <p:cNvSpPr/>
          <p:nvPr userDrawn="1"/>
        </p:nvSpPr>
        <p:spPr>
          <a:xfrm>
            <a:off x="1853093" y="914400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2ACF0EC-EDB4-4815-B775-AA35DD36BA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200" y="2281514"/>
            <a:ext cx="5943600" cy="2743200"/>
          </a:xfrm>
        </p:spPr>
        <p:txBody>
          <a:bodyPr lIns="0" rIns="0"/>
          <a:lstStyle>
            <a:lvl1pPr marL="0" indent="0">
              <a:buNone/>
              <a:defRPr b="1"/>
            </a:lvl1pPr>
            <a:lvl2pPr marL="228600" indent="-169863">
              <a:spcBef>
                <a:spcPts val="600"/>
              </a:spcBef>
              <a:buClr>
                <a:srgbClr val="C00000"/>
              </a:buClr>
              <a:defRPr>
                <a:solidFill>
                  <a:schemeClr val="tx1"/>
                </a:solidFill>
              </a:defRPr>
            </a:lvl2pPr>
            <a:lvl3pPr marL="457200" indent="-169863">
              <a:defRPr/>
            </a:lvl3pPr>
            <a:lvl4pPr marL="685800" indent="-169863">
              <a:defRPr/>
            </a:lvl4pPr>
            <a:lvl5pPr marL="914400" indent="-169863">
              <a:defRPr/>
            </a:lvl5pPr>
          </a:lstStyle>
          <a:p>
            <a:pPr lvl="0"/>
            <a:r>
              <a:rPr lang="en-US" dirty="0"/>
              <a:t>Click to edit objectives:</a:t>
            </a:r>
          </a:p>
          <a:p>
            <a:pPr lvl="1"/>
            <a:r>
              <a:rPr lang="en-US" dirty="0"/>
              <a:t>Objective</a:t>
            </a:r>
          </a:p>
          <a:p>
            <a:pPr lvl="2"/>
            <a:r>
              <a:rPr lang="en-US" dirty="0"/>
              <a:t>Objective Details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078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C65301D2-FE75-464D-B6E2-50873DBF0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82880"/>
            <a:ext cx="8968171" cy="548639"/>
          </a:xfrm>
          <a:custGeom>
            <a:avLst/>
            <a:gdLst>
              <a:gd name="connsiteX0" fmla="*/ 0 w 8968171"/>
              <a:gd name="connsiteY0" fmla="*/ 0 h 548639"/>
              <a:gd name="connsiteX1" fmla="*/ 8968171 w 8968171"/>
              <a:gd name="connsiteY1" fmla="*/ 0 h 548639"/>
              <a:gd name="connsiteX2" fmla="*/ 8713098 w 8968171"/>
              <a:gd name="connsiteY2" fmla="*/ 548639 h 548639"/>
              <a:gd name="connsiteX3" fmla="*/ 0 w 8968171"/>
              <a:gd name="connsiteY3" fmla="*/ 548639 h 54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8171" h="548639">
                <a:moveTo>
                  <a:pt x="0" y="0"/>
                </a:moveTo>
                <a:lnTo>
                  <a:pt x="8968171" y="0"/>
                </a:lnTo>
                <a:lnTo>
                  <a:pt x="8713098" y="548639"/>
                </a:lnTo>
                <a:lnTo>
                  <a:pt x="0" y="5486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457200" anchor="ctr" anchorCtr="0">
            <a:noAutofit/>
          </a:bodyPr>
          <a:lstStyle>
            <a:lvl1pPr algn="l"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2159BB-2CDC-48A7-9A7F-87BFEC297F4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097280"/>
            <a:ext cx="10515600" cy="4572000"/>
          </a:xfrm>
        </p:spPr>
        <p:txBody>
          <a:bodyPr/>
          <a:lstStyle>
            <a:lvl1pPr>
              <a:defRPr/>
            </a:lvl1pPr>
            <a:lvl2pPr>
              <a:spcBef>
                <a:spcPts val="6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Bullets or Click Icon to Add Content</a:t>
            </a:r>
          </a:p>
          <a:p>
            <a:pPr lvl="1"/>
            <a:r>
              <a:rPr lang="en-US" dirty="0"/>
              <a:t>Bullet Details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5648E46-5FB0-4E49-BB08-AB3B1DD7AAFE}"/>
              </a:ext>
            </a:extLst>
          </p:cNvPr>
          <p:cNvSpPr/>
          <p:nvPr userDrawn="1"/>
        </p:nvSpPr>
        <p:spPr>
          <a:xfrm>
            <a:off x="9045240" y="182880"/>
            <a:ext cx="3146761" cy="548638"/>
          </a:xfrm>
          <a:custGeom>
            <a:avLst/>
            <a:gdLst>
              <a:gd name="connsiteX0" fmla="*/ 255073 w 3146761"/>
              <a:gd name="connsiteY0" fmla="*/ 0 h 548638"/>
              <a:gd name="connsiteX1" fmla="*/ 3146761 w 3146761"/>
              <a:gd name="connsiteY1" fmla="*/ 0 h 548638"/>
              <a:gd name="connsiteX2" fmla="*/ 3146761 w 3146761"/>
              <a:gd name="connsiteY2" fmla="*/ 548638 h 548638"/>
              <a:gd name="connsiteX3" fmla="*/ 0 w 3146761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6761" h="548638">
                <a:moveTo>
                  <a:pt x="255073" y="0"/>
                </a:moveTo>
                <a:lnTo>
                  <a:pt x="3146761" y="0"/>
                </a:lnTo>
                <a:lnTo>
                  <a:pt x="3146761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0550E7-F3D7-423B-BE7C-3E849CF2CF0F}"/>
              </a:ext>
            </a:extLst>
          </p:cNvPr>
          <p:cNvSpPr/>
          <p:nvPr userDrawn="1"/>
        </p:nvSpPr>
        <p:spPr>
          <a:xfrm>
            <a:off x="8784133" y="182880"/>
            <a:ext cx="445029" cy="548638"/>
          </a:xfrm>
          <a:custGeom>
            <a:avLst/>
            <a:gdLst>
              <a:gd name="connsiteX0" fmla="*/ 251662 w 445029"/>
              <a:gd name="connsiteY0" fmla="*/ 0 h 548638"/>
              <a:gd name="connsiteX1" fmla="*/ 445029 w 445029"/>
              <a:gd name="connsiteY1" fmla="*/ 0 h 548638"/>
              <a:gd name="connsiteX2" fmla="*/ 193367 w 445029"/>
              <a:gd name="connsiteY2" fmla="*/ 548638 h 548638"/>
              <a:gd name="connsiteX3" fmla="*/ 0 w 445029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029" h="548638">
                <a:moveTo>
                  <a:pt x="251662" y="0"/>
                </a:moveTo>
                <a:lnTo>
                  <a:pt x="445029" y="0"/>
                </a:lnTo>
                <a:lnTo>
                  <a:pt x="193367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0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A3AB70B0-0FD7-4DD4-8BBF-B99947E96F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199" y="1554480"/>
            <a:ext cx="5029200" cy="4114800"/>
          </a:xfrm>
        </p:spPr>
        <p:txBody>
          <a:bodyPr/>
          <a:lstStyle>
            <a:lvl1pPr>
              <a:defRPr/>
            </a:lvl1pPr>
            <a:lvl2pPr>
              <a:spcBef>
                <a:spcPts val="3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Bullets or Click Icon to Add Content</a:t>
            </a:r>
          </a:p>
          <a:p>
            <a:pPr lvl="1"/>
            <a:r>
              <a:rPr lang="en-US" dirty="0"/>
              <a:t>Bullet Details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D151F13-B4A7-4CB5-AAE0-97652E3E5A3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24600" y="1554480"/>
            <a:ext cx="5029200" cy="4114800"/>
          </a:xfrm>
        </p:spPr>
        <p:txBody>
          <a:bodyPr/>
          <a:lstStyle>
            <a:lvl1pPr>
              <a:defRPr/>
            </a:lvl1pPr>
            <a:lvl2pPr>
              <a:spcBef>
                <a:spcPts val="3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Bullets or Click Icon to Add Content</a:t>
            </a:r>
          </a:p>
          <a:p>
            <a:pPr lvl="1"/>
            <a:r>
              <a:rPr lang="en-US" dirty="0"/>
              <a:t>Bullet Details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C4B708-947B-4FD3-AD6C-526CD6A598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097280"/>
            <a:ext cx="5029200" cy="45720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FB7ADA0-AC08-4D3F-97D0-2885834BCC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600" y="1092798"/>
            <a:ext cx="5029200" cy="457200"/>
          </a:xfrm>
        </p:spPr>
        <p:txBody>
          <a:bodyPr bIns="45720" anchor="b" anchorCtr="0"/>
          <a:lstStyle>
            <a:lvl1pPr marL="0" indent="0">
              <a:spcBef>
                <a:spcPts val="0"/>
              </a:spcBef>
              <a:buNone/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5D48CD-497E-451B-B503-8131013DF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82880"/>
            <a:ext cx="8968171" cy="548639"/>
          </a:xfrm>
          <a:custGeom>
            <a:avLst/>
            <a:gdLst>
              <a:gd name="connsiteX0" fmla="*/ 0 w 8968171"/>
              <a:gd name="connsiteY0" fmla="*/ 0 h 548639"/>
              <a:gd name="connsiteX1" fmla="*/ 8968171 w 8968171"/>
              <a:gd name="connsiteY1" fmla="*/ 0 h 548639"/>
              <a:gd name="connsiteX2" fmla="*/ 8713098 w 8968171"/>
              <a:gd name="connsiteY2" fmla="*/ 548639 h 548639"/>
              <a:gd name="connsiteX3" fmla="*/ 0 w 8968171"/>
              <a:gd name="connsiteY3" fmla="*/ 548639 h 54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8171" h="548639">
                <a:moveTo>
                  <a:pt x="0" y="0"/>
                </a:moveTo>
                <a:lnTo>
                  <a:pt x="8968171" y="0"/>
                </a:lnTo>
                <a:lnTo>
                  <a:pt x="8713098" y="548639"/>
                </a:lnTo>
                <a:lnTo>
                  <a:pt x="0" y="5486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457200" anchor="ctr" anchorCtr="0">
            <a:noAutofit/>
          </a:bodyPr>
          <a:lstStyle>
            <a:lvl1pPr algn="l"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ECE170-3AA3-43DD-BA7E-C9784030D490}"/>
              </a:ext>
            </a:extLst>
          </p:cNvPr>
          <p:cNvSpPr/>
          <p:nvPr userDrawn="1"/>
        </p:nvSpPr>
        <p:spPr>
          <a:xfrm>
            <a:off x="9045240" y="182880"/>
            <a:ext cx="3146761" cy="548638"/>
          </a:xfrm>
          <a:custGeom>
            <a:avLst/>
            <a:gdLst>
              <a:gd name="connsiteX0" fmla="*/ 255073 w 3146761"/>
              <a:gd name="connsiteY0" fmla="*/ 0 h 548638"/>
              <a:gd name="connsiteX1" fmla="*/ 3146761 w 3146761"/>
              <a:gd name="connsiteY1" fmla="*/ 0 h 548638"/>
              <a:gd name="connsiteX2" fmla="*/ 3146761 w 3146761"/>
              <a:gd name="connsiteY2" fmla="*/ 548638 h 548638"/>
              <a:gd name="connsiteX3" fmla="*/ 0 w 3146761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6761" h="548638">
                <a:moveTo>
                  <a:pt x="255073" y="0"/>
                </a:moveTo>
                <a:lnTo>
                  <a:pt x="3146761" y="0"/>
                </a:lnTo>
                <a:lnTo>
                  <a:pt x="3146761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B63C44-C2C3-4A5C-91D7-1BFD8D4CE83A}"/>
              </a:ext>
            </a:extLst>
          </p:cNvPr>
          <p:cNvSpPr/>
          <p:nvPr userDrawn="1"/>
        </p:nvSpPr>
        <p:spPr>
          <a:xfrm>
            <a:off x="8784133" y="182880"/>
            <a:ext cx="445029" cy="548638"/>
          </a:xfrm>
          <a:custGeom>
            <a:avLst/>
            <a:gdLst>
              <a:gd name="connsiteX0" fmla="*/ 251662 w 445029"/>
              <a:gd name="connsiteY0" fmla="*/ 0 h 548638"/>
              <a:gd name="connsiteX1" fmla="*/ 445029 w 445029"/>
              <a:gd name="connsiteY1" fmla="*/ 0 h 548638"/>
              <a:gd name="connsiteX2" fmla="*/ 193367 w 445029"/>
              <a:gd name="connsiteY2" fmla="*/ 548638 h 548638"/>
              <a:gd name="connsiteX3" fmla="*/ 0 w 445029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029" h="548638">
                <a:moveTo>
                  <a:pt x="251662" y="0"/>
                </a:moveTo>
                <a:lnTo>
                  <a:pt x="445029" y="0"/>
                </a:lnTo>
                <a:lnTo>
                  <a:pt x="193367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5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D630FC-9A12-4CAD-B090-51038053C4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" y="731521"/>
            <a:ext cx="10728960" cy="5394958"/>
          </a:xfrm>
        </p:spPr>
        <p:txBody>
          <a:bodyPr/>
          <a:lstStyle>
            <a:lvl1pPr>
              <a:defRPr/>
            </a:lvl1pPr>
            <a:lvl2pPr>
              <a:spcBef>
                <a:spcPts val="600"/>
              </a:spcBef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Icon to Add Content</a:t>
            </a:r>
          </a:p>
          <a:p>
            <a:pPr lvl="1"/>
            <a:r>
              <a:rPr lang="en-US" dirty="0"/>
              <a:t>Use this slide for content like:</a:t>
            </a:r>
          </a:p>
          <a:p>
            <a:pPr lvl="2"/>
            <a:r>
              <a:rPr lang="en-US" dirty="0"/>
              <a:t>Videos</a:t>
            </a:r>
          </a:p>
          <a:p>
            <a:pPr lvl="2"/>
            <a:r>
              <a:rPr lang="en-US" dirty="0"/>
              <a:t>Charts</a:t>
            </a:r>
          </a:p>
          <a:p>
            <a:pPr lvl="2"/>
            <a:r>
              <a:rPr lang="en-US" dirty="0"/>
              <a:t>Large Images</a:t>
            </a:r>
          </a:p>
          <a:p>
            <a:pPr lvl="2"/>
            <a:r>
              <a:rPr lang="en-US" dirty="0"/>
              <a:t>Etc.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</p:spPr>
        <p:txBody>
          <a:bodyPr anchor="ctr">
            <a:normAutofit/>
          </a:bodyPr>
          <a:lstStyle>
            <a:lvl1pPr marL="914400" algn="l">
              <a:defRPr sz="1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02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736285-F4B4-419A-9AD7-9CC96AB83102}"/>
              </a:ext>
            </a:extLst>
          </p:cNvPr>
          <p:cNvSpPr/>
          <p:nvPr userDrawn="1"/>
        </p:nvSpPr>
        <p:spPr>
          <a:xfrm rot="10800000">
            <a:off x="-1" y="4476074"/>
            <a:ext cx="1934705" cy="548638"/>
          </a:xfrm>
          <a:custGeom>
            <a:avLst/>
            <a:gdLst>
              <a:gd name="connsiteX0" fmla="*/ 1934705 w 1934705"/>
              <a:gd name="connsiteY0" fmla="*/ 548638 h 548638"/>
              <a:gd name="connsiteX1" fmla="*/ 0 w 1934705"/>
              <a:gd name="connsiteY1" fmla="*/ 548638 h 548638"/>
              <a:gd name="connsiteX2" fmla="*/ 255073 w 1934705"/>
              <a:gd name="connsiteY2" fmla="*/ 0 h 548638"/>
              <a:gd name="connsiteX3" fmla="*/ 1934705 w 1934705"/>
              <a:gd name="connsiteY3" fmla="*/ 0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705" h="548638">
                <a:moveTo>
                  <a:pt x="1934705" y="548638"/>
                </a:moveTo>
                <a:lnTo>
                  <a:pt x="0" y="548638"/>
                </a:lnTo>
                <a:lnTo>
                  <a:pt x="255073" y="0"/>
                </a:lnTo>
                <a:lnTo>
                  <a:pt x="193470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CDBDB3-2EDE-4568-9429-A6C658784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525" y="3927434"/>
            <a:ext cx="8232950" cy="1097280"/>
          </a:xfrm>
          <a:custGeom>
            <a:avLst/>
            <a:gdLst>
              <a:gd name="connsiteX0" fmla="*/ 510148 w 8232950"/>
              <a:gd name="connsiteY0" fmla="*/ 0 h 1097280"/>
              <a:gd name="connsiteX1" fmla="*/ 8232950 w 8232950"/>
              <a:gd name="connsiteY1" fmla="*/ 0 h 1097280"/>
              <a:gd name="connsiteX2" fmla="*/ 7722803 w 8232950"/>
              <a:gd name="connsiteY2" fmla="*/ 1097280 h 1097280"/>
              <a:gd name="connsiteX3" fmla="*/ 0 w 8232950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2950" h="1097280">
                <a:moveTo>
                  <a:pt x="510148" y="0"/>
                </a:moveTo>
                <a:lnTo>
                  <a:pt x="8232950" y="0"/>
                </a:lnTo>
                <a:lnTo>
                  <a:pt x="7722803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Closing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9BC0FE7-BB38-4D2F-8686-C955D9D99DD9}"/>
              </a:ext>
            </a:extLst>
          </p:cNvPr>
          <p:cNvSpPr/>
          <p:nvPr userDrawn="1"/>
        </p:nvSpPr>
        <p:spPr>
          <a:xfrm>
            <a:off x="9780332" y="3927434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BDD8BA-6A95-421E-AE84-95C14A76C6DF}"/>
              </a:ext>
            </a:extLst>
          </p:cNvPr>
          <p:cNvSpPr/>
          <p:nvPr userDrawn="1"/>
        </p:nvSpPr>
        <p:spPr>
          <a:xfrm>
            <a:off x="1726662" y="3927434"/>
            <a:ext cx="685006" cy="109728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6DE389-DE19-4559-AFF0-8768F504C2F4}"/>
              </a:ext>
            </a:extLst>
          </p:cNvPr>
          <p:cNvSpPr/>
          <p:nvPr userDrawn="1"/>
        </p:nvSpPr>
        <p:spPr>
          <a:xfrm>
            <a:off x="1592202" y="4476074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DF6FD1-1E9F-4B17-96E1-AA41002E7B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4200" y="914400"/>
            <a:ext cx="5943600" cy="2743200"/>
          </a:xfrm>
        </p:spPr>
        <p:txBody>
          <a:bodyPr lIns="0" rIns="0" anchor="b" anchorCtr="0"/>
          <a:lstStyle>
            <a:lvl1pPr marL="0" indent="0">
              <a:buNone/>
              <a:defRPr b="1"/>
            </a:lvl1pPr>
            <a:lvl2pPr marL="228600" indent="-169863">
              <a:spcBef>
                <a:spcPts val="600"/>
              </a:spcBef>
              <a:buClr>
                <a:srgbClr val="C00000"/>
              </a:buClr>
              <a:defRPr>
                <a:solidFill>
                  <a:schemeClr val="tx1"/>
                </a:solidFill>
              </a:defRPr>
            </a:lvl2pPr>
            <a:lvl3pPr marL="457200" indent="-169863">
              <a:defRPr/>
            </a:lvl3pPr>
            <a:lvl4pPr marL="685800" indent="-169863">
              <a:defRPr/>
            </a:lvl4pPr>
            <a:lvl5pPr marL="914400" indent="-169863">
              <a:defRPr/>
            </a:lvl5pPr>
          </a:lstStyle>
          <a:p>
            <a:pPr lvl="0"/>
            <a:r>
              <a:rPr lang="en-US" dirty="0"/>
              <a:t>Click to edit objectives:</a:t>
            </a:r>
          </a:p>
          <a:p>
            <a:pPr lvl="1"/>
            <a:r>
              <a:rPr lang="en-US" dirty="0"/>
              <a:t>Objective</a:t>
            </a:r>
          </a:p>
          <a:p>
            <a:pPr lvl="2"/>
            <a:r>
              <a:rPr lang="en-US" dirty="0"/>
              <a:t>Objective Details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0A0F2D-5088-4D54-8E21-97D77381D201}"/>
              </a:ext>
            </a:extLst>
          </p:cNvPr>
          <p:cNvSpPr/>
          <p:nvPr userDrawn="1"/>
        </p:nvSpPr>
        <p:spPr>
          <a:xfrm>
            <a:off x="10257295" y="3927436"/>
            <a:ext cx="1934706" cy="548638"/>
          </a:xfrm>
          <a:custGeom>
            <a:avLst/>
            <a:gdLst>
              <a:gd name="connsiteX0" fmla="*/ 255073 w 1934706"/>
              <a:gd name="connsiteY0" fmla="*/ 0 h 548638"/>
              <a:gd name="connsiteX1" fmla="*/ 1934706 w 1934706"/>
              <a:gd name="connsiteY1" fmla="*/ 0 h 548638"/>
              <a:gd name="connsiteX2" fmla="*/ 1934706 w 1934706"/>
              <a:gd name="connsiteY2" fmla="*/ 548638 h 548638"/>
              <a:gd name="connsiteX3" fmla="*/ 0 w 1934706"/>
              <a:gd name="connsiteY3" fmla="*/ 548638 h 54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4706" h="548638">
                <a:moveTo>
                  <a:pt x="255073" y="0"/>
                </a:moveTo>
                <a:lnTo>
                  <a:pt x="1934706" y="0"/>
                </a:lnTo>
                <a:lnTo>
                  <a:pt x="1934706" y="548638"/>
                </a:lnTo>
                <a:lnTo>
                  <a:pt x="0" y="5486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94E10DF-4BF6-4198-9CE4-87DD314C4059}"/>
              </a:ext>
            </a:extLst>
          </p:cNvPr>
          <p:cNvSpPr/>
          <p:nvPr userDrawn="1"/>
        </p:nvSpPr>
        <p:spPr>
          <a:xfrm>
            <a:off x="10257295" y="3927436"/>
            <a:ext cx="342503" cy="548640"/>
          </a:xfrm>
          <a:custGeom>
            <a:avLst/>
            <a:gdLst>
              <a:gd name="connsiteX0" fmla="*/ 510208 w 685006"/>
              <a:gd name="connsiteY0" fmla="*/ 0 h 1097280"/>
              <a:gd name="connsiteX1" fmla="*/ 685006 w 685006"/>
              <a:gd name="connsiteY1" fmla="*/ 0 h 1097280"/>
              <a:gd name="connsiteX2" fmla="*/ 174798 w 685006"/>
              <a:gd name="connsiteY2" fmla="*/ 1097280 h 1097280"/>
              <a:gd name="connsiteX3" fmla="*/ 0 w 685006"/>
              <a:gd name="connsiteY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006" h="1097280">
                <a:moveTo>
                  <a:pt x="510208" y="0"/>
                </a:moveTo>
                <a:lnTo>
                  <a:pt x="685006" y="0"/>
                </a:lnTo>
                <a:lnTo>
                  <a:pt x="174798" y="109728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559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3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9F6D5-0F39-44DA-BB45-9254A8EA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760"/>
            <a:ext cx="9144000" cy="7315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A4DD6-57CE-479B-9D57-36C8A9322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57200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AF93-74C9-4500-AE22-975CBA125B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5943600"/>
            <a:ext cx="2286000" cy="66675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840E9E-3999-429C-BA9B-5D97EF6789C5}"/>
              </a:ext>
            </a:extLst>
          </p:cNvPr>
          <p:cNvSpPr/>
          <p:nvPr userDrawn="1"/>
        </p:nvSpPr>
        <p:spPr>
          <a:xfrm>
            <a:off x="0" y="6675120"/>
            <a:ext cx="9000564" cy="182880"/>
          </a:xfrm>
          <a:custGeom>
            <a:avLst/>
            <a:gdLst>
              <a:gd name="connsiteX0" fmla="*/ 0 w 9000564"/>
              <a:gd name="connsiteY0" fmla="*/ 0 h 182880"/>
              <a:gd name="connsiteX1" fmla="*/ 9000564 w 9000564"/>
              <a:gd name="connsiteY1" fmla="*/ 0 h 182880"/>
              <a:gd name="connsiteX2" fmla="*/ 8914503 w 9000564"/>
              <a:gd name="connsiteY2" fmla="*/ 182880 h 182880"/>
              <a:gd name="connsiteX3" fmla="*/ 0 w 9000564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0564" h="182880">
                <a:moveTo>
                  <a:pt x="0" y="0"/>
                </a:moveTo>
                <a:lnTo>
                  <a:pt x="9000564" y="0"/>
                </a:lnTo>
                <a:lnTo>
                  <a:pt x="8914503" y="182880"/>
                </a:lnTo>
                <a:lnTo>
                  <a:pt x="0" y="1828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68641D-C5A6-47AD-A25E-6B9462EC804C}"/>
              </a:ext>
            </a:extLst>
          </p:cNvPr>
          <p:cNvSpPr/>
          <p:nvPr userDrawn="1"/>
        </p:nvSpPr>
        <p:spPr>
          <a:xfrm>
            <a:off x="8978148" y="6675120"/>
            <a:ext cx="3213851" cy="182880"/>
          </a:xfrm>
          <a:custGeom>
            <a:avLst/>
            <a:gdLst>
              <a:gd name="connsiteX0" fmla="*/ 86061 w 3213851"/>
              <a:gd name="connsiteY0" fmla="*/ 0 h 182880"/>
              <a:gd name="connsiteX1" fmla="*/ 3213851 w 3213851"/>
              <a:gd name="connsiteY1" fmla="*/ 0 h 182880"/>
              <a:gd name="connsiteX2" fmla="*/ 3213851 w 3213851"/>
              <a:gd name="connsiteY2" fmla="*/ 182880 h 182880"/>
              <a:gd name="connsiteX3" fmla="*/ 0 w 3213851"/>
              <a:gd name="connsiteY3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3851" h="182880">
                <a:moveTo>
                  <a:pt x="86061" y="0"/>
                </a:moveTo>
                <a:lnTo>
                  <a:pt x="3213851" y="0"/>
                </a:lnTo>
                <a:lnTo>
                  <a:pt x="3213851" y="182880"/>
                </a:lnTo>
                <a:lnTo>
                  <a:pt x="0" y="1828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0" r:id="rId3"/>
    <p:sldLayoutId id="2147483652" r:id="rId4"/>
    <p:sldLayoutId id="2147483649" r:id="rId5"/>
    <p:sldLayoutId id="2147483657" r:id="rId6"/>
    <p:sldLayoutId id="2147483658" r:id="rId7"/>
    <p:sldLayoutId id="2147483660" r:id="rId8"/>
  </p:sldLayoutIdLs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69863" indent="-169863" algn="l" defTabSz="914400" rtl="0" eaLnBrk="1" latinLnBrk="0" hangingPunct="1">
        <a:lnSpc>
          <a:spcPct val="90000"/>
        </a:lnSpc>
        <a:spcBef>
          <a:spcPts val="1400"/>
        </a:spcBef>
        <a:buClr>
          <a:srgbClr val="C13936"/>
        </a:buClr>
        <a:buSzPct val="8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9863" algn="l" defTabSz="914400" rtl="0" eaLnBrk="1" latinLnBrk="0" hangingPunct="1">
        <a:lnSpc>
          <a:spcPct val="90000"/>
        </a:lnSpc>
        <a:spcBef>
          <a:spcPts val="300"/>
        </a:spcBef>
        <a:buClr>
          <a:schemeClr val="bg1">
            <a:lumMod val="50000"/>
          </a:schemeClr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69863" algn="l" defTabSz="914400" rtl="0" eaLnBrk="1" latinLnBrk="0" hangingPunct="1">
        <a:lnSpc>
          <a:spcPct val="100000"/>
        </a:lnSpc>
        <a:spcBef>
          <a:spcPts val="0"/>
        </a:spcBef>
        <a:buClr>
          <a:schemeClr val="bg1">
            <a:lumMod val="50000"/>
          </a:schemeClr>
        </a:buClr>
        <a:buSzPct val="80000"/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855663" indent="-169863" algn="l" defTabSz="914400" rtl="0" eaLnBrk="1" latinLnBrk="0" hangingPunct="1">
        <a:lnSpc>
          <a:spcPct val="100000"/>
        </a:lnSpc>
        <a:spcBef>
          <a:spcPts val="0"/>
        </a:spcBef>
        <a:buClr>
          <a:schemeClr val="bg1">
            <a:lumMod val="50000"/>
          </a:schemeClr>
        </a:buClr>
        <a:buSzPct val="80000"/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084263" indent="-169863" algn="l" defTabSz="914400" rtl="0" eaLnBrk="1" latinLnBrk="0" hangingPunct="1">
        <a:lnSpc>
          <a:spcPct val="100000"/>
        </a:lnSpc>
        <a:spcBef>
          <a:spcPts val="0"/>
        </a:spcBef>
        <a:buClr>
          <a:schemeClr val="bg1">
            <a:lumMod val="50000"/>
          </a:schemeClr>
        </a:buClr>
        <a:buSzPct val="80000"/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ai-empowerment-for-small-businesses" TargetMode="External"/><Relationship Id="rId2" Type="http://schemas.openxmlformats.org/officeDocument/2006/relationships/hyperlink" Target="https://www.pgcedc.com/aismallbiz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rhsmith.umd.edu/programs/executive-education/learning-opportunities-individuals/free-online-certificate-artificial-intelligence-and-career-empowermen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5607-1E90-074F-AA80-601FD6A3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28" y="1018668"/>
            <a:ext cx="11360800" cy="4555199"/>
          </a:xfrm>
        </p:spPr>
        <p:txBody>
          <a:bodyPr>
            <a:normAutofit/>
          </a:bodyPr>
          <a:lstStyle/>
          <a:p>
            <a:r>
              <a:rPr lang="en-US" sz="400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AI in Business, Small Business and Local Journalism</a:t>
            </a:r>
            <a:br>
              <a:rPr lang="en-US" sz="2400" b="0" dirty="0">
                <a:latin typeface="Garamond" panose="02020404030301010803" pitchFamily="18" charset="0"/>
              </a:rPr>
            </a:br>
            <a:br>
              <a:rPr lang="en-US" sz="2400" b="0" dirty="0">
                <a:latin typeface="Garamond" panose="02020404030301010803" pitchFamily="18" charset="0"/>
              </a:rPr>
            </a:b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Balaji Padmanabhan</a:t>
            </a:r>
            <a:br>
              <a:rPr lang="en-US" sz="2400" b="0" dirty="0">
                <a:latin typeface="Garamond" panose="02020404030301010803" pitchFamily="18" charset="0"/>
              </a:rPr>
            </a:b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Associate Dean for Strategic Initiatives</a:t>
            </a: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Director, Center for AI in Business</a:t>
            </a: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Dean’s Professor of Decision, Operations &amp; Information Technologies</a:t>
            </a: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Robert H. Smith School of Business</a:t>
            </a: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>
                <a:latin typeface="Garamond" panose="02020404030301010803" pitchFamily="18" charset="0"/>
              </a:rPr>
              <a:t>University of Maryland</a:t>
            </a:r>
            <a:br>
              <a:rPr lang="en-US" sz="2400" b="0" dirty="0">
                <a:latin typeface="Garamond" panose="02020404030301010803" pitchFamily="18" charset="0"/>
              </a:rPr>
            </a:br>
            <a:br>
              <a:rPr lang="en-US" sz="2400" b="0" dirty="0">
                <a:latin typeface="Garamond" panose="02020404030301010803" pitchFamily="18" charset="0"/>
              </a:rPr>
            </a:br>
            <a:r>
              <a:rPr lang="en-US" sz="2400" b="0" dirty="0" err="1">
                <a:latin typeface="Garamond" panose="02020404030301010803" pitchFamily="18" charset="0"/>
              </a:rPr>
              <a:t>bpadmana@umd.edu</a:t>
            </a:r>
            <a:endParaRPr lang="en-US" sz="2400" b="0" dirty="0">
              <a:latin typeface="Garamond" panose="02020404030301010803" pitchFamily="18" charset="0"/>
            </a:endParaRPr>
          </a:p>
        </p:txBody>
      </p:sp>
      <p:pic>
        <p:nvPicPr>
          <p:cNvPr id="6" name="Picture 2" descr="University of Maryland Primary logo">
            <a:extLst>
              <a:ext uri="{FF2B5EF4-FFF2-40B4-BE49-F238E27FC236}">
                <a16:creationId xmlns:a16="http://schemas.microsoft.com/office/drawing/2014/main" id="{89FFBB78-D113-1DD6-F25D-D6189DD0D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44" y="5573867"/>
            <a:ext cx="2532568" cy="8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4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44EE-D60E-A89A-BABB-B0E5CAB3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Today’s AI: The Good, The Bad and The Ugly</a:t>
            </a:r>
          </a:p>
        </p:txBody>
      </p:sp>
      <p:pic>
        <p:nvPicPr>
          <p:cNvPr id="5124" name="Picture 4" descr="The Good, the Bad and the Ugly (1966) - IMDb">
            <a:extLst>
              <a:ext uri="{FF2B5EF4-FFF2-40B4-BE49-F238E27FC236}">
                <a16:creationId xmlns:a16="http://schemas.microsoft.com/office/drawing/2014/main" id="{2C2423DA-30D4-2DCD-8ED1-D3BF97718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22" y="1412865"/>
            <a:ext cx="6023156" cy="4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71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F26D-C30E-F1CF-7880-7F13EB9B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42493"/>
            <a:ext cx="11360800" cy="7636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AI &amp; Humans: Some Thoughts on Two Broad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A9032-89C0-B0E0-4061-6AFA89A8D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549" y="1006093"/>
            <a:ext cx="11531851" cy="5085740"/>
          </a:xfrm>
        </p:spPr>
        <p:txBody>
          <a:bodyPr>
            <a:normAutofit fontScale="92500"/>
          </a:bodyPr>
          <a:lstStyle/>
          <a:p>
            <a:r>
              <a:rPr lang="en-US" sz="3000" b="1" i="1" dirty="0">
                <a:latin typeface="Garamond" panose="02020404030301010803" pitchFamily="18" charset="0"/>
              </a:rPr>
              <a:t>“AI will be better than humans at most tasks and will replace humans”</a:t>
            </a:r>
          </a:p>
          <a:p>
            <a:pPr lvl="1"/>
            <a:endParaRPr lang="en-US" sz="2800" dirty="0">
              <a:latin typeface="Garamond" panose="02020404030301010803" pitchFamily="18" charset="0"/>
            </a:endParaRP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Predictive Models are good when the future is like the past</a:t>
            </a: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“Edge cases”…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How are today’s AI systems evaluated?</a:t>
            </a: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Use-cases don’t reflect on-the-ground business scenarios</a:t>
            </a:r>
          </a:p>
          <a:p>
            <a:pPr lvl="2"/>
            <a:endParaRPr lang="en-US" sz="2400" dirty="0">
              <a:latin typeface="Garamond" panose="02020404030301010803" pitchFamily="18" charset="0"/>
            </a:endParaRPr>
          </a:p>
          <a:p>
            <a:pPr marL="1405431" lvl="2" indent="0"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AI makes mistakes, even if on average it is better and faster</a:t>
            </a:r>
          </a:p>
          <a:p>
            <a:pPr lvl="2"/>
            <a:r>
              <a:rPr lang="en-US" sz="2400" dirty="0">
                <a:latin typeface="Garamond" panose="02020404030301010803" pitchFamily="18" charset="0"/>
              </a:rPr>
              <a:t>Humans make mistakes too but…</a:t>
            </a:r>
          </a:p>
          <a:p>
            <a:pPr lvl="2"/>
            <a:r>
              <a:rPr lang="en-US" sz="2400" b="1" u="sng" dirty="0">
                <a:solidFill>
                  <a:srgbClr val="009242"/>
                </a:solidFill>
                <a:latin typeface="Garamond" panose="02020404030301010803" pitchFamily="18" charset="0"/>
              </a:rPr>
              <a:t>As long as you have less-than-perfect AI on our tasks we will likely move to augmented </a:t>
            </a:r>
            <a:r>
              <a:rPr lang="en-US" sz="2400" b="1" u="sng" dirty="0" err="1">
                <a:solidFill>
                  <a:srgbClr val="009242"/>
                </a:solidFill>
                <a:latin typeface="Garamond" panose="02020404030301010803" pitchFamily="18" charset="0"/>
              </a:rPr>
              <a:t>scnarios</a:t>
            </a:r>
            <a:endParaRPr lang="en-US" sz="2000" b="1" u="sng" dirty="0">
              <a:solidFill>
                <a:srgbClr val="00924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493B-8224-E709-48C9-A60C53C1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0D4D-F26C-A35D-152B-EA51EA4CC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8272"/>
            <a:ext cx="11360800" cy="34705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AI &amp; Humans: Some Thoughts on Two Broad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3B0CB-C63D-5528-1A6D-15A637CE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549" y="886130"/>
            <a:ext cx="11531851" cy="5394354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i="1" dirty="0">
                <a:latin typeface="Garamond" panose="02020404030301010803" pitchFamily="18" charset="0"/>
              </a:rPr>
              <a:t>“Each of us will have our own “superpower in our pockets” in the near future”</a:t>
            </a:r>
          </a:p>
          <a:p>
            <a:pPr marL="152396" indent="0">
              <a:buNone/>
            </a:pPr>
            <a:endParaRPr lang="en-US" sz="3600" dirty="0">
              <a:latin typeface="Garamond" panose="02020404030301010803" pitchFamily="18" charset="0"/>
            </a:endParaRPr>
          </a:p>
          <a:p>
            <a:pPr lvl="1"/>
            <a:r>
              <a:rPr lang="en-US" sz="3100" dirty="0">
                <a:latin typeface="Garamond" panose="02020404030301010803" pitchFamily="18" charset="0"/>
              </a:rPr>
              <a:t>This is what we should plan for (and equip our people with!)</a:t>
            </a:r>
          </a:p>
          <a:p>
            <a:pPr lvl="1"/>
            <a:endParaRPr lang="en-US" sz="3100" dirty="0">
              <a:latin typeface="Garamond" panose="02020404030301010803" pitchFamily="18" charset="0"/>
            </a:endParaRPr>
          </a:p>
          <a:p>
            <a:pPr lvl="1"/>
            <a:r>
              <a:rPr lang="en-US" sz="3100" dirty="0">
                <a:latin typeface="Garamond" panose="02020404030301010803" pitchFamily="18" charset="0"/>
              </a:rPr>
              <a:t>What kind of superpowers should we give whom and how?</a:t>
            </a:r>
          </a:p>
          <a:p>
            <a:pPr lvl="1"/>
            <a:endParaRPr lang="en-US" sz="2600" dirty="0">
              <a:latin typeface="Garamond" panose="02020404030301010803" pitchFamily="18" charset="0"/>
            </a:endParaRP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Finance: 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Personalized wealth-management recommendations for wealth management advisors</a:t>
            </a:r>
          </a:p>
          <a:p>
            <a:pPr lvl="2"/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Starting drafts of analyst reports for investment banking analysts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Human Resources: 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Performance review template with plusses and minuses populated from data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Marketing: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 Instant, highly targeted and appealing marketing materials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Operations: 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Daily supply chain reports with recommendations on actions to take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Information Technology: 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Starting software engineering code base to automate a laborious processes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Accounting: 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Creating balance sheets and auditing financial filings</a:t>
            </a:r>
          </a:p>
          <a:p>
            <a:pPr lvl="2"/>
            <a:r>
              <a:rPr lang="en-US" sz="3100" b="1" u="sng" dirty="0">
                <a:solidFill>
                  <a:srgbClr val="FF0000"/>
                </a:solidFill>
                <a:latin typeface="Garamond" panose="02020404030301010803" pitchFamily="18" charset="0"/>
              </a:rPr>
              <a:t>Healthcare:</a:t>
            </a:r>
            <a:r>
              <a:rPr lang="en-US" sz="3100" b="1" dirty="0">
                <a:solidFill>
                  <a:srgbClr val="009242"/>
                </a:solidFill>
                <a:latin typeface="Garamond" panose="02020404030301010803" pitchFamily="18" charset="0"/>
              </a:rPr>
              <a:t> Monitoring patient health and alert physicians to take actions</a:t>
            </a:r>
          </a:p>
          <a:p>
            <a:pPr marL="1405431" lvl="2" indent="0">
              <a:buNone/>
            </a:pP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7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A80C-8F67-31D3-B22C-21E3112D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Small Business Use Cases for Generative AI</a:t>
            </a:r>
            <a:br>
              <a:rPr lang="en-US" sz="3200" dirty="0">
                <a:latin typeface="Garamond" panose="02020404030301010803" pitchFamily="18" charset="0"/>
              </a:rPr>
            </a:b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FA51A-B6F7-61C1-65A6-20EBB1114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478" y="1282390"/>
            <a:ext cx="11519922" cy="480944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Talking to customers (AI chatbots)</a:t>
            </a:r>
          </a:p>
          <a:p>
            <a:pPr marL="152396" indent="0">
              <a:buNone/>
            </a:pP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Checking compliance with (regulatory) requirements</a:t>
            </a:r>
          </a:p>
          <a:p>
            <a:pPr marL="152396" indent="0">
              <a:buNone/>
            </a:pP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Backoffice support (processing invoices, summarizing management of massive paper trails)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Creating Social Media Campaigns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Creating Apps and Websites with No-Code Solutions</a:t>
            </a:r>
          </a:p>
          <a:p>
            <a:pPr marL="152396" indent="0">
              <a:buNone/>
            </a:pPr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Creating entirely new AI-Human workflows through “Agentic AI” systems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pPr lvl="1"/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8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65FF-E98C-ED3B-1608-677031CB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18898"/>
            <a:ext cx="11360800" cy="763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Use “Bubble” to Create Niche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35983-B38F-D683-D3D4-3A2491979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38" y="1356967"/>
            <a:ext cx="7772400" cy="48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0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FABE-389A-55CB-C767-8D64F0FC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Create Social Media Content with “Jasper”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B41A1-8AEC-32E9-4AC8-D69F0AB97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9" y="1818732"/>
            <a:ext cx="7772400" cy="40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1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0216-CA66-E9B3-65ED-79346568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Listen and Respond in Social Media with Sprout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9BCF9-3F19-D8DA-A722-7840101D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25048"/>
            <a:ext cx="7772400" cy="41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DD63B-CD37-B6AD-791C-48EFD4A6D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69919"/>
            <a:ext cx="7772400" cy="37181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6C2D2DA-A62C-8687-B71B-D5EE7C08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14586"/>
            <a:ext cx="11360800" cy="7636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Build your own agents with tools from the frontier model firms</a:t>
            </a:r>
          </a:p>
        </p:txBody>
      </p:sp>
    </p:spTree>
    <p:extLst>
      <p:ext uri="{BB962C8B-B14F-4D97-AF65-F5344CB8AC3E}">
        <p14:creationId xmlns:p14="http://schemas.microsoft.com/office/powerpoint/2010/main" val="111349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506C-1348-60FE-BAE4-A9BE3C011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187992"/>
            <a:ext cx="11360800" cy="7636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Disclaimer: None of those are “endorsements”, just examples…</a:t>
            </a:r>
          </a:p>
        </p:txBody>
      </p:sp>
    </p:spTree>
    <p:extLst>
      <p:ext uri="{BB962C8B-B14F-4D97-AF65-F5344CB8AC3E}">
        <p14:creationId xmlns:p14="http://schemas.microsoft.com/office/powerpoint/2010/main" val="2411834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4031"/>
            <a:ext cx="9144000" cy="7315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AI and Small Businesses</a:t>
            </a:r>
            <a:endParaRPr sz="32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5551"/>
            <a:ext cx="11353800" cy="501804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Background</a:t>
            </a:r>
            <a:endParaRPr lang="en-US" b="1" dirty="0">
              <a:latin typeface="Garamond" panose="02020404030301010803" pitchFamily="18" charset="0"/>
            </a:endParaRPr>
          </a:p>
          <a:p>
            <a:pPr lvl="1"/>
            <a:r>
              <a:rPr sz="2400" dirty="0">
                <a:latin typeface="Garamond" panose="02020404030301010803" pitchFamily="18" charset="0"/>
              </a:rPr>
              <a:t>Small businesses drive 40% of U.S. GDP and create 70% of net new jobs since 2019</a:t>
            </a:r>
          </a:p>
          <a:p>
            <a:pPr lvl="1"/>
            <a:r>
              <a:rPr sz="2400" dirty="0">
                <a:latin typeface="Garamond" panose="02020404030301010803" pitchFamily="18" charset="0"/>
              </a:rPr>
              <a:t>10+ trillion dollars in economic activity</a:t>
            </a:r>
          </a:p>
          <a:p>
            <a:pPr lvl="1"/>
            <a:r>
              <a:rPr sz="2400" dirty="0">
                <a:latin typeface="Garamond" panose="02020404030301010803" pitchFamily="18" charset="0"/>
              </a:rPr>
              <a:t>Challenges: access to capital, inflation, competition, industry consolidation</a:t>
            </a:r>
          </a:p>
          <a:p>
            <a:endParaRPr lang="en-US" dirty="0"/>
          </a:p>
          <a:p>
            <a:r>
              <a:rPr lang="en-US" sz="2400" b="1" dirty="0">
                <a:latin typeface="Garamond" panose="02020404030301010803" pitchFamily="18" charset="0"/>
              </a:rPr>
              <a:t>The Case for AI</a:t>
            </a:r>
            <a:endParaRPr lang="en-US" b="1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 Technology is a key driver of productivity &amp; innovation</a:t>
            </a: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60% of small businesses believe AI can help</a:t>
            </a: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Current hurdles: lack of talent, high costs, limited vendor support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b="1" dirty="0">
                <a:latin typeface="Garamond" panose="02020404030301010803" pitchFamily="18" charset="0"/>
              </a:rPr>
              <a:t>Our Experience</a:t>
            </a: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AI for Small Business initiative in Prince George’s County, MD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pecto Patronum | Top 10 Coolest Harry Potter Spells | TIME.com">
            <a:extLst>
              <a:ext uri="{FF2B5EF4-FFF2-40B4-BE49-F238E27FC236}">
                <a16:creationId xmlns:a16="http://schemas.microsoft.com/office/drawing/2014/main" id="{97B7BE7C-E0EC-5CE0-4D7B-F9C7F232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62" y="579331"/>
            <a:ext cx="7666075" cy="49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7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5AAB0-0BE4-57E2-D626-12932DFA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8DE5-BE57-4D23-8011-996A5630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53" y="194030"/>
            <a:ext cx="9813073" cy="105490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Our Workshops, Free AI Course Offerings and Vision</a:t>
            </a:r>
            <a:endParaRPr sz="32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473C-F0BD-475D-EF3D-89404158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2" y="1248936"/>
            <a:ext cx="11353800" cy="501804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Two year workshops in partnership with PGEDC (example offering and video)</a:t>
            </a:r>
            <a:endParaRPr lang="en-US" b="1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  <a:hlinkClick r:id="rId2"/>
              </a:rPr>
              <a:t>https://www.pgcedc.com/aismallbiz</a:t>
            </a:r>
            <a:endParaRPr lang="en-US" sz="2400" dirty="0">
              <a:latin typeface="Garamond" panose="02020404030301010803" pitchFamily="18" charset="0"/>
            </a:endParaRPr>
          </a:p>
          <a:p>
            <a:pPr lvl="1"/>
            <a:endParaRPr lang="en-US" dirty="0"/>
          </a:p>
          <a:p>
            <a:r>
              <a:rPr lang="en-US" sz="2400" b="1" dirty="0">
                <a:latin typeface="Garamond" panose="02020404030301010803" pitchFamily="18" charset="0"/>
              </a:rPr>
              <a:t>Free Coursera course to anyone in the world</a:t>
            </a:r>
            <a:endParaRPr lang="en-US" b="1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  <a:hlinkClick r:id="rId3"/>
              </a:rPr>
              <a:t>https://www.coursera.org/learn/ai-empowerment-for-small-businesses</a:t>
            </a:r>
            <a:endParaRPr lang="en-US" sz="2400" dirty="0">
              <a:latin typeface="Garamond" panose="02020404030301010803" pitchFamily="18" charset="0"/>
            </a:endParaRP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b="1" dirty="0">
                <a:latin typeface="Garamond" panose="02020404030301010803" pitchFamily="18" charset="0"/>
              </a:rPr>
              <a:t>Our (Free) AI &amp; Career Empowerment Course</a:t>
            </a: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  <a:hlinkClick r:id="rId4"/>
              </a:rPr>
              <a:t>https://www.rhsmith.umd.edu/programs/executive-education/learning-opportunities-individuals/free-online-certificate-artificial-intelligence-and-career-empowerment</a:t>
            </a: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Over 30K in the course, launched May 1, 2025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29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E3C8F-3712-2F82-757F-24769C36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B26F-8823-A80E-F982-3C0BB3D8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4031"/>
            <a:ext cx="9144000" cy="7315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Our Vision: AI and Small Businesses</a:t>
            </a:r>
            <a:endParaRPr sz="32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0D74A-F7F1-FECA-87CD-503711D5B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5551"/>
            <a:ext cx="11353800" cy="5018049"/>
          </a:xfrm>
        </p:spPr>
        <p:txBody>
          <a:bodyPr>
            <a:normAutofit/>
          </a:bodyPr>
          <a:lstStyle/>
          <a:p>
            <a:endParaRPr lang="en-US" b="1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Partnering with Maryland SBDC, PGEDC and other stakeholders in Maryland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Build a one-stop digital platform for AI solutions tailored to small business</a:t>
            </a:r>
          </a:p>
          <a:p>
            <a:pPr lvl="2"/>
            <a:r>
              <a:rPr lang="en-US" sz="2200" dirty="0">
                <a:latin typeface="Garamond" panose="02020404030301010803" pitchFamily="18" charset="0"/>
              </a:rPr>
              <a:t>Offer AI tools: chatbots, image processing, call/email handling, monitoring systems</a:t>
            </a:r>
          </a:p>
          <a:p>
            <a:pPr lvl="1"/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Provide free online education and expert guidance</a:t>
            </a:r>
          </a:p>
          <a:p>
            <a:pPr marL="228600" lvl="1" indent="0"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lvl="1"/>
            <a:r>
              <a:rPr lang="en-US" sz="2400" dirty="0">
                <a:latin typeface="Garamond" panose="02020404030301010803" pitchFamily="18" charset="0"/>
              </a:rPr>
              <a:t>Ensure equitable access to AI benefits across the small business ecosystem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957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5607-1E90-074F-AA80-601FD6A3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07" y="1571563"/>
            <a:ext cx="11360800" cy="2617666"/>
          </a:xfrm>
        </p:spPr>
        <p:txBody>
          <a:bodyPr>
            <a:normAutofit/>
          </a:bodyPr>
          <a:lstStyle/>
          <a:p>
            <a:r>
              <a:rPr lang="en-US" sz="4800" b="0" dirty="0">
                <a:latin typeface="Garamond" panose="02020404030301010803" pitchFamily="18" charset="0"/>
              </a:rPr>
              <a:t>Thank you!</a:t>
            </a:r>
            <a:br>
              <a:rPr lang="en-US" sz="4800" b="0" dirty="0">
                <a:latin typeface="Garamond" panose="02020404030301010803" pitchFamily="18" charset="0"/>
              </a:rPr>
            </a:br>
            <a:br>
              <a:rPr lang="en-US" sz="4800" b="0" dirty="0">
                <a:latin typeface="Garamond" panose="02020404030301010803" pitchFamily="18" charset="0"/>
              </a:rPr>
            </a:br>
            <a:r>
              <a:rPr lang="en-US" sz="3200" dirty="0" err="1">
                <a:latin typeface="Garamond" panose="02020404030301010803" pitchFamily="18" charset="0"/>
              </a:rPr>
              <a:t>bpadmana@umd.edu</a:t>
            </a:r>
            <a:endParaRPr lang="en-US" sz="4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8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66226-653D-CACC-715F-71D3BFD0B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396" indent="0" algn="ctr">
              <a:buNone/>
            </a:pPr>
            <a:endParaRPr lang="en-US" sz="3600" b="1" dirty="0"/>
          </a:p>
          <a:p>
            <a:pPr marL="152396" indent="0" algn="ctr">
              <a:buNone/>
            </a:pPr>
            <a:r>
              <a:rPr lang="en-US" sz="3600" b="1" dirty="0">
                <a:latin typeface="Garamond" panose="02020404030301010803" pitchFamily="18" charset="0"/>
              </a:rPr>
              <a:t>Magic is a bad metaphor for Artificial Intelligence!</a:t>
            </a:r>
          </a:p>
          <a:p>
            <a:pPr marL="152396" indent="0" algn="ctr">
              <a:buNone/>
            </a:pPr>
            <a:endParaRPr lang="en-US" sz="3600" dirty="0">
              <a:latin typeface="Garamond" panose="02020404030301010803" pitchFamily="18" charset="0"/>
            </a:endParaRPr>
          </a:p>
          <a:p>
            <a:pPr marL="152396" indent="0" algn="ctr">
              <a:buNone/>
            </a:pPr>
            <a:endParaRPr lang="en-US" sz="3600" dirty="0">
              <a:latin typeface="Garamond" panose="02020404030301010803" pitchFamily="18" charset="0"/>
            </a:endParaRPr>
          </a:p>
          <a:p>
            <a:pPr marL="152396" indent="0" algn="ctr">
              <a:buNone/>
            </a:pPr>
            <a:r>
              <a:rPr lang="en-US" sz="3600" b="1" dirty="0">
                <a:latin typeface="Garamond" panose="02020404030301010803" pitchFamily="18" charset="0"/>
              </a:rPr>
              <a:t>Or is it?</a:t>
            </a:r>
          </a:p>
        </p:txBody>
      </p:sp>
    </p:spTree>
    <p:extLst>
      <p:ext uri="{BB962C8B-B14F-4D97-AF65-F5344CB8AC3E}">
        <p14:creationId xmlns:p14="http://schemas.microsoft.com/office/powerpoint/2010/main" val="34263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mputer beats 'Jeopardy' champs in test round">
            <a:extLst>
              <a:ext uri="{FF2B5EF4-FFF2-40B4-BE49-F238E27FC236}">
                <a16:creationId xmlns:a16="http://schemas.microsoft.com/office/drawing/2014/main" id="{B4BC7CB9-FCAC-F610-6E01-E7A7448D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11" y="204536"/>
            <a:ext cx="8655300" cy="57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7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5B61-75C4-C101-0D28-A7C44034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Today’s AI (and Magic)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5D04C-3E5E-A494-6C5E-B30D75169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102117"/>
            <a:ext cx="11360800" cy="45552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Can do some amazing things because of brilliant engineering ”under the hood” that makes it seem like magic!</a:t>
            </a:r>
          </a:p>
        </p:txBody>
      </p:sp>
    </p:spTree>
    <p:extLst>
      <p:ext uri="{BB962C8B-B14F-4D97-AF65-F5344CB8AC3E}">
        <p14:creationId xmlns:p14="http://schemas.microsoft.com/office/powerpoint/2010/main" val="265687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221775"/>
            <a:ext cx="11360800" cy="7636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Demonstrating Intelligence: Then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0F7F0-C605-A048-B318-547C4C7684A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15CB52-A291-E74F-9B1F-3838F1597C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0344" y="1325365"/>
            <a:ext cx="5206055" cy="3001961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134C8DC-123E-2DFC-4AF8-97CE9C0CC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11" y="903278"/>
            <a:ext cx="5567189" cy="417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F8072-35B3-2157-F551-B4BA27EEB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3" y="4521267"/>
            <a:ext cx="5965134" cy="20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9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</p:spPr>
        <p:txBody>
          <a:bodyPr>
            <a:noAutofit/>
          </a:bodyPr>
          <a:lstStyle/>
          <a:p>
            <a:pPr algn="ctr"/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Demonstrating Intelligence: Now</a:t>
            </a:r>
            <a:br>
              <a:rPr lang="en-US" sz="3200" dirty="0">
                <a:latin typeface="Garamond" panose="02020404030301010803" pitchFamily="18" charset="0"/>
              </a:rPr>
            </a:b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0F7F0-C605-A048-B318-547C4C7684A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E1930-1A76-3D46-AF2A-D7089F0251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9303" y="1028031"/>
            <a:ext cx="4371703" cy="2897318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FCA76D5-84F1-71E0-9512-AD2A0844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014" y="959867"/>
            <a:ext cx="4908032" cy="2964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60AFF-63C0-82D2-0E40-DF71852FC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371" y="4189780"/>
            <a:ext cx="5219166" cy="24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F2DE4-BF5A-4F41-A3EF-305505C7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AI: Then and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AE23-A7DE-A04F-B727-8BA3DAB98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814" y="879177"/>
            <a:ext cx="11510586" cy="5212656"/>
          </a:xfrm>
        </p:spPr>
        <p:txBody>
          <a:bodyPr>
            <a:normAutofit/>
          </a:bodyPr>
          <a:lstStyle/>
          <a:p>
            <a:endParaRPr lang="en-US" sz="2800" b="1" u="sng" dirty="0">
              <a:latin typeface="Garamond" panose="02020404030301010803" pitchFamily="18" charset="0"/>
            </a:endParaRPr>
          </a:p>
          <a:p>
            <a:r>
              <a:rPr lang="en-US" sz="2800" b="1" u="sng" dirty="0">
                <a:latin typeface="Garamond" panose="02020404030301010803" pitchFamily="18" charset="0"/>
              </a:rPr>
              <a:t>Use-cases look eerily similar, but under the hood it’s night and day</a:t>
            </a:r>
          </a:p>
          <a:p>
            <a:pPr lvl="1"/>
            <a:endParaRPr 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lvl="1"/>
            <a:endParaRPr 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186262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Learning from pre-programmed logic </a:t>
            </a:r>
          </a:p>
          <a:p>
            <a:pPr marL="186262" indent="0" algn="ctr">
              <a:buNone/>
            </a:pPr>
            <a:endParaRPr 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186262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VS</a:t>
            </a:r>
          </a:p>
          <a:p>
            <a:pPr marL="186262" indent="0" algn="ctr">
              <a:buNone/>
            </a:pPr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186262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Learning from continuous, massive data and new learning paradigms</a:t>
            </a:r>
          </a:p>
          <a:p>
            <a:pPr marL="186262" indent="0" algn="ctr">
              <a:buNone/>
            </a:pPr>
            <a:endParaRPr lang="en-US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152396" indent="0" algn="ctr"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algn="ctr"/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9BE4-55C3-4A45-A5B6-B47A1D31917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0F7F0-C605-A048-B318-547C4C7684A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6D5F-55F5-ED28-275C-AC78C689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Garamond" panose="02020404030301010803" pitchFamily="18" charset="0"/>
              </a:rPr>
              <a:t>Four Questions that Drove Modern AI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4D0CB-6D93-A71A-38A2-0077C97AE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Everything in AI is a number. How do we represent anything as a number?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The concept of “embeddings” </a:t>
            </a:r>
            <a:r>
              <a:rPr lang="en-US" sz="2800" b="1" u="sng" dirty="0">
                <a:latin typeface="Garamond" panose="02020404030301010803" pitchFamily="18" charset="0"/>
              </a:rPr>
              <a:t>learned from news data first by Google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Learning requires lots of “input – output” pairs of information. How do we generate this?</a:t>
            </a:r>
          </a:p>
          <a:p>
            <a:pPr lvl="1"/>
            <a:r>
              <a:rPr lang="en-US" sz="2800" b="1" u="sng" dirty="0">
                <a:latin typeface="Garamond" panose="02020404030301010803" pitchFamily="18" charset="0"/>
              </a:rPr>
              <a:t>Google translate and the United Nations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Learning also requires </a:t>
            </a:r>
            <a:r>
              <a:rPr lang="en-US" sz="2800">
                <a:latin typeface="Garamond" panose="02020404030301010803" pitchFamily="18" charset="0"/>
              </a:rPr>
              <a:t>“ignoring”, or equivalently, </a:t>
            </a:r>
            <a:r>
              <a:rPr lang="en-US" sz="2800" dirty="0">
                <a:latin typeface="Garamond" panose="02020404030301010803" pitchFamily="18" charset="0"/>
              </a:rPr>
              <a:t>knowing what is important and what is not. How do we train machines to do this?</a:t>
            </a:r>
          </a:p>
          <a:p>
            <a:pPr lvl="1"/>
            <a:r>
              <a:rPr lang="en-US" sz="2800" b="1" u="sng" dirty="0">
                <a:latin typeface="Garamond" panose="02020404030301010803" pitchFamily="18" charset="0"/>
              </a:rPr>
              <a:t>Google’s ”Attention is All you Need’ paper in 2017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dirty="0">
                <a:latin typeface="Garamond" panose="02020404030301010803" pitchFamily="18" charset="0"/>
              </a:rPr>
              <a:t>Learning also requires “feedback” – how do we learn from feedback?</a:t>
            </a:r>
          </a:p>
          <a:p>
            <a:pPr lvl="1"/>
            <a:r>
              <a:rPr lang="en-US" sz="2800" b="1" u="sng" dirty="0">
                <a:latin typeface="Garamond" panose="02020404030301010803" pitchFamily="18" charset="0"/>
              </a:rPr>
              <a:t>Google DeepMind’s work in Reinforcement Learning and AlphaGo</a:t>
            </a:r>
          </a:p>
        </p:txBody>
      </p:sp>
    </p:spTree>
    <p:extLst>
      <p:ext uri="{BB962C8B-B14F-4D97-AF65-F5344CB8AC3E}">
        <p14:creationId xmlns:p14="http://schemas.microsoft.com/office/powerpoint/2010/main" val="29401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C13936"/>
      </a:dk2>
      <a:lt2>
        <a:srgbClr val="C8C8C8"/>
      </a:lt2>
      <a:accent1>
        <a:srgbClr val="478D91"/>
      </a:accent1>
      <a:accent2>
        <a:srgbClr val="B43636"/>
      </a:accent2>
      <a:accent3>
        <a:srgbClr val="FFD24F"/>
      </a:accent3>
      <a:accent4>
        <a:srgbClr val="A4C6D3"/>
      </a:accent4>
      <a:accent5>
        <a:srgbClr val="E03A3E"/>
      </a:accent5>
      <a:accent6>
        <a:srgbClr val="BE9600"/>
      </a:accent6>
      <a:hlink>
        <a:srgbClr val="478D91"/>
      </a:hlink>
      <a:folHlink>
        <a:srgbClr val="B4363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PPT Template - Red Theme" id="{EC335416-89AB-8D41-BCB2-27C93BE5BC25}" vid="{B03530BC-2ACC-9041-969F-ABA271AF2D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5592</TotalTime>
  <Words>865</Words>
  <Application>Microsoft Macintosh PowerPoint</Application>
  <PresentationFormat>Widescreen</PresentationFormat>
  <Paragraphs>124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Garamond</vt:lpstr>
      <vt:lpstr>Tahoma</vt:lpstr>
      <vt:lpstr>Office Theme</vt:lpstr>
      <vt:lpstr>AI in Business, Small Business and Local Journalism   Balaji Padmanabhan  Associate Dean for Strategic Initiatives Director, Center for AI in Business Dean’s Professor of Decision, Operations &amp; Information Technologies Robert H. Smith School of Business University of Maryland  bpadmana@umd.edu</vt:lpstr>
      <vt:lpstr>PowerPoint Presentation</vt:lpstr>
      <vt:lpstr>PowerPoint Presentation</vt:lpstr>
      <vt:lpstr>PowerPoint Presentation</vt:lpstr>
      <vt:lpstr>Today’s AI (and Magic) </vt:lpstr>
      <vt:lpstr>Demonstrating Intelligence: Then</vt:lpstr>
      <vt:lpstr> Demonstrating Intelligence: Now </vt:lpstr>
      <vt:lpstr>AI: Then and Now</vt:lpstr>
      <vt:lpstr>Four Questions that Drove Modern AI </vt:lpstr>
      <vt:lpstr>Today’s AI: The Good, The Bad and The Ugly</vt:lpstr>
      <vt:lpstr>AI &amp; Humans: Some Thoughts on Two Broad Issues</vt:lpstr>
      <vt:lpstr>AI &amp; Humans: Some Thoughts on Two Broad Issues</vt:lpstr>
      <vt:lpstr>Small Business Use Cases for Generative AI </vt:lpstr>
      <vt:lpstr>Use “Bubble” to Create Niche Apps</vt:lpstr>
      <vt:lpstr>Create Social Media Content with “Jasper”</vt:lpstr>
      <vt:lpstr>Listen and Respond in Social Media with Sprout</vt:lpstr>
      <vt:lpstr>Build your own agents with tools from the frontier model firms</vt:lpstr>
      <vt:lpstr>Disclaimer: None of those are “endorsements”, just examples…</vt:lpstr>
      <vt:lpstr>AI and Small Businesses</vt:lpstr>
      <vt:lpstr>Our Workshops, Free AI Course Offerings and Vision</vt:lpstr>
      <vt:lpstr>Our Vision: AI and Small Businesses</vt:lpstr>
      <vt:lpstr>Thank you!  bpadmana@umd.edu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Bonneau</dc:creator>
  <cp:lastModifiedBy>Balaji Padmanabhan</cp:lastModifiedBy>
  <cp:revision>89</cp:revision>
  <dcterms:created xsi:type="dcterms:W3CDTF">2018-08-27T16:42:37Z</dcterms:created>
  <dcterms:modified xsi:type="dcterms:W3CDTF">2025-09-16T16:56:12Z</dcterms:modified>
</cp:coreProperties>
</file>