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daf@nytimes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ave Fahrenthold | National Press Foundation | 9.16.2025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Dave Fahrenthold | National Press Foundation | 9.16.2025</a:t>
            </a:r>
          </a:p>
        </p:txBody>
      </p:sp>
      <p:sp>
        <p:nvSpPr>
          <p:cNvPr id="172" name="How to Dig into Nonprofits"/>
          <p:cNvSpPr txBox="1"/>
          <p:nvPr>
            <p:ph type="ctrTitle"/>
          </p:nvPr>
        </p:nvSpPr>
        <p:spPr>
          <a:xfrm>
            <a:off x="698496" y="2016191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How to Dig into Nonprofits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egin here:…"/>
          <p:cNvSpPr txBox="1"/>
          <p:nvPr>
            <p:ph type="title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t"/>
          <a:lstStyle/>
          <a:p>
            <a:pPr/>
            <a:r>
              <a:t>Begin here:</a:t>
            </a:r>
          </a:p>
          <a:p>
            <a:pPr/>
            <a:r>
              <a:t>The IRS form 990</a:t>
            </a:r>
          </a:p>
        </p:txBody>
      </p:sp>
      <p:sp>
        <p:nvSpPr>
          <p:cNvPr id="208" name="Like the deep sea, you can study it for years and still not comprehend its true depth and beauty."/>
          <p:cNvSpPr txBox="1"/>
          <p:nvPr>
            <p:ph type="body" sz="quarter" idx="1"/>
          </p:nvPr>
        </p:nvSpPr>
        <p:spPr>
          <a:xfrm>
            <a:off x="1552773" y="6222376"/>
            <a:ext cx="9779001" cy="5382403"/>
          </a:xfrm>
          <a:prstGeom prst="rect">
            <a:avLst/>
          </a:prstGeom>
        </p:spPr>
        <p:txBody>
          <a:bodyPr/>
          <a:lstStyle/>
          <a:p>
            <a:pPr/>
            <a:r>
              <a:t>Like the deep sea, you can study it for years and still not comprehend its true depth and beauty.</a:t>
            </a:r>
          </a:p>
        </p:txBody>
      </p:sp>
      <p:pic>
        <p:nvPicPr>
          <p:cNvPr id="209" name="Screenshot 2024-05-10 at 1.51.14 PM.png" descr="Screenshot 2024-05-10 at 1.51.14 PM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4676687" y="379721"/>
            <a:ext cx="7929775" cy="12956685"/>
          </a:xfrm>
          <a:prstGeom prst="rect">
            <a:avLst/>
          </a:prstGeom>
        </p:spPr>
      </p:pic>
      <p:sp>
        <p:nvSpPr>
          <p:cNvPr id="210" name="Find them with ProPublica’s Nonprofit Explorer tool."/>
          <p:cNvSpPr txBox="1"/>
          <p:nvPr/>
        </p:nvSpPr>
        <p:spPr>
          <a:xfrm>
            <a:off x="1479651" y="11645417"/>
            <a:ext cx="10163427" cy="5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Find them with ProPublica’s Nonprofit Explorer tool.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tep One: Catalog the nonprofit’s finances"/>
          <p:cNvSpPr txBox="1"/>
          <p:nvPr>
            <p:ph type="title"/>
          </p:nvPr>
        </p:nvSpPr>
        <p:spPr>
          <a:xfrm>
            <a:off x="1206500" y="948957"/>
            <a:ext cx="21971000" cy="1433164"/>
          </a:xfrm>
          <a:prstGeom prst="rect">
            <a:avLst/>
          </a:prstGeom>
        </p:spPr>
        <p:txBody>
          <a:bodyPr/>
          <a:lstStyle>
            <a:lvl1pPr>
              <a:defRPr spc="-166" sz="8300"/>
            </a:lvl1pPr>
          </a:lstStyle>
          <a:p>
            <a:pPr/>
            <a:r>
              <a:t>Step One: Catalog the nonprofit’s finances</a:t>
            </a:r>
          </a:p>
        </p:txBody>
      </p:sp>
      <p:sp>
        <p:nvSpPr>
          <p:cNvPr id="213" name="Is its income growing or shrinking?…"/>
          <p:cNvSpPr txBox="1"/>
          <p:nvPr>
            <p:ph type="body" sz="quarter" idx="1"/>
          </p:nvPr>
        </p:nvSpPr>
        <p:spPr>
          <a:xfrm>
            <a:off x="977900" y="3691978"/>
            <a:ext cx="7843143" cy="7690267"/>
          </a:xfrm>
          <a:prstGeom prst="rect">
            <a:avLst/>
          </a:prstGeom>
        </p:spPr>
        <p:txBody>
          <a:bodyPr/>
          <a:lstStyle/>
          <a:p>
            <a:pPr marL="560831" indent="-560831" defTabSz="2243271">
              <a:spcBef>
                <a:spcPts val="4100"/>
              </a:spcBef>
              <a:defRPr sz="4416"/>
            </a:pPr>
            <a:r>
              <a:t>Is its income growing or shrinking? 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What are its largest expenses?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Does its spending match its stated mission?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Look at the attached schedules too. Does the group list any payments to insiders on Schedule L?</a:t>
            </a:r>
          </a:p>
        </p:txBody>
      </p:sp>
      <p:pic>
        <p:nvPicPr>
          <p:cNvPr id="214" name="Screenshot 2024-09-16 at 10.52.28 AM.png" descr="Screenshot 2024-09-16 at 10.52.2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8915" y="2692844"/>
            <a:ext cx="11144502" cy="10391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tep Two: Catalog the group’s officers and board members…"/>
          <p:cNvSpPr txBox="1"/>
          <p:nvPr>
            <p:ph type="title"/>
          </p:nvPr>
        </p:nvSpPr>
        <p:spPr>
          <a:xfrm>
            <a:off x="857577" y="826881"/>
            <a:ext cx="19922332" cy="3313442"/>
          </a:xfrm>
          <a:prstGeom prst="rect">
            <a:avLst/>
          </a:prstGeom>
        </p:spPr>
        <p:txBody>
          <a:bodyPr/>
          <a:lstStyle/>
          <a:p>
            <a:pPr defTabSz="1926287">
              <a:defRPr spc="-134" sz="6715"/>
            </a:pPr>
            <a:r>
              <a:t>Step Two: Catalog the group’s officers and board members</a:t>
            </a:r>
          </a:p>
          <a:p>
            <a:pPr defTabSz="1926287">
              <a:defRPr spc="-134" sz="6715"/>
            </a:pPr>
          </a:p>
          <a:p>
            <a:pPr defTabSz="652145">
              <a:lnSpc>
                <a:spcPct val="100000"/>
              </a:lnSpc>
              <a:defRPr spc="0" sz="4345"/>
            </a:pPr>
            <a:r>
              <a:t>These will be your targets and possible sources</a:t>
            </a:r>
          </a:p>
        </p:txBody>
      </p:sp>
      <p:pic>
        <p:nvPicPr>
          <p:cNvPr id="217" name="Screenshot 2024-05-10 at 2.01.24 PM.png" descr="Screenshot 2024-05-10 at 2.01.24 PM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78475" y="4580797"/>
            <a:ext cx="19922448" cy="63688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tep 3: Catalog outgoing donations"/>
          <p:cNvSpPr txBox="1"/>
          <p:nvPr>
            <p:ph type="title"/>
          </p:nvPr>
        </p:nvSpPr>
        <p:spPr>
          <a:xfrm>
            <a:off x="834975" y="1351298"/>
            <a:ext cx="19993869" cy="5717769"/>
          </a:xfrm>
          <a:prstGeom prst="rect">
            <a:avLst/>
          </a:prstGeom>
        </p:spPr>
        <p:txBody>
          <a:bodyPr anchor="t"/>
          <a:lstStyle/>
          <a:p>
            <a:pPr/>
            <a:r>
              <a:t>Step 3: Catalog outgoing donations</a:t>
            </a:r>
          </a:p>
        </p:txBody>
      </p:sp>
      <p:pic>
        <p:nvPicPr>
          <p:cNvPr id="220" name="Screenshot 2024-05-10 at 2.04.13 PM.png" descr="Screenshot 2024-05-10 at 2.04.13 PM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947539" y="4739415"/>
            <a:ext cx="18955823" cy="8256484"/>
          </a:xfrm>
          <a:prstGeom prst="rect">
            <a:avLst/>
          </a:prstGeom>
        </p:spPr>
      </p:pic>
      <p:sp>
        <p:nvSpPr>
          <p:cNvPr id="221" name="Who did this group support and why?…"/>
          <p:cNvSpPr txBox="1"/>
          <p:nvPr/>
        </p:nvSpPr>
        <p:spPr>
          <a:xfrm>
            <a:off x="965745" y="3054134"/>
            <a:ext cx="20389057" cy="126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37209" indent="-537209" defTabSz="2292038">
              <a:lnSpc>
                <a:spcPct val="80000"/>
              </a:lnSpc>
              <a:spcBef>
                <a:spcPts val="0"/>
              </a:spcBef>
              <a:buSzPct val="123000"/>
              <a:buChar char="•"/>
              <a:defRPr b="1" spc="-84" sz="4230"/>
            </a:pPr>
            <a:r>
              <a:t>Who did this group support and why? </a:t>
            </a:r>
          </a:p>
          <a:p>
            <a:pPr marL="537209" indent="-537209" defTabSz="2292038">
              <a:lnSpc>
                <a:spcPct val="80000"/>
              </a:lnSpc>
              <a:spcBef>
                <a:spcPts val="0"/>
              </a:spcBef>
              <a:buSzPct val="123000"/>
              <a:buChar char="•"/>
              <a:defRPr b="1" spc="-84" sz="4230"/>
            </a:pPr>
            <a:r>
              <a:t>How did its giving change over time?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Here’s what Step 3 looks like when it’s done"/>
          <p:cNvSpPr txBox="1"/>
          <p:nvPr>
            <p:ph type="title"/>
          </p:nvPr>
        </p:nvSpPr>
        <p:spPr>
          <a:xfrm>
            <a:off x="420824" y="924440"/>
            <a:ext cx="21427160" cy="2389287"/>
          </a:xfrm>
          <a:prstGeom prst="rect">
            <a:avLst/>
          </a:prstGeom>
        </p:spPr>
        <p:txBody>
          <a:bodyPr/>
          <a:lstStyle>
            <a:lvl1pPr defTabSz="2072588">
              <a:defRPr spc="-166" sz="8330"/>
            </a:lvl1pPr>
          </a:lstStyle>
          <a:p>
            <a:pPr/>
            <a:r>
              <a:t>Here’s what Step 3 looks like when it’s done</a:t>
            </a:r>
          </a:p>
        </p:txBody>
      </p:sp>
      <p:pic>
        <p:nvPicPr>
          <p:cNvPr id="224" name="Screenshot 2024-05-10 at 2.10.24 PM.png" descr="Screenshot 2024-05-10 at 2.10.24 PM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43210" y="3667786"/>
            <a:ext cx="20679044" cy="8539651"/>
          </a:xfrm>
          <a:prstGeom prst="rect">
            <a:avLst/>
          </a:prstGeom>
        </p:spPr>
      </p:pic>
      <p:sp>
        <p:nvSpPr>
          <p:cNvPr id="225" name="This is my spreadsheet of the Musk Foundation’s outgoing donations"/>
          <p:cNvSpPr txBox="1"/>
          <p:nvPr/>
        </p:nvSpPr>
        <p:spPr>
          <a:xfrm>
            <a:off x="595430" y="2651856"/>
            <a:ext cx="20389057" cy="115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90" sz="4500"/>
            </a:lvl1pPr>
          </a:lstStyle>
          <a:p>
            <a:pPr/>
            <a:r>
              <a:t>This is my spreadsheet of the Musk Foundation’s outgoing donations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tep 4: Check State charity regis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4: Check State charity registers</a:t>
            </a:r>
          </a:p>
        </p:txBody>
      </p:sp>
      <p:sp>
        <p:nvSpPr>
          <p:cNvPr id="228" name="Seven states require  even more detailed filings than the IRS Form 990. They are CA, FL, HI, MA, NC, NM and NY.…"/>
          <p:cNvSpPr txBox="1"/>
          <p:nvPr>
            <p:ph type="body" sz="quarter" idx="1"/>
          </p:nvPr>
        </p:nvSpPr>
        <p:spPr>
          <a:xfrm>
            <a:off x="923841" y="3720396"/>
            <a:ext cx="6270527" cy="8256011"/>
          </a:xfrm>
          <a:prstGeom prst="rect">
            <a:avLst/>
          </a:prstGeom>
        </p:spPr>
        <p:txBody>
          <a:bodyPr/>
          <a:lstStyle/>
          <a:p>
            <a:pPr marL="597408" indent="-597408" defTabSz="2389572">
              <a:spcBef>
                <a:spcPts val="4400"/>
              </a:spcBef>
              <a:defRPr sz="4704"/>
            </a:pPr>
            <a:r>
              <a:t>Seven states require  even more detailed filings than the IRS Form 990. They are CA, FL, HI, MA, NC, NM and NY.</a:t>
            </a: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t>Even charities based in </a:t>
            </a:r>
            <a:r>
              <a:rPr i="1"/>
              <a:t>other</a:t>
            </a:r>
            <a:r>
              <a:t> states must file these forms, if they fundraise in the seven states.</a:t>
            </a:r>
          </a:p>
        </p:txBody>
      </p:sp>
      <p:pic>
        <p:nvPicPr>
          <p:cNvPr id="229" name="Screenshot 2024-09-16 at 10.55.54 AM.png" descr="Screenshot 2024-09-16 at 10.55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3603" y="2666801"/>
            <a:ext cx="13995401" cy="1036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tep 5: What questions did these documents raise?"/>
          <p:cNvSpPr txBox="1"/>
          <p:nvPr>
            <p:ph type="title"/>
          </p:nvPr>
        </p:nvSpPr>
        <p:spPr>
          <a:xfrm>
            <a:off x="1562100" y="957364"/>
            <a:ext cx="18600738" cy="1435101"/>
          </a:xfrm>
          <a:prstGeom prst="rect">
            <a:avLst/>
          </a:prstGeom>
        </p:spPr>
        <p:txBody>
          <a:bodyPr/>
          <a:lstStyle>
            <a:lvl1pPr defTabSz="1755604">
              <a:defRPr spc="-122" sz="6120"/>
            </a:lvl1pPr>
          </a:lstStyle>
          <a:p>
            <a:pPr/>
            <a:r>
              <a:t>Step 5: What questions did these documents raise?</a:t>
            </a:r>
          </a:p>
        </p:txBody>
      </p:sp>
      <p:sp>
        <p:nvSpPr>
          <p:cNvPr id="232" name="Jot these down as you go through the Forms 990 and state filings. What was odd, unexpected or unexplained?…"/>
          <p:cNvSpPr txBox="1"/>
          <p:nvPr>
            <p:ph type="body" sz="quarter" idx="1"/>
          </p:nvPr>
        </p:nvSpPr>
        <p:spPr>
          <a:xfrm>
            <a:off x="1409700" y="2474408"/>
            <a:ext cx="17329349" cy="2412920"/>
          </a:xfrm>
          <a:prstGeom prst="rect">
            <a:avLst/>
          </a:prstGeom>
        </p:spPr>
        <p:txBody>
          <a:bodyPr/>
          <a:lstStyle/>
          <a:p>
            <a:pPr marL="542544" indent="-542544" defTabSz="2170121">
              <a:spcBef>
                <a:spcPts val="4000"/>
              </a:spcBef>
              <a:defRPr sz="4272"/>
            </a:pPr>
            <a:r>
              <a:t>Jot these down as you go through the Forms 990 and state filings. What was odd, unexpected or unexplained?</a:t>
            </a:r>
          </a:p>
          <a:p>
            <a:pPr marL="542544" indent="-542544" defTabSz="2170121">
              <a:spcBef>
                <a:spcPts val="4000"/>
              </a:spcBef>
              <a:defRPr sz="4272"/>
            </a:pPr>
            <a:r>
              <a:t>This is your roadmap for the next phase of reporting</a:t>
            </a:r>
          </a:p>
        </p:txBody>
      </p:sp>
      <p:pic>
        <p:nvPicPr>
          <p:cNvPr id="233" name="Screenshot 2024-05-10 at 2.25.35 PM.png" descr="Screenshot 2024-05-10 at 2.25.35 PM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22028" y="4969271"/>
            <a:ext cx="19920555" cy="83403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tep 6: You can FOIA the nonprofit’s application for tax exemp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6: You can FOIA the nonprofit’s application for tax exemption</a:t>
            </a:r>
          </a:p>
        </p:txBody>
      </p:sp>
      <p:sp>
        <p:nvSpPr>
          <p:cNvPr id="236" name="The procedure..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0400">
              <a:defRPr sz="4400"/>
            </a:pPr>
            <a:r>
              <a:t>The procedure..</a:t>
            </a:r>
          </a:p>
          <a:p>
            <a:pPr defTabSz="660400">
              <a:defRPr sz="4400"/>
            </a:pPr>
          </a:p>
          <a:p>
            <a:pPr defTabSz="660400">
              <a:defRPr sz="4400"/>
            </a:pPr>
            <a:r>
              <a:t>1. Fill out and email IRS form 4506B.</a:t>
            </a:r>
          </a:p>
          <a:p>
            <a:pPr defTabSz="660400">
              <a:defRPr sz="4400"/>
            </a:pPr>
            <a:r>
              <a:t>2. Hear nothing back. </a:t>
            </a:r>
          </a:p>
          <a:p>
            <a:pPr defTabSz="660400">
              <a:defRPr sz="4400"/>
            </a:pPr>
            <a:r>
              <a:t>3. Despair.</a:t>
            </a:r>
          </a:p>
          <a:p>
            <a:pPr defTabSz="660400">
              <a:defRPr sz="4400"/>
            </a:pPr>
            <a:r>
              <a:t>4. Get a package in the mail from the IRS.</a:t>
            </a:r>
          </a:p>
        </p:txBody>
      </p:sp>
      <p:pic>
        <p:nvPicPr>
          <p:cNvPr id="237" name="Fahrenthold 4506B 4.25.22.jpg" descr="Fahrenthold 4506B 4.25.22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887126" y="429418"/>
            <a:ext cx="10390794" cy="128573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o nonprofits have to reveal their donors publicl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pc="-149" sz="7480"/>
            </a:lvl1pPr>
          </a:lstStyle>
          <a:p>
            <a:pPr/>
            <a:r>
              <a:t>Do nonprofits have to reveal their donors publicly?</a:t>
            </a:r>
          </a:p>
        </p:txBody>
      </p:sp>
      <p:sp>
        <p:nvSpPr>
          <p:cNvPr id="240" name="Private foundations do.…"/>
          <p:cNvSpPr txBox="1"/>
          <p:nvPr>
            <p:ph type="body" sz="half" idx="1"/>
          </p:nvPr>
        </p:nvSpPr>
        <p:spPr>
          <a:xfrm>
            <a:off x="1409700" y="4629504"/>
            <a:ext cx="10746627" cy="6672450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6200"/>
            </a:pPr>
            <a:r>
              <a:t>Private foundations do.</a:t>
            </a:r>
          </a:p>
          <a:p>
            <a:pPr marL="609600" indent="-609600">
              <a:defRPr sz="6200"/>
            </a:pPr>
            <a:r>
              <a:t>Everybody else does not.</a:t>
            </a:r>
          </a:p>
          <a:p>
            <a:pPr marL="609600" indent="-609600">
              <a:defRPr sz="6200"/>
            </a:pPr>
            <a:r>
              <a:t>But there are resources that can help, sometimes.</a:t>
            </a:r>
          </a:p>
        </p:txBody>
      </p:sp>
      <p:pic>
        <p:nvPicPr>
          <p:cNvPr id="24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70427" y="3627501"/>
            <a:ext cx="10746627" cy="812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sources that can help, sometimes."/>
          <p:cNvSpPr txBox="1"/>
          <p:nvPr>
            <p:ph type="title"/>
          </p:nvPr>
        </p:nvSpPr>
        <p:spPr>
          <a:xfrm>
            <a:off x="520700" y="948957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Resources that can help, sometimes.</a:t>
            </a:r>
          </a:p>
        </p:txBody>
      </p:sp>
      <p:sp>
        <p:nvSpPr>
          <p:cNvPr id="244" name="CauseIQ and Candid. These are tools (paid subscription required) that allow you to look up any nonprofit’s donations from other nonprofits.…"/>
          <p:cNvSpPr txBox="1"/>
          <p:nvPr>
            <p:ph type="body" idx="1"/>
          </p:nvPr>
        </p:nvSpPr>
        <p:spPr>
          <a:xfrm>
            <a:off x="114300" y="3918304"/>
            <a:ext cx="21971000" cy="7398464"/>
          </a:xfrm>
          <a:prstGeom prst="rect">
            <a:avLst/>
          </a:prstGeom>
        </p:spPr>
        <p:txBody>
          <a:bodyPr/>
          <a:lstStyle/>
          <a:p>
            <a:pPr/>
            <a:r>
              <a:rPr b="1"/>
              <a:t>CauseIQ and Candid. </a:t>
            </a:r>
            <a:r>
              <a:t>These are tools (paid subscription required) that allow you to look up any nonprofit’s donations from other nonprofits.</a:t>
            </a:r>
          </a:p>
          <a:p>
            <a:pPr/>
            <a:r>
              <a:rPr b="1"/>
              <a:t>The IRS.</a:t>
            </a:r>
            <a:r>
              <a:t> If you use a special FOIA called Form 4506b, they will send you a group’s initial application for tax exemption. Comes slowly, but it’s often a gold mine, and can include information on initial donors.</a:t>
            </a:r>
          </a:p>
          <a:p>
            <a:pPr>
              <a:defRPr b="1"/>
            </a:pPr>
            <a:r>
              <a:t>The nonprofit itself. </a:t>
            </a:r>
            <a:r>
              <a:rPr b="0"/>
              <a:t>If you request their most recent 990s, they have to provide them. Sometimes they forget, and send you forms with donor information unredacted. Always worth a try.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hy is the nonprofit beat so much fun?"/>
          <p:cNvSpPr txBox="1"/>
          <p:nvPr>
            <p:ph type="title"/>
          </p:nvPr>
        </p:nvSpPr>
        <p:spPr>
          <a:xfrm>
            <a:off x="1206500" y="957364"/>
            <a:ext cx="20436818" cy="1435101"/>
          </a:xfrm>
          <a:prstGeom prst="rect">
            <a:avLst/>
          </a:prstGeom>
        </p:spPr>
        <p:txBody>
          <a:bodyPr/>
          <a:lstStyle/>
          <a:p>
            <a:pPr/>
            <a:r>
              <a:t>Why is the nonprofit beat so much fun?</a:t>
            </a:r>
          </a:p>
        </p:txBody>
      </p:sp>
      <p:sp>
        <p:nvSpPr>
          <p:cNvPr id="175" name="Lots of money…"/>
          <p:cNvSpPr txBox="1"/>
          <p:nvPr>
            <p:ph type="body" sz="half" idx="1"/>
          </p:nvPr>
        </p:nvSpPr>
        <p:spPr>
          <a:xfrm>
            <a:off x="1235880" y="1629570"/>
            <a:ext cx="12638958" cy="6137890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5900"/>
            </a:pPr>
          </a:p>
          <a:p>
            <a:pPr marL="609600" indent="-609600">
              <a:lnSpc>
                <a:spcPct val="120000"/>
              </a:lnSpc>
              <a:defRPr sz="5900"/>
            </a:pPr>
            <a:r>
              <a:t>Lots of money</a:t>
            </a:r>
          </a:p>
          <a:p>
            <a:pPr marL="609600" indent="-609600">
              <a:lnSpc>
                <a:spcPct val="120000"/>
              </a:lnSpc>
              <a:defRPr sz="5900"/>
            </a:pPr>
            <a:r>
              <a:t>Lots of power</a:t>
            </a:r>
          </a:p>
          <a:p>
            <a:pPr marL="609600" indent="-609600">
              <a:lnSpc>
                <a:spcPct val="120000"/>
              </a:lnSpc>
              <a:defRPr sz="5900"/>
            </a:pPr>
            <a:r>
              <a:t>Lots of transparency</a:t>
            </a:r>
          </a:p>
        </p:txBody>
      </p:sp>
      <p:pic>
        <p:nvPicPr>
          <p:cNvPr id="17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218" y="6678621"/>
            <a:ext cx="8990056" cy="661114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BUT…..…"/>
          <p:cNvSpPr txBox="1"/>
          <p:nvPr/>
        </p:nvSpPr>
        <p:spPr>
          <a:xfrm>
            <a:off x="1114463" y="7533272"/>
            <a:ext cx="17411181" cy="613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120000"/>
              </a:lnSpc>
              <a:defRPr sz="5900"/>
            </a:pPr>
            <a:r>
              <a:t>BUT….. </a:t>
            </a:r>
          </a:p>
          <a:p>
            <a:pPr marL="749300" indent="-749300">
              <a:lnSpc>
                <a:spcPct val="120000"/>
              </a:lnSpc>
              <a:buSzPct val="123000"/>
              <a:buChar char="•"/>
              <a:defRPr sz="5900"/>
            </a:pPr>
            <a:r>
              <a:t>Very little regulation or enforcement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et me know how I can help!"/>
          <p:cNvSpPr txBox="1"/>
          <p:nvPr>
            <p:ph type="title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t"/>
          <a:lstStyle/>
          <a:p>
            <a:pPr/>
            <a:r>
              <a:t>Let me know how I can help!</a:t>
            </a:r>
          </a:p>
        </p:txBody>
      </p:sp>
      <p:sp>
        <p:nvSpPr>
          <p:cNvPr id="247" name="I’m still learning this beat myself, and I’d love to help answer questions and help solve problems.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26440">
              <a:defRPr sz="4840"/>
            </a:pPr>
            <a:r>
              <a:t>I’m still learning this beat myself, and I’d love to help answer questions and help solve problems. </a:t>
            </a:r>
          </a:p>
          <a:p>
            <a:pPr defTabSz="726440">
              <a:defRPr sz="4840"/>
            </a:pPr>
          </a:p>
          <a:p>
            <a:pPr defTabSz="726440">
              <a:defRPr sz="4840"/>
            </a:pPr>
            <a:r>
              <a:t>Email me anytime at </a:t>
            </a:r>
            <a:r>
              <a:rPr u="sng">
                <a:hlinkClick r:id="rId2" invalidUrl="" action="" tgtFrame="" tooltip="" history="1" highlightClick="0" endSnd="0"/>
              </a:rPr>
              <a:t>daf@nytimes.com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onprofit basics"/>
          <p:cNvSpPr txBox="1"/>
          <p:nvPr>
            <p:ph type="ctrTitle"/>
          </p:nvPr>
        </p:nvSpPr>
        <p:spPr>
          <a:xfrm>
            <a:off x="698496" y="2016191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Nonprofit basics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here are more than 30 types of tax-exempt nonprofit. Some are weird."/>
          <p:cNvSpPr txBox="1"/>
          <p:nvPr>
            <p:ph type="title"/>
          </p:nvPr>
        </p:nvSpPr>
        <p:spPr>
          <a:xfrm>
            <a:off x="1206500" y="1041400"/>
            <a:ext cx="21971000" cy="2095094"/>
          </a:xfrm>
          <a:prstGeom prst="rect">
            <a:avLst/>
          </a:prstGeom>
        </p:spPr>
        <p:txBody>
          <a:bodyPr/>
          <a:lstStyle>
            <a:lvl1pPr defTabSz="2072588">
              <a:defRPr spc="-144" sz="7225"/>
            </a:lvl1pPr>
          </a:lstStyle>
          <a:p>
            <a:pPr/>
            <a:r>
              <a:t>There are more than 30 types of tax-exempt nonprofit. Some are weird.</a:t>
            </a:r>
          </a:p>
        </p:txBody>
      </p:sp>
      <p:sp>
        <p:nvSpPr>
          <p:cNvPr id="182" name="Rectangle"/>
          <p:cNvSpPr txBox="1"/>
          <p:nvPr/>
        </p:nvSpPr>
        <p:spPr>
          <a:xfrm>
            <a:off x="1638300" y="10975649"/>
            <a:ext cx="18469868" cy="32957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 fontScale="100000" lnSpcReduction="0"/>
          </a:bodyPr>
          <a:lstStyle/>
          <a:p>
            <a:pPr lvl="1" defTabSz="825500">
              <a:lnSpc>
                <a:spcPct val="100000"/>
              </a:lnSpc>
              <a:spcBef>
                <a:spcPts val="0"/>
              </a:spcBef>
              <a:defRPr b="1" sz="5500"/>
            </a:pPr>
          </a:p>
        </p:txBody>
      </p:sp>
      <p:pic>
        <p:nvPicPr>
          <p:cNvPr id="18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3151" y="3419203"/>
            <a:ext cx="8900776" cy="4997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4300" y="3270250"/>
            <a:ext cx="7950200" cy="529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1633" y="9270735"/>
            <a:ext cx="7494404" cy="3922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Not all nonprofits are charities!"/>
          <p:cNvSpPr txBox="1"/>
          <p:nvPr>
            <p:ph type="title"/>
          </p:nvPr>
        </p:nvSpPr>
        <p:spPr>
          <a:xfrm>
            <a:off x="1206500" y="1270000"/>
            <a:ext cx="20779681" cy="2007880"/>
          </a:xfrm>
          <a:prstGeom prst="rect">
            <a:avLst/>
          </a:prstGeom>
        </p:spPr>
        <p:txBody>
          <a:bodyPr/>
          <a:lstStyle/>
          <a:p>
            <a:pPr/>
            <a:r>
              <a:t>Not all nonprofits are charities!</a:t>
            </a:r>
          </a:p>
        </p:txBody>
      </p:sp>
      <p:sp>
        <p:nvSpPr>
          <p:cNvPr id="188" name="Charities are a subset of nonprofits, called 501(c)(3) organizations, that are dedicated entirely to the public good.…"/>
          <p:cNvSpPr txBox="1"/>
          <p:nvPr>
            <p:ph type="body" idx="1"/>
          </p:nvPr>
        </p:nvSpPr>
        <p:spPr>
          <a:xfrm>
            <a:off x="1132532" y="4626244"/>
            <a:ext cx="20927617" cy="7325801"/>
          </a:xfrm>
          <a:prstGeom prst="rect">
            <a:avLst/>
          </a:prstGeom>
        </p:spPr>
        <p:txBody>
          <a:bodyPr/>
          <a:lstStyle/>
          <a:p>
            <a:pPr marL="663575" indent="-663575" defTabSz="784225">
              <a:buSzPct val="123000"/>
              <a:buChar char="•"/>
              <a:defRPr sz="5225"/>
            </a:pPr>
            <a:r>
              <a:t>Charities are a subset of nonprofits, called 501(c)(3) organizations, that are dedicated entirely to the public good.</a:t>
            </a:r>
          </a:p>
          <a:p>
            <a:pPr defTabSz="784225">
              <a:defRPr sz="5225"/>
            </a:pPr>
          </a:p>
          <a:p>
            <a:pPr marL="663575" indent="-663575" defTabSz="784225">
              <a:buSzPct val="123000"/>
              <a:buChar char="•"/>
              <a:defRPr sz="5225"/>
            </a:pPr>
            <a:r>
              <a:t>Along with churches, they can offer tax-deductible donations</a:t>
            </a:r>
          </a:p>
          <a:p>
            <a:pPr defTabSz="784225">
              <a:defRPr sz="5225"/>
            </a:pPr>
          </a:p>
          <a:p>
            <a:pPr marL="663575" indent="-663575" defTabSz="784225">
              <a:buSzPct val="123000"/>
              <a:buChar char="•"/>
              <a:defRPr sz="5225"/>
            </a:pPr>
            <a:r>
              <a:t>There are two sub-types of 501(c)(3), with different rules:   </a:t>
            </a:r>
          </a:p>
          <a:p>
            <a:pPr lvl="2" marL="1821814" indent="-663575" defTabSz="784225">
              <a:buSzPct val="40000"/>
              <a:buBlip>
                <a:blip r:embed="rId2"/>
              </a:buBlip>
              <a:defRPr sz="5225"/>
            </a:pPr>
            <a:r>
              <a:t>Public charities, which help the world directly.</a:t>
            </a:r>
          </a:p>
          <a:p>
            <a:pPr lvl="2" marL="1821814" indent="-663575" defTabSz="784225">
              <a:buSzPct val="40000"/>
              <a:buBlip>
                <a:blip r:embed="rId2"/>
              </a:buBlip>
              <a:defRPr sz="5225"/>
            </a:pPr>
            <a:r>
              <a:t>Private foundations, which mainly donate to other charities.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he rest are non-charitable nonprofi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rest are non-charitable nonprofits</a:t>
            </a:r>
          </a:p>
        </p:txBody>
      </p:sp>
      <p:sp>
        <p:nvSpPr>
          <p:cNvPr id="191" name="These groups have more freedom, but their donors don’t get tax deductions"/>
          <p:cNvSpPr txBox="1"/>
          <p:nvPr>
            <p:ph type="body" idx="21"/>
          </p:nvPr>
        </p:nvSpPr>
        <p:spPr>
          <a:xfrm>
            <a:off x="1206500" y="2576162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09930">
              <a:defRPr sz="4730"/>
            </a:lvl1pPr>
          </a:lstStyle>
          <a:p>
            <a:pPr/>
            <a:r>
              <a:t>These groups have more freedom, but their donors don’t get tax deductions</a:t>
            </a:r>
          </a:p>
        </p:txBody>
      </p:sp>
      <p:sp>
        <p:nvSpPr>
          <p:cNvPr id="192" name="501(c)(4)s or “dark money” groups. Can spent 49 percent of their time on politic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501(c)(4)s or “dark money” groups. Can spent 49 percent of their time on politics.</a:t>
            </a:r>
          </a:p>
          <a:p>
            <a:pPr/>
            <a:r>
              <a:t>527s. Can spend *all* of their time on politics. Often scams.</a:t>
            </a:r>
          </a:p>
          <a:p>
            <a:pPr/>
            <a:r>
              <a:t>Trade associations.</a:t>
            </a:r>
          </a:p>
          <a:p>
            <a:pPr/>
            <a:r>
              <a:t>Sports leagues, like the NCAA and PGA Tour.</a:t>
            </a:r>
          </a:p>
          <a:p>
            <a:pPr/>
            <a:r>
              <a:t>Credit unions.</a:t>
            </a:r>
          </a:p>
          <a:p>
            <a:pPr/>
            <a:r>
              <a:t>Somehow, two casinos in Iowa.</a:t>
            </a:r>
          </a:p>
        </p:txBody>
      </p:sp>
      <p:pic>
        <p:nvPicPr>
          <p:cNvPr id="19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65545" y="7095042"/>
            <a:ext cx="8900775" cy="4997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Who regulates nonprofit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regulates nonprofits?</a:t>
            </a:r>
          </a:p>
        </p:txBody>
      </p:sp>
      <p:sp>
        <p:nvSpPr>
          <p:cNvPr id="196" name="Nationally, the IRS"/>
          <p:cNvSpPr txBox="1"/>
          <p:nvPr>
            <p:ph type="body" sz="quarter" idx="1"/>
          </p:nvPr>
        </p:nvSpPr>
        <p:spPr>
          <a:xfrm>
            <a:off x="1107559" y="2983456"/>
            <a:ext cx="9034861" cy="165219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/>
            </a:lvl1pPr>
          </a:lstStyle>
          <a:p>
            <a:pPr>
              <a:defRPr b="0"/>
            </a:pPr>
            <a:r>
              <a:rPr b="1"/>
              <a:t>Nationally, the IRS</a:t>
            </a:r>
          </a:p>
        </p:txBody>
      </p:sp>
      <p:pic>
        <p:nvPicPr>
          <p:cNvPr id="19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118" y="4372064"/>
            <a:ext cx="7058797" cy="7058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91376" y="4770763"/>
            <a:ext cx="9409205" cy="626139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In 38 states, state officials provide a second layer of regulation"/>
          <p:cNvSpPr txBox="1"/>
          <p:nvPr/>
        </p:nvSpPr>
        <p:spPr>
          <a:xfrm>
            <a:off x="12827136" y="2752114"/>
            <a:ext cx="9034860" cy="165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2194505">
              <a:spcBef>
                <a:spcPts val="4000"/>
              </a:spcBef>
              <a:defRPr b="1" sz="4319"/>
            </a:lvl1pPr>
          </a:lstStyle>
          <a:p>
            <a:pPr/>
            <a:r>
              <a:t>In 38 states, state officials provide a second layer of regulation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ut nobody regulates them very we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But nobody regulates them very well</a:t>
            </a:r>
          </a:p>
        </p:txBody>
      </p:sp>
      <p:sp>
        <p:nvSpPr>
          <p:cNvPr id="202" name="DO NOT assume that a charity is trustworthy just because it once received IRS or state approval.…"/>
          <p:cNvSpPr txBox="1"/>
          <p:nvPr>
            <p:ph type="body" sz="half" idx="1"/>
          </p:nvPr>
        </p:nvSpPr>
        <p:spPr>
          <a:xfrm>
            <a:off x="1257300" y="2817852"/>
            <a:ext cx="8364042" cy="9130896"/>
          </a:xfrm>
          <a:prstGeom prst="rect">
            <a:avLst/>
          </a:prstGeom>
        </p:spPr>
        <p:txBody>
          <a:bodyPr/>
          <a:lstStyle/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DO NOT assume that a charity is trustworthy just because it once received IRS or state approval.</a:t>
            </a: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Regulators don’t look very hard at the beginning, and barely look at all after that.</a:t>
            </a:r>
          </a:p>
          <a:p>
            <a:pPr defTabSz="734694">
              <a:spcBef>
                <a:spcPts val="1600"/>
              </a:spcBef>
              <a:defRPr spc="-48" sz="4895"/>
            </a:pP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So even obvious frauds can get by them.</a:t>
            </a:r>
          </a:p>
        </p:txBody>
      </p:sp>
      <p:pic>
        <p:nvPicPr>
          <p:cNvPr id="20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0289"/>
          <a:stretch>
            <a:fillRect/>
          </a:stretch>
        </p:blipFill>
        <p:spPr>
          <a:xfrm>
            <a:off x="9721360" y="2717800"/>
            <a:ext cx="13878176" cy="9006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tarting a nonprofit story, step by ste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Starting a nonprofit story, step by step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